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Lst>
  <p:notesMasterIdLst>
    <p:notesMasterId r:id="rId56"/>
  </p:notesMasterIdLst>
  <p:sldIdLst>
    <p:sldId id="256" r:id="rId3"/>
    <p:sldId id="263" r:id="rId4"/>
    <p:sldId id="369" r:id="rId5"/>
    <p:sldId id="264" r:id="rId6"/>
    <p:sldId id="265" r:id="rId7"/>
    <p:sldId id="266" r:id="rId8"/>
    <p:sldId id="261" r:id="rId9"/>
    <p:sldId id="262" r:id="rId10"/>
    <p:sldId id="325" r:id="rId11"/>
    <p:sldId id="267" r:id="rId12"/>
    <p:sldId id="268" r:id="rId13"/>
    <p:sldId id="366" r:id="rId14"/>
    <p:sldId id="270" r:id="rId15"/>
    <p:sldId id="271" r:id="rId16"/>
    <p:sldId id="367" r:id="rId17"/>
    <p:sldId id="333" r:id="rId18"/>
    <p:sldId id="368" r:id="rId19"/>
    <p:sldId id="273" r:id="rId20"/>
    <p:sldId id="274" r:id="rId21"/>
    <p:sldId id="275" r:id="rId22"/>
    <p:sldId id="309" r:id="rId23"/>
    <p:sldId id="310" r:id="rId24"/>
    <p:sldId id="311" r:id="rId25"/>
    <p:sldId id="312" r:id="rId26"/>
    <p:sldId id="292" r:id="rId27"/>
    <p:sldId id="301" r:id="rId28"/>
    <p:sldId id="302" r:id="rId29"/>
    <p:sldId id="303" r:id="rId30"/>
    <p:sldId id="304" r:id="rId31"/>
    <p:sldId id="305" r:id="rId32"/>
    <p:sldId id="332" r:id="rId33"/>
    <p:sldId id="306" r:id="rId34"/>
    <p:sldId id="334" r:id="rId35"/>
    <p:sldId id="318" r:id="rId36"/>
    <p:sldId id="307" r:id="rId37"/>
    <p:sldId id="374" r:id="rId38"/>
    <p:sldId id="337" r:id="rId39"/>
    <p:sldId id="336" r:id="rId40"/>
    <p:sldId id="338" r:id="rId41"/>
    <p:sldId id="342" r:id="rId42"/>
    <p:sldId id="341" r:id="rId43"/>
    <p:sldId id="371" r:id="rId44"/>
    <p:sldId id="346" r:id="rId45"/>
    <p:sldId id="347" r:id="rId46"/>
    <p:sldId id="350" r:id="rId47"/>
    <p:sldId id="348" r:id="rId48"/>
    <p:sldId id="349" r:id="rId49"/>
    <p:sldId id="377" r:id="rId50"/>
    <p:sldId id="379" r:id="rId51"/>
    <p:sldId id="376" r:id="rId52"/>
    <p:sldId id="335" r:id="rId53"/>
    <p:sldId id="378" r:id="rId54"/>
    <p:sldId id="364" r:id="rId55"/>
  </p:sldIdLst>
  <p:sldSz cx="9144000" cy="6858000" type="screen4x3"/>
  <p:notesSz cx="6858000" cy="9144000"/>
  <p:defaultTextStyle>
    <a:defPPr>
      <a:defRPr lang="de-DE"/>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336600"/>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995" autoAdjust="0"/>
  </p:normalViewPr>
  <p:slideViewPr>
    <p:cSldViewPr>
      <p:cViewPr>
        <p:scale>
          <a:sx n="390" d="100"/>
          <a:sy n="390" d="100"/>
        </p:scale>
        <p:origin x="1692" y="13938"/>
      </p:cViewPr>
      <p:guideLst>
        <p:guide orient="horz" pos="2160"/>
        <p:guide pos="2880"/>
      </p:guideLst>
    </p:cSldViewPr>
  </p:slideViewPr>
  <p:notesTextViewPr>
    <p:cViewPr>
      <p:scale>
        <a:sx n="100" d="100"/>
        <a:sy n="100" d="100"/>
      </p:scale>
      <p:origin x="0" y="0"/>
    </p:cViewPr>
  </p:notesTextViewPr>
  <p:sorterViewPr>
    <p:cViewPr>
      <p:scale>
        <a:sx n="81" d="100"/>
        <a:sy n="81" d="100"/>
      </p:scale>
      <p:origin x="0" y="87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 Id="rId6" Type="http://schemas.openxmlformats.org/officeDocument/2006/relationships/image" Target="../media/image14.wmf"/><Relationship Id="rId5" Type="http://schemas.openxmlformats.org/officeDocument/2006/relationships/image" Target="../media/image38.png"/><Relationship Id="rId4" Type="http://schemas.openxmlformats.org/officeDocument/2006/relationships/image" Target="../media/image37.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59.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87.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90.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93.png"/></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image" Target="../media/image94.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97.png"/></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9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image" Target="../media/image99.e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image" Target="../media/image101.png"/></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image" Target="../media/image103.png"/></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wmf"/><Relationship Id="rId1" Type="http://schemas.openxmlformats.org/officeDocument/2006/relationships/image" Target="../media/image105.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0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5.wmf"/><Relationship Id="rId7" Type="http://schemas.openxmlformats.org/officeDocument/2006/relationships/image" Target="../media/image14.wmf"/><Relationship Id="rId2" Type="http://schemas.openxmlformats.org/officeDocument/2006/relationships/image" Target="../media/image24.wmf"/><Relationship Id="rId1" Type="http://schemas.openxmlformats.org/officeDocument/2006/relationships/image" Target="../media/image23.wmf"/><Relationship Id="rId6" Type="http://schemas.openxmlformats.org/officeDocument/2006/relationships/image" Target="../media/image28.wmf"/><Relationship Id="rId5" Type="http://schemas.openxmlformats.org/officeDocument/2006/relationships/image" Target="../media/image27.wmf"/><Relationship Id="rId4" Type="http://schemas.openxmlformats.org/officeDocument/2006/relationships/image" Target="../media/image2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4013DC-A8AE-4E51-AD1F-5A2880498ADF}" type="datetimeFigureOut">
              <a:rPr lang="de-DE" smtClean="0"/>
              <a:t>08.02.2012</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33B905-6A85-458A-A364-8A3EAE74BDDB}" type="slidenum">
              <a:rPr lang="de-DE" smtClean="0"/>
              <a:t>‹Nr.›</a:t>
            </a:fld>
            <a:endParaRPr lang="de-DE"/>
          </a:p>
        </p:txBody>
      </p:sp>
    </p:spTree>
    <p:extLst>
      <p:ext uri="{BB962C8B-B14F-4D97-AF65-F5344CB8AC3E}">
        <p14:creationId xmlns:p14="http://schemas.microsoft.com/office/powerpoint/2010/main" val="259304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dirty="0" smtClean="0"/>
              <a:t>Rare isotopes: </a:t>
            </a:r>
            <a:r>
              <a:rPr lang="de-DE" dirty="0" err="1" smtClean="0"/>
              <a:t>radioactive</a:t>
            </a:r>
            <a:r>
              <a:rPr lang="de-DE" dirty="0" smtClean="0"/>
              <a:t> </a:t>
            </a:r>
            <a:r>
              <a:rPr lang="de-DE" dirty="0" err="1" smtClean="0"/>
              <a:t>ones</a:t>
            </a:r>
            <a:r>
              <a:rPr lang="de-DE" dirty="0" smtClean="0"/>
              <a:t> – </a:t>
            </a:r>
            <a:r>
              <a:rPr lang="de-DE" dirty="0" err="1" smtClean="0"/>
              <a:t>other</a:t>
            </a:r>
            <a:r>
              <a:rPr lang="de-DE" dirty="0" smtClean="0"/>
              <a:t> </a:t>
            </a:r>
            <a:r>
              <a:rPr lang="de-DE" dirty="0" err="1" smtClean="0"/>
              <a:t>elements</a:t>
            </a:r>
            <a:r>
              <a:rPr lang="de-DE" dirty="0" smtClean="0"/>
              <a:t>, </a:t>
            </a:r>
            <a:r>
              <a:rPr lang="de-DE" dirty="0" err="1" smtClean="0"/>
              <a:t>isotpes</a:t>
            </a:r>
            <a:r>
              <a:rPr lang="de-DE" dirty="0" smtClean="0"/>
              <a:t> </a:t>
            </a:r>
            <a:r>
              <a:rPr lang="de-DE" dirty="0" err="1" smtClean="0"/>
              <a:t>are</a:t>
            </a:r>
            <a:r>
              <a:rPr lang="de-DE" dirty="0" smtClean="0"/>
              <a:t> </a:t>
            </a:r>
            <a:r>
              <a:rPr lang="de-DE" dirty="0" err="1" smtClean="0"/>
              <a:t>everywhere</a:t>
            </a:r>
            <a:endParaRPr lang="de-DE" dirty="0" smtClean="0"/>
          </a:p>
          <a:p>
            <a:endParaRPr lang="de-DE"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p:txBody>
          <a:bodyPr/>
          <a:lstStyle/>
          <a:p>
            <a:pPr>
              <a:defRPr/>
            </a:pPr>
            <a:fld id="{73AED74D-933E-4B84-9732-B4DEB142BB4E}" type="slidenum">
              <a:rPr lang="de-DE" smtClean="0"/>
              <a:pPr>
                <a:defRPr/>
              </a:pPr>
              <a:t>17</a:t>
            </a:fld>
            <a:endParaRPr lang="de-DE" smtClean="0"/>
          </a:p>
        </p:txBody>
      </p:sp>
      <p:sp>
        <p:nvSpPr>
          <p:cNvPr id="109571" name="Folienbildplatzhalter 1"/>
          <p:cNvSpPr>
            <a:spLocks noGrp="1" noRot="1" noChangeAspect="1" noTextEdit="1"/>
          </p:cNvSpPr>
          <p:nvPr>
            <p:ph type="sldImg"/>
          </p:nvPr>
        </p:nvSpPr>
        <p:spPr>
          <a:ln/>
        </p:spPr>
      </p:sp>
      <p:sp>
        <p:nvSpPr>
          <p:cNvPr id="109572"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Start negative ion source, first mass spec, molecular background, high voltage tandem accelerator, stripping foil destruction of molecules, Wien filter (1 and 2) to separate the right velocity,2</a:t>
            </a:r>
            <a:r>
              <a:rPr lang="en-US" baseline="30000" smtClean="0"/>
              <a:t>nd</a:t>
            </a:r>
            <a:r>
              <a:rPr lang="en-US" smtClean="0"/>
              <a:t> mass spec to separate a charge state, beam line to filter out background originating from scatter in the beam – guided to the detector system GAMS – I will explain the detector briefely. </a:t>
            </a:r>
            <a:endParaRPr lang="de-DE" smtClean="0"/>
          </a:p>
        </p:txBody>
      </p:sp>
      <p:sp>
        <p:nvSpPr>
          <p:cNvPr id="109573" name="Foliennummernplatzhalt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E4C273CE-A3F4-446A-95CA-58A8389209E5}" type="slidenum">
              <a:rPr lang="de-DE" sz="1200"/>
              <a:pPr algn="r" eaLnBrk="1" hangingPunct="1"/>
              <a:t>17</a:t>
            </a:fld>
            <a:endParaRPr lang="de-DE"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p:txBody>
          <a:bodyPr/>
          <a:lstStyle/>
          <a:p>
            <a:pPr>
              <a:defRPr/>
            </a:pPr>
            <a:fld id="{268CFD89-6702-451E-93EE-276FFA98AFD9}" type="slidenum">
              <a:rPr lang="de-DE" smtClean="0"/>
              <a:pPr>
                <a:defRPr/>
              </a:pPr>
              <a:t>18</a:t>
            </a:fld>
            <a:endParaRPr lang="de-DE" smtClean="0"/>
          </a:p>
        </p:txBody>
      </p:sp>
      <p:sp>
        <p:nvSpPr>
          <p:cNvPr id="11264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81365807-1A2C-417F-B41E-AF1AB3082C2A}" type="slidenum">
              <a:rPr lang="de-DE" sz="1200"/>
              <a:pPr algn="r" eaLnBrk="1" hangingPunct="1"/>
              <a:t>18</a:t>
            </a:fld>
            <a:endParaRPr lang="de-DE" sz="1200"/>
          </a:p>
        </p:txBody>
      </p:sp>
      <p:sp>
        <p:nvSpPr>
          <p:cNvPr id="112644" name="Rectangle 2"/>
          <p:cNvSpPr>
            <a:spLocks noGrp="1" noRot="1" noChangeAspect="1" noChangeArrowheads="1" noTextEdit="1"/>
          </p:cNvSpPr>
          <p:nvPr>
            <p:ph type="sldImg"/>
          </p:nvPr>
        </p:nvSpPr>
        <p:spPr>
          <a:ln/>
        </p:spPr>
      </p:sp>
      <p:sp>
        <p:nvSpPr>
          <p:cNvPr id="1126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p:txBody>
          <a:bodyPr/>
          <a:lstStyle/>
          <a:p>
            <a:pPr>
              <a:defRPr/>
            </a:pPr>
            <a:fld id="{D8777BE7-8849-4779-9C69-10B512970AD0}" type="slidenum">
              <a:rPr lang="de-DE" smtClean="0"/>
              <a:pPr>
                <a:defRPr/>
              </a:pPr>
              <a:t>19</a:t>
            </a:fld>
            <a:endParaRPr lang="de-DE" smtClean="0"/>
          </a:p>
        </p:txBody>
      </p:sp>
      <p:sp>
        <p:nvSpPr>
          <p:cNvPr id="113667" name="Folienbildplatzhalter 1"/>
          <p:cNvSpPr>
            <a:spLocks noGrp="1" noRot="1" noChangeAspect="1" noTextEdit="1"/>
          </p:cNvSpPr>
          <p:nvPr>
            <p:ph type="sldImg"/>
          </p:nvPr>
        </p:nvSpPr>
        <p:spPr>
          <a:ln/>
        </p:spPr>
      </p:sp>
      <p:sp>
        <p:nvSpPr>
          <p:cNvPr id="113668"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Separation in a GFM – magnetic rigidity can be seen in this formula – if we have a gas the incoming beam interacts with the gas atoms and the charge changing reactions lead to mean charge state – then deflection with a magnet -&gt; separation in position -&gt; place the detector at the right position – block the isobar!</a:t>
            </a:r>
            <a:endParaRPr lang="de-DE" smtClean="0"/>
          </a:p>
        </p:txBody>
      </p:sp>
      <p:sp>
        <p:nvSpPr>
          <p:cNvPr id="113669" name="Foliennummernplatzhalt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08388664-9B4D-43B6-B15F-C9DF01D767CE}" type="slidenum">
              <a:rPr lang="de-DE" sz="1200"/>
              <a:pPr algn="r" eaLnBrk="1" hangingPunct="1"/>
              <a:t>19</a:t>
            </a:fld>
            <a:endParaRPr lang="de-DE"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p:txBody>
          <a:bodyPr/>
          <a:lstStyle/>
          <a:p>
            <a:pPr>
              <a:defRPr/>
            </a:pPr>
            <a:fld id="{4584383D-A588-43C9-B71C-3CF74C8C3642}" type="slidenum">
              <a:rPr lang="de-DE" smtClean="0"/>
              <a:pPr>
                <a:defRPr/>
              </a:pPr>
              <a:t>20</a:t>
            </a:fld>
            <a:endParaRPr lang="de-DE" smtClean="0"/>
          </a:p>
        </p:txBody>
      </p:sp>
      <p:sp>
        <p:nvSpPr>
          <p:cNvPr id="11469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C8F514B1-A252-4A3B-9E6A-3A18249DFE40}" type="slidenum">
              <a:rPr lang="de-DE" sz="1200"/>
              <a:pPr algn="r" eaLnBrk="1" hangingPunct="1"/>
              <a:t>20</a:t>
            </a:fld>
            <a:endParaRPr lang="de-DE" sz="1200"/>
          </a:p>
        </p:txBody>
      </p:sp>
      <p:sp>
        <p:nvSpPr>
          <p:cNvPr id="114692" name="Rectangle 2"/>
          <p:cNvSpPr>
            <a:spLocks noGrp="1" noRot="1" noChangeAspect="1" noChangeArrowheads="1" noTextEdit="1"/>
          </p:cNvSpPr>
          <p:nvPr>
            <p:ph type="sldImg"/>
          </p:nvPr>
        </p:nvSpPr>
        <p:spPr>
          <a:ln/>
        </p:spPr>
      </p:sp>
      <p:sp>
        <p:nvSpPr>
          <p:cNvPr id="1146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p:txBody>
          <a:bodyPr/>
          <a:lstStyle/>
          <a:p>
            <a:pPr>
              <a:defRPr/>
            </a:pPr>
            <a:fld id="{2C9A3E7C-1C23-47F5-B1DA-D17D7693EE46}" type="slidenum">
              <a:rPr lang="de-DE" smtClean="0"/>
              <a:pPr>
                <a:defRPr/>
              </a:pPr>
              <a:t>21</a:t>
            </a:fld>
            <a:endParaRPr lang="de-DE"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p:txBody>
          <a:bodyPr/>
          <a:lstStyle/>
          <a:p>
            <a:pPr>
              <a:defRPr/>
            </a:pPr>
            <a:fld id="{8185A446-BFE6-4ACB-A32E-2DE13792DC16}" type="slidenum">
              <a:rPr lang="de-DE" smtClean="0"/>
              <a:pPr>
                <a:defRPr/>
              </a:pPr>
              <a:t>22</a:t>
            </a:fld>
            <a:endParaRPr lang="de-DE"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p:txBody>
          <a:bodyPr/>
          <a:lstStyle/>
          <a:p>
            <a:pPr>
              <a:defRPr/>
            </a:pPr>
            <a:fld id="{68D6C06A-24A4-4440-85E8-60C52ACD8B64}" type="slidenum">
              <a:rPr lang="de-DE" smtClean="0"/>
              <a:pPr>
                <a:defRPr/>
              </a:pPr>
              <a:t>23</a:t>
            </a:fld>
            <a:endParaRPr lang="de-DE"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p:txBody>
          <a:bodyPr/>
          <a:lstStyle/>
          <a:p>
            <a:pPr>
              <a:defRPr/>
            </a:pPr>
            <a:fld id="{C9A3E1C5-FF5F-4AC8-ADF0-BD301892D558}" type="slidenum">
              <a:rPr lang="de-DE" smtClean="0"/>
              <a:pPr>
                <a:defRPr/>
              </a:pPr>
              <a:t>24</a:t>
            </a:fld>
            <a:endParaRPr lang="de-DE"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smtClean="0"/>
              <a:t>Was suchen wir in Mangankrusten? Welches Signal? Nicht historische Vergangenheit – ist eher ungewöhnlich für Messungen mit Radioisotopen mit langer Halbwertszeit. – ich versuche das zu illustrieren: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F34A3872-2AE1-4C2B-8CD4-414738441362}" type="slidenum">
              <a:rPr lang="de-DE" smtClean="0"/>
              <a:pPr>
                <a:defRPr/>
              </a:pPr>
              <a:t>29</a:t>
            </a:fld>
            <a:endParaRPr lang="de-DE"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4857" eaLnBrk="0" hangingPunct="0">
              <a:defRPr sz="2200">
                <a:solidFill>
                  <a:srgbClr val="515151"/>
                </a:solidFill>
                <a:latin typeface="Arial" charset="0"/>
                <a:cs typeface="Arial" charset="0"/>
              </a:defRPr>
            </a:lvl1pPr>
            <a:lvl2pPr marL="685817" indent="-263776" defTabSz="874857" eaLnBrk="0" hangingPunct="0">
              <a:defRPr sz="2200">
                <a:solidFill>
                  <a:srgbClr val="515151"/>
                </a:solidFill>
                <a:latin typeface="Arial" charset="0"/>
                <a:cs typeface="Arial" charset="0"/>
              </a:defRPr>
            </a:lvl2pPr>
            <a:lvl3pPr marL="1055103" indent="-211021" defTabSz="874857" eaLnBrk="0" hangingPunct="0">
              <a:defRPr sz="2200">
                <a:solidFill>
                  <a:srgbClr val="515151"/>
                </a:solidFill>
                <a:latin typeface="Arial" charset="0"/>
                <a:cs typeface="Arial" charset="0"/>
              </a:defRPr>
            </a:lvl3pPr>
            <a:lvl4pPr marL="1477145" indent="-211021" defTabSz="874857" eaLnBrk="0" hangingPunct="0">
              <a:defRPr sz="2200">
                <a:solidFill>
                  <a:srgbClr val="515151"/>
                </a:solidFill>
                <a:latin typeface="Arial" charset="0"/>
                <a:cs typeface="Arial" charset="0"/>
              </a:defRPr>
            </a:lvl4pPr>
            <a:lvl5pPr marL="1899186" indent="-211021" defTabSz="874857" eaLnBrk="0" hangingPunct="0">
              <a:defRPr sz="2200">
                <a:solidFill>
                  <a:srgbClr val="515151"/>
                </a:solidFill>
                <a:latin typeface="Arial" charset="0"/>
                <a:cs typeface="Arial" charset="0"/>
              </a:defRPr>
            </a:lvl5pPr>
            <a:lvl6pPr marL="2321227" indent="-211021" algn="r" defTabSz="874857" eaLnBrk="0" fontAlgn="base" hangingPunct="0">
              <a:spcBef>
                <a:spcPct val="0"/>
              </a:spcBef>
              <a:spcAft>
                <a:spcPct val="0"/>
              </a:spcAft>
              <a:defRPr sz="2200">
                <a:solidFill>
                  <a:srgbClr val="515151"/>
                </a:solidFill>
                <a:latin typeface="Arial" charset="0"/>
                <a:cs typeface="Arial" charset="0"/>
              </a:defRPr>
            </a:lvl6pPr>
            <a:lvl7pPr marL="2743269" indent="-211021" algn="r" defTabSz="874857" eaLnBrk="0" fontAlgn="base" hangingPunct="0">
              <a:spcBef>
                <a:spcPct val="0"/>
              </a:spcBef>
              <a:spcAft>
                <a:spcPct val="0"/>
              </a:spcAft>
              <a:defRPr sz="2200">
                <a:solidFill>
                  <a:srgbClr val="515151"/>
                </a:solidFill>
                <a:latin typeface="Arial" charset="0"/>
                <a:cs typeface="Arial" charset="0"/>
              </a:defRPr>
            </a:lvl7pPr>
            <a:lvl8pPr marL="3165310" indent="-211021" algn="r" defTabSz="874857" eaLnBrk="0" fontAlgn="base" hangingPunct="0">
              <a:spcBef>
                <a:spcPct val="0"/>
              </a:spcBef>
              <a:spcAft>
                <a:spcPct val="0"/>
              </a:spcAft>
              <a:defRPr sz="2200">
                <a:solidFill>
                  <a:srgbClr val="515151"/>
                </a:solidFill>
                <a:latin typeface="Arial" charset="0"/>
                <a:cs typeface="Arial" charset="0"/>
              </a:defRPr>
            </a:lvl8pPr>
            <a:lvl9pPr marL="3587351" indent="-211021" algn="r" defTabSz="874857" eaLnBrk="0" fontAlgn="base" hangingPunct="0">
              <a:spcBef>
                <a:spcPct val="0"/>
              </a:spcBef>
              <a:spcAft>
                <a:spcPct val="0"/>
              </a:spcAft>
              <a:defRPr sz="2200">
                <a:solidFill>
                  <a:srgbClr val="515151"/>
                </a:solidFill>
                <a:latin typeface="Arial" charset="0"/>
                <a:cs typeface="Arial" charset="0"/>
              </a:defRPr>
            </a:lvl9pPr>
          </a:lstStyle>
          <a:p>
            <a:pPr eaLnBrk="1" hangingPunct="1"/>
            <a:fld id="{82BD7EAF-77C9-4269-BFC9-DF9DDFABC26D}" type="slidenum">
              <a:rPr lang="en-US" sz="1100">
                <a:solidFill>
                  <a:schemeClr val="tx1"/>
                </a:solidFill>
              </a:rPr>
              <a:pPr eaLnBrk="1" hangingPunct="1"/>
              <a:t>3</a:t>
            </a:fld>
            <a:endParaRPr lang="en-US" sz="1100">
              <a:solidFill>
                <a:schemeClr val="tx1"/>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mtClean="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Foliennummernplatzhalter 3"/>
          <p:cNvSpPr>
            <a:spLocks noGrp="1"/>
          </p:cNvSpPr>
          <p:nvPr>
            <p:ph type="sldNum" sz="quarter" idx="5"/>
          </p:nvPr>
        </p:nvSpPr>
        <p:spPr/>
        <p:txBody>
          <a:bodyPr/>
          <a:lstStyle/>
          <a:p>
            <a:pPr>
              <a:defRPr/>
            </a:pPr>
            <a:fld id="{ED61B602-820D-4595-A975-A8564E8B2A16}" type="slidenum">
              <a:rPr lang="en-US" smtClean="0"/>
              <a:pPr>
                <a:defRPr/>
              </a:pPr>
              <a:t>31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p:txBody>
          <a:bodyPr/>
          <a:lstStyle/>
          <a:p>
            <a:pPr>
              <a:defRPr/>
            </a:pPr>
            <a:fld id="{E8C65799-4277-45ED-AE44-E09909604663}" type="slidenum">
              <a:rPr lang="de-DE" smtClean="0"/>
              <a:pPr>
                <a:defRPr/>
              </a:pPr>
              <a:t>32</a:t>
            </a:fld>
            <a:endParaRPr lang="de-DE"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smtClean="0">
                <a:solidFill>
                  <a:srgbClr val="FF99FF"/>
                </a:solidFill>
              </a:rPr>
              <a:t>From lunar compendium meyer et al. 2007 A16drill.pdf </a:t>
            </a:r>
          </a:p>
          <a:p>
            <a:pPr marL="228600" indent="-228600" eaLnBrk="1" hangingPunct="1"/>
            <a:r>
              <a:rPr lang="de-DE" i="1" smtClean="0"/>
              <a:t>Figure 1: Photo of ALSEP site at Apollo 16 after deep drill core was taken. The drill moter</a:t>
            </a:r>
          </a:p>
          <a:p>
            <a:pPr marL="228600" indent="-228600" eaLnBrk="1" hangingPunct="1"/>
            <a:r>
              <a:rPr lang="de-DE" i="1" smtClean="0"/>
              <a:t>is in view. Approximate location of drill hole in red. Stone Mountain about 5 km distant.</a:t>
            </a:r>
          </a:p>
          <a:p>
            <a:pPr marL="228600" indent="-228600" eaLnBrk="1" hangingPunct="1"/>
            <a:r>
              <a:rPr lang="de-DE" i="1" smtClean="0"/>
              <a:t>AS16-113-18367.</a:t>
            </a:r>
            <a:endParaRPr lang="de-DE" smtClean="0"/>
          </a:p>
          <a:p>
            <a:pPr marL="228600" indent="-228600" eaLnBrk="1" hangingPunct="1"/>
            <a:endParaRPr lang="de-DE" smtClean="0">
              <a:solidFill>
                <a:srgbClr val="FF99FF"/>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dirty="0" smtClean="0"/>
              <a:t>This</a:t>
            </a:r>
            <a:r>
              <a:rPr lang="en-US" baseline="0" dirty="0" smtClean="0"/>
              <a:t> graph show the results of 60Fe measurements performed in the year 2005 in the Maier Leibnitz </a:t>
            </a:r>
            <a:r>
              <a:rPr lang="en-US" baseline="0" dirty="0" err="1" smtClean="0"/>
              <a:t>Laboratorium</a:t>
            </a:r>
            <a:r>
              <a:rPr lang="en-US" baseline="0" dirty="0" smtClean="0"/>
              <a:t> also by our group. The graph on the left show the 60Fe to stable iron. Signal of 60Fe above blank level were observed in all five samples from the core of Apollo 16 and in the uppermost sample from core 12025/8, but not in any of the deeper samples from this core, where no single 60Fe event was detected and only upper limits could be determined.</a:t>
            </a:r>
          </a:p>
          <a:p>
            <a:r>
              <a:rPr lang="en-US" baseline="0" dirty="0" smtClean="0"/>
              <a:t>There are 3 potential origins for 60Fe on the Moon: Production by galactic cosmic rays, production by solar cosmic rays or deposition of SN debris. We can estimate the contribution of GCR by comparing our results with the activity measured in iron meteorites. GCR produce a mean rate of 0.88 </a:t>
            </a:r>
            <a:r>
              <a:rPr lang="en-US" baseline="0" dirty="0" err="1" smtClean="0"/>
              <a:t>dpm</a:t>
            </a:r>
            <a:r>
              <a:rPr lang="en-US" baseline="0" dirty="0" smtClean="0"/>
              <a:t>/kg Ni (solid line on the right graph, dashed line indicate 1 SD deviation). All five sample from Apollo 16  have activities that are comparable to the range of GCR values in meteorites. Almost all of the other samples had no detectable 60Fe, but the large uncertainties place these results within the range of GCR values.</a:t>
            </a:r>
          </a:p>
          <a:p>
            <a:r>
              <a:rPr lang="en-US" baseline="0" dirty="0" smtClean="0"/>
              <a:t>Calculation have been performed in order to estimate the production rate by SCR. This is greatest at the surface and quickly decreases with depth. No contribution is expected at the depth of the samples from the Apollo 16 core.</a:t>
            </a:r>
          </a:p>
        </p:txBody>
      </p:sp>
      <p:sp>
        <p:nvSpPr>
          <p:cNvPr id="4" name="Foliennummernplatzhalter 3"/>
          <p:cNvSpPr>
            <a:spLocks noGrp="1"/>
          </p:cNvSpPr>
          <p:nvPr>
            <p:ph type="sldNum" sz="quarter" idx="10"/>
          </p:nvPr>
        </p:nvSpPr>
        <p:spPr/>
        <p:txBody>
          <a:bodyPr/>
          <a:lstStyle/>
          <a:p>
            <a:fld id="{9F9DE9FC-C751-4C9D-B5CA-397D51169F0F}" type="slidenum">
              <a:rPr lang="de-DE" smtClean="0"/>
              <a:pPr/>
              <a:t>33</a:t>
            </a:fld>
            <a:endParaRPr 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p:txBody>
          <a:bodyPr/>
          <a:lstStyle/>
          <a:p>
            <a:pPr>
              <a:defRPr/>
            </a:pPr>
            <a:fld id="{1FAFB5E0-F2F4-48F3-8B9F-6C7E6FCF35D2}" type="slidenum">
              <a:rPr lang="de-DE" smtClean="0"/>
              <a:pPr>
                <a:defRPr/>
              </a:pPr>
              <a:t>36</a:t>
            </a:fld>
            <a:endParaRPr lang="de-DE"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Again challenge of AMS – isobar separation!</a:t>
            </a:r>
          </a:p>
          <a:p>
            <a:pPr eaLnBrk="1" hangingPunct="1"/>
            <a:r>
              <a:rPr lang="en-US" dirty="0" smtClean="0"/>
              <a:t>Different methods – most famous –wide applications for AMS C-14 luck – understanding the whole process many disciplines involved to make the ultrasensitive measurements</a:t>
            </a:r>
          </a:p>
          <a:p>
            <a:pPr eaLnBrk="1" hangingPunct="1"/>
            <a:endParaRPr lang="en-US" dirty="0" smtClean="0"/>
          </a:p>
          <a:p>
            <a:pPr eaLnBrk="1" hangingPunct="1"/>
            <a:r>
              <a:rPr lang="en-US" dirty="0" smtClean="0"/>
              <a:t>As an example – worst case looking for an radionuclide in a matrix of the isobar!</a:t>
            </a:r>
          </a:p>
          <a:p>
            <a:pPr eaLnBrk="1" hangingPunct="1"/>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83462D-F649-4BC2-B4D1-E79E754FE994}" type="slidenum">
              <a:rPr lang="en-US"/>
              <a:pPr/>
              <a:t>37</a:t>
            </a:fld>
            <a:endParaRPr lang="en-US"/>
          </a:p>
        </p:txBody>
      </p:sp>
      <p:sp>
        <p:nvSpPr>
          <p:cNvPr id="347138" name="Rectangle 2"/>
          <p:cNvSpPr>
            <a:spLocks noGrp="1" noRot="1" noChangeAspect="1" noChangeArrowheads="1" noTextEdit="1"/>
          </p:cNvSpPr>
          <p:nvPr>
            <p:ph type="sldImg"/>
          </p:nvPr>
        </p:nvSpPr>
        <p:spPr>
          <a:ln/>
        </p:spPr>
      </p:sp>
      <p:sp>
        <p:nvSpPr>
          <p:cNvPr id="347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022382-7568-4EFB-8ACD-E3D7A290C8DB}" type="slidenum">
              <a:rPr lang="en-US"/>
              <a:pPr/>
              <a:t>38</a:t>
            </a:fld>
            <a:endParaRPr lang="en-US"/>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56EBAF-C7A2-4325-90C8-600375B6C0C1}" type="slidenum">
              <a:rPr lang="en-US"/>
              <a:pPr/>
              <a:t>39</a:t>
            </a:fld>
            <a:endParaRPr lang="en-US"/>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5391D8-07D6-4D6A-B420-BFAB1BB309C2}" type="slidenum">
              <a:rPr lang="en-US"/>
              <a:pPr/>
              <a:t>40</a:t>
            </a:fld>
            <a:endParaRPr lang="en-US"/>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11A632-5908-4F4F-AF34-1DB3D7FCDE8F}" type="slidenum">
              <a:rPr lang="en-US"/>
              <a:pPr/>
              <a:t>41</a:t>
            </a:fld>
            <a:endParaRPr lang="en-US"/>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56EBAF-C7A2-4325-90C8-600375B6C0C1}" type="slidenum">
              <a:rPr lang="en-US"/>
              <a:pPr/>
              <a:t>42</a:t>
            </a:fld>
            <a:endParaRPr lang="en-US"/>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p:txBody>
          <a:bodyPr/>
          <a:lstStyle/>
          <a:p>
            <a:pPr>
              <a:defRPr/>
            </a:pPr>
            <a:fld id="{6C8073C4-020A-42F8-AACF-737A2F1DD159}" type="slidenum">
              <a:rPr lang="de-DE" smtClean="0"/>
              <a:pPr>
                <a:defRPr/>
              </a:pPr>
              <a:t>4</a:t>
            </a:fld>
            <a:endParaRPr lang="de-DE" dirty="0" smtClean="0"/>
          </a:p>
        </p:txBody>
      </p:sp>
      <p:sp>
        <p:nvSpPr>
          <p:cNvPr id="106499" name="Folienbildplatzhalter 1"/>
          <p:cNvSpPr>
            <a:spLocks noGrp="1" noRot="1" noChangeAspect="1" noTextEdit="1"/>
          </p:cNvSpPr>
          <p:nvPr>
            <p:ph type="sldImg"/>
          </p:nvPr>
        </p:nvSpPr>
        <p:spPr>
          <a:ln/>
        </p:spPr>
      </p:sp>
      <p:sp>
        <p:nvSpPr>
          <p:cNvPr id="106500"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This sensitivity is good but extremely sensitive means that all stable isotopes are in your sample. Therefore not all isotopes are suited for this method</a:t>
            </a:r>
          </a:p>
          <a:p>
            <a:pPr eaLnBrk="1" hangingPunct="1"/>
            <a:r>
              <a:rPr lang="en-US" dirty="0" smtClean="0"/>
              <a:t>We need isotopes which are produced and which decay – radionuclides (next slide).</a:t>
            </a:r>
          </a:p>
        </p:txBody>
      </p:sp>
      <p:sp>
        <p:nvSpPr>
          <p:cNvPr id="106501" name="Foliennummernplatzhalt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7B268E4E-89B7-409A-AC4D-A0A01828A6FE}" type="slidenum">
              <a:rPr lang="de-DE" sz="1200"/>
              <a:pPr algn="r" eaLnBrk="1" hangingPunct="1"/>
              <a:t>4</a:t>
            </a:fld>
            <a:endParaRPr lang="de-DE" sz="1200"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E58707-A35B-4743-912E-88B8DA343A05}" type="slidenum">
              <a:rPr lang="en-US"/>
              <a:pPr/>
              <a:t>43</a:t>
            </a:fld>
            <a:endParaRPr lang="en-US"/>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F6478F-85BF-41D8-BC5B-11023087AF09}" type="slidenum">
              <a:rPr lang="en-US"/>
              <a:pPr/>
              <a:t>44</a:t>
            </a:fld>
            <a:endParaRPr lang="en-US"/>
          </a:p>
        </p:txBody>
      </p:sp>
      <p:sp>
        <p:nvSpPr>
          <p:cNvPr id="444418" name="Rectangle 2"/>
          <p:cNvSpPr>
            <a:spLocks noGrp="1" noRot="1" noChangeAspect="1" noChangeArrowheads="1" noTextEdit="1"/>
          </p:cNvSpPr>
          <p:nvPr>
            <p:ph type="sldImg"/>
          </p:nvPr>
        </p:nvSpPr>
        <p:spPr>
          <a:ln/>
        </p:spPr>
      </p:sp>
      <p:sp>
        <p:nvSpPr>
          <p:cNvPr id="444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A6D1C1-377B-4E3A-9414-190E52F67549}" type="slidenum">
              <a:rPr lang="en-US"/>
              <a:pPr/>
              <a:t>45</a:t>
            </a:fld>
            <a:endParaRPr lang="en-US"/>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E6E3A2-9ED6-4E91-BF97-453BDD1760D7}" type="slidenum">
              <a:rPr lang="en-US"/>
              <a:pPr/>
              <a:t>46</a:t>
            </a:fld>
            <a:endParaRPr lang="en-US"/>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4117DE-49C1-44F5-BE14-58C0766C8EC1}" type="slidenum">
              <a:rPr lang="en-US"/>
              <a:pPr/>
              <a:t>47</a:t>
            </a:fld>
            <a:endParaRPr lang="en-US"/>
          </a:p>
        </p:txBody>
      </p:sp>
      <p:sp>
        <p:nvSpPr>
          <p:cNvPr id="351234" name="Rectangle 2"/>
          <p:cNvSpPr>
            <a:spLocks noGrp="1" noRot="1" noChangeAspect="1" noChangeArrowheads="1" noTextEdit="1"/>
          </p:cNvSpPr>
          <p:nvPr>
            <p:ph type="sldImg"/>
          </p:nvPr>
        </p:nvSpPr>
        <p:spPr>
          <a:ln/>
        </p:spPr>
      </p:sp>
      <p:sp>
        <p:nvSpPr>
          <p:cNvPr id="351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9E170C-87C7-431D-A818-90D2E04B62FF}" type="slidenum">
              <a:rPr lang="en-US"/>
              <a:pPr/>
              <a:t>48</a:t>
            </a:fld>
            <a:endParaRPr lang="en-US"/>
          </a:p>
        </p:txBody>
      </p:sp>
      <p:sp>
        <p:nvSpPr>
          <p:cNvPr id="396290" name="Rectangle 2"/>
          <p:cNvSpPr>
            <a:spLocks noGrp="1" noRot="1" noChangeAspect="1" noChangeArrowheads="1" noTextEdit="1"/>
          </p:cNvSpPr>
          <p:nvPr>
            <p:ph type="sldImg"/>
          </p:nvPr>
        </p:nvSpPr>
        <p:spPr>
          <a:ln/>
        </p:spPr>
      </p:sp>
      <p:sp>
        <p:nvSpPr>
          <p:cNvPr id="396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Fig. 3: Replica measurements of 10Be isolated from material originating from the LL</a:t>
            </a:r>
          </a:p>
          <a:p>
            <a:r>
              <a:rPr lang="en-US" dirty="0" err="1"/>
              <a:t>chondrite</a:t>
            </a:r>
            <a:r>
              <a:rPr lang="en-US" dirty="0"/>
              <a:t> </a:t>
            </a:r>
            <a:r>
              <a:rPr lang="en-US" dirty="0" err="1"/>
              <a:t>Dhurmsala</a:t>
            </a:r>
            <a:r>
              <a:rPr lang="en-US" dirty="0"/>
              <a:t> (Fragment 2/3A, ~70 g without ~1 g of metal, </a:t>
            </a:r>
            <a:r>
              <a:rPr lang="en-US" dirty="0" err="1"/>
              <a:t>homogenised</a:t>
            </a:r>
            <a:r>
              <a:rPr lang="en-US" dirty="0"/>
              <a:t> to </a:t>
            </a:r>
            <a:r>
              <a:rPr lang="en-US" dirty="0" smtClean="0"/>
              <a:t>size fraction </a:t>
            </a:r>
            <a:r>
              <a:rPr lang="en-US" dirty="0"/>
              <a:t>of &lt;125 </a:t>
            </a:r>
            <a:r>
              <a:rPr lang="en-US" dirty="0" err="1"/>
              <a:t>μm</a:t>
            </a:r>
            <a:r>
              <a:rPr lang="en-US" dirty="0"/>
              <a:t> [NEU93]. AMS targets have been prepared at four chemistry labs (U </a:t>
            </a:r>
            <a:r>
              <a:rPr lang="en-US" dirty="0" smtClean="0"/>
              <a:t>of </a:t>
            </a:r>
            <a:r>
              <a:rPr lang="de-DE" dirty="0" smtClean="0"/>
              <a:t>Cologne</a:t>
            </a:r>
            <a:r>
              <a:rPr lang="de-DE" dirty="0"/>
              <a:t>, U </a:t>
            </a:r>
            <a:r>
              <a:rPr lang="de-DE" dirty="0" err="1"/>
              <a:t>Hanover</a:t>
            </a:r>
            <a:r>
              <a:rPr lang="de-DE" dirty="0"/>
              <a:t>, </a:t>
            </a:r>
            <a:r>
              <a:rPr lang="de-DE" dirty="0" err="1"/>
              <a:t>Rutgers</a:t>
            </a:r>
            <a:r>
              <a:rPr lang="de-DE" dirty="0"/>
              <a:t> U, </a:t>
            </a:r>
            <a:r>
              <a:rPr lang="de-DE" dirty="0" err="1"/>
              <a:t>PRIMELab</a:t>
            </a:r>
            <a:r>
              <a:rPr lang="de-DE" dirty="0"/>
              <a:t>) </a:t>
            </a:r>
            <a:r>
              <a:rPr lang="de-DE" dirty="0" err="1"/>
              <a:t>by</a:t>
            </a:r>
            <a:r>
              <a:rPr lang="de-DE" dirty="0"/>
              <a:t> </a:t>
            </a:r>
            <a:r>
              <a:rPr lang="de-DE" dirty="0" err="1"/>
              <a:t>eight</a:t>
            </a:r>
            <a:r>
              <a:rPr lang="de-DE" dirty="0"/>
              <a:t> </a:t>
            </a:r>
            <a:r>
              <a:rPr lang="de-DE" dirty="0" err="1"/>
              <a:t>scientists</a:t>
            </a:r>
            <a:r>
              <a:rPr lang="de-DE" dirty="0"/>
              <a:t> (M. </a:t>
            </a:r>
            <a:r>
              <a:rPr lang="de-DE" dirty="0" err="1"/>
              <a:t>Altmaier</a:t>
            </a:r>
            <a:r>
              <a:rPr lang="de-DE" dirty="0"/>
              <a:t>, W. Klas, </a:t>
            </a:r>
            <a:r>
              <a:rPr lang="de-DE" dirty="0" smtClean="0"/>
              <a:t>M. Knauer</a:t>
            </a:r>
            <a:r>
              <a:rPr lang="de-DE" dirty="0"/>
              <a:t>, B. </a:t>
            </a:r>
            <a:r>
              <a:rPr lang="de-DE" dirty="0" err="1"/>
              <a:t>Meltzow</a:t>
            </a:r>
            <a:r>
              <a:rPr lang="de-DE" dirty="0"/>
              <a:t>, S. </a:t>
            </a:r>
            <a:r>
              <a:rPr lang="de-DE" dirty="0" err="1"/>
              <a:t>Merchel</a:t>
            </a:r>
            <a:r>
              <a:rPr lang="de-DE" dirty="0"/>
              <a:t>, J. Mokos, U. </a:t>
            </a:r>
            <a:r>
              <a:rPr lang="de-DE" dirty="0" err="1"/>
              <a:t>Neupert</a:t>
            </a:r>
            <a:r>
              <a:rPr lang="de-DE" dirty="0"/>
              <a:t>, C. Schnabel) [MER98 </a:t>
            </a:r>
            <a:r>
              <a:rPr lang="de-DE" dirty="0" err="1"/>
              <a:t>and</a:t>
            </a:r>
            <a:r>
              <a:rPr lang="de-DE" dirty="0"/>
              <a:t> </a:t>
            </a:r>
            <a:r>
              <a:rPr lang="de-DE" dirty="0" err="1" smtClean="0"/>
              <a:t>references</a:t>
            </a:r>
            <a:r>
              <a:rPr lang="de-DE" dirty="0" smtClean="0"/>
              <a:t> </a:t>
            </a:r>
            <a:r>
              <a:rPr lang="en-US" dirty="0" smtClean="0"/>
              <a:t>therein</a:t>
            </a:r>
            <a:r>
              <a:rPr lang="en-US" dirty="0"/>
              <a:t>]. AMS measurements have been performed from 1994-1998 at ETH Zurich (</a:t>
            </a:r>
            <a:r>
              <a:rPr lang="en-US" dirty="0" smtClean="0"/>
              <a:t>values adapted </a:t>
            </a:r>
            <a:r>
              <a:rPr lang="en-US" dirty="0"/>
              <a:t>to new half-life and standard values [KUB10]) and </a:t>
            </a:r>
            <a:r>
              <a:rPr lang="en-US" dirty="0" err="1"/>
              <a:t>PRIMElab</a:t>
            </a:r>
            <a:r>
              <a:rPr lang="en-US" dirty="0"/>
              <a:t>. The new </a:t>
            </a:r>
            <a:r>
              <a:rPr lang="en-US" dirty="0" smtClean="0"/>
              <a:t>DREAMS  10Be </a:t>
            </a:r>
            <a:r>
              <a:rPr lang="en-US" dirty="0"/>
              <a:t>value is from </a:t>
            </a:r>
            <a:r>
              <a:rPr lang="en-US" dirty="0" err="1"/>
              <a:t>BeO</a:t>
            </a:r>
            <a:r>
              <a:rPr lang="en-US" dirty="0"/>
              <a:t> prepared in 2011 from ~150 mg of the same </a:t>
            </a:r>
            <a:r>
              <a:rPr lang="en-US" dirty="0" err="1"/>
              <a:t>Dhurmsala</a:t>
            </a:r>
            <a:r>
              <a:rPr lang="en-US" dirty="0"/>
              <a:t> fraction.</a:t>
            </a:r>
            <a:endParaRPr lang="de-DE" dirty="0"/>
          </a:p>
        </p:txBody>
      </p:sp>
      <p:sp>
        <p:nvSpPr>
          <p:cNvPr id="4" name="Foliennummernplatzhalter 3"/>
          <p:cNvSpPr>
            <a:spLocks noGrp="1"/>
          </p:cNvSpPr>
          <p:nvPr>
            <p:ph type="sldNum" sz="quarter" idx="10"/>
          </p:nvPr>
        </p:nvSpPr>
        <p:spPr/>
        <p:txBody>
          <a:bodyPr/>
          <a:lstStyle/>
          <a:p>
            <a:pPr>
              <a:defRPr/>
            </a:pPr>
            <a:fld id="{8E33C014-C663-4068-BC89-FF81F94CFA04}" type="slidenum">
              <a:rPr lang="de-DE" smtClean="0"/>
              <a:pPr>
                <a:defRPr/>
              </a:pPr>
              <a:t>49</a:t>
            </a:fld>
            <a:endParaRPr lang="de-DE"/>
          </a:p>
        </p:txBody>
      </p:sp>
    </p:spTree>
    <p:extLst>
      <p:ext uri="{BB962C8B-B14F-4D97-AF65-F5344CB8AC3E}">
        <p14:creationId xmlns:p14="http://schemas.microsoft.com/office/powerpoint/2010/main" val="2267313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4857" eaLnBrk="0" hangingPunct="0">
              <a:defRPr sz="2200">
                <a:solidFill>
                  <a:srgbClr val="515151"/>
                </a:solidFill>
                <a:latin typeface="Arial" charset="0"/>
                <a:cs typeface="Arial" charset="0"/>
              </a:defRPr>
            </a:lvl1pPr>
            <a:lvl2pPr marL="685817" indent="-263776" defTabSz="874857" eaLnBrk="0" hangingPunct="0">
              <a:defRPr sz="2200">
                <a:solidFill>
                  <a:srgbClr val="515151"/>
                </a:solidFill>
                <a:latin typeface="Arial" charset="0"/>
                <a:cs typeface="Arial" charset="0"/>
              </a:defRPr>
            </a:lvl2pPr>
            <a:lvl3pPr marL="1055103" indent="-211021" defTabSz="874857" eaLnBrk="0" hangingPunct="0">
              <a:defRPr sz="2200">
                <a:solidFill>
                  <a:srgbClr val="515151"/>
                </a:solidFill>
                <a:latin typeface="Arial" charset="0"/>
                <a:cs typeface="Arial" charset="0"/>
              </a:defRPr>
            </a:lvl3pPr>
            <a:lvl4pPr marL="1477145" indent="-211021" defTabSz="874857" eaLnBrk="0" hangingPunct="0">
              <a:defRPr sz="2200">
                <a:solidFill>
                  <a:srgbClr val="515151"/>
                </a:solidFill>
                <a:latin typeface="Arial" charset="0"/>
                <a:cs typeface="Arial" charset="0"/>
              </a:defRPr>
            </a:lvl4pPr>
            <a:lvl5pPr marL="1899186" indent="-211021" defTabSz="874857" eaLnBrk="0" hangingPunct="0">
              <a:defRPr sz="2200">
                <a:solidFill>
                  <a:srgbClr val="515151"/>
                </a:solidFill>
                <a:latin typeface="Arial" charset="0"/>
                <a:cs typeface="Arial" charset="0"/>
              </a:defRPr>
            </a:lvl5pPr>
            <a:lvl6pPr marL="2321227" indent="-211021" algn="r" defTabSz="874857" eaLnBrk="0" fontAlgn="base" hangingPunct="0">
              <a:spcBef>
                <a:spcPct val="0"/>
              </a:spcBef>
              <a:spcAft>
                <a:spcPct val="0"/>
              </a:spcAft>
              <a:defRPr sz="2200">
                <a:solidFill>
                  <a:srgbClr val="515151"/>
                </a:solidFill>
                <a:latin typeface="Arial" charset="0"/>
                <a:cs typeface="Arial" charset="0"/>
              </a:defRPr>
            </a:lvl6pPr>
            <a:lvl7pPr marL="2743269" indent="-211021" algn="r" defTabSz="874857" eaLnBrk="0" fontAlgn="base" hangingPunct="0">
              <a:spcBef>
                <a:spcPct val="0"/>
              </a:spcBef>
              <a:spcAft>
                <a:spcPct val="0"/>
              </a:spcAft>
              <a:defRPr sz="2200">
                <a:solidFill>
                  <a:srgbClr val="515151"/>
                </a:solidFill>
                <a:latin typeface="Arial" charset="0"/>
                <a:cs typeface="Arial" charset="0"/>
              </a:defRPr>
            </a:lvl7pPr>
            <a:lvl8pPr marL="3165310" indent="-211021" algn="r" defTabSz="874857" eaLnBrk="0" fontAlgn="base" hangingPunct="0">
              <a:spcBef>
                <a:spcPct val="0"/>
              </a:spcBef>
              <a:spcAft>
                <a:spcPct val="0"/>
              </a:spcAft>
              <a:defRPr sz="2200">
                <a:solidFill>
                  <a:srgbClr val="515151"/>
                </a:solidFill>
                <a:latin typeface="Arial" charset="0"/>
                <a:cs typeface="Arial" charset="0"/>
              </a:defRPr>
            </a:lvl8pPr>
            <a:lvl9pPr marL="3587351" indent="-211021" algn="r" defTabSz="874857" eaLnBrk="0" fontAlgn="base" hangingPunct="0">
              <a:spcBef>
                <a:spcPct val="0"/>
              </a:spcBef>
              <a:spcAft>
                <a:spcPct val="0"/>
              </a:spcAft>
              <a:defRPr sz="2200">
                <a:solidFill>
                  <a:srgbClr val="515151"/>
                </a:solidFill>
                <a:latin typeface="Arial" charset="0"/>
                <a:cs typeface="Arial" charset="0"/>
              </a:defRPr>
            </a:lvl9pPr>
          </a:lstStyle>
          <a:p>
            <a:pPr eaLnBrk="1" hangingPunct="1"/>
            <a:fld id="{5A74E507-7C85-47D1-A4E0-476B7E29C75A}" type="slidenum">
              <a:rPr lang="en-US" sz="1100">
                <a:solidFill>
                  <a:schemeClr val="tx1"/>
                </a:solidFill>
              </a:rPr>
              <a:pPr eaLnBrk="1" hangingPunct="1"/>
              <a:t>50</a:t>
            </a:fld>
            <a:endParaRPr lang="en-US" sz="1100">
              <a:solidFill>
                <a:schemeClr val="tx1"/>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301F64-BA9C-494E-8F8D-B42EF6265E3C}" type="slidenum">
              <a:rPr lang="en-US"/>
              <a:pPr/>
              <a:t>51</a:t>
            </a:fld>
            <a:endParaRPr lang="en-US"/>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798FAB-B3DE-44FC-98D5-37C86992625A}" type="slidenum">
              <a:rPr lang="en-US"/>
              <a:pPr/>
              <a:t>53</a:t>
            </a:fld>
            <a:endParaRPr lang="en-US"/>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p>
            <a:pPr>
              <a:defRPr/>
            </a:pPr>
            <a:fld id="{E6D71767-AE6A-44B2-AFAE-F4DE0B89D586}" type="slidenum">
              <a:rPr lang="de-DE" smtClean="0"/>
              <a:pPr>
                <a:defRPr/>
              </a:pPr>
              <a:t>5</a:t>
            </a:fld>
            <a:endParaRPr lang="de-DE" smtClean="0"/>
          </a:p>
        </p:txBody>
      </p:sp>
      <p:sp>
        <p:nvSpPr>
          <p:cNvPr id="107523" name="Folienbildplatzhalter 1"/>
          <p:cNvSpPr>
            <a:spLocks noGrp="1" noRot="1" noChangeAspect="1" noTextEdit="1"/>
          </p:cNvSpPr>
          <p:nvPr>
            <p:ph type="sldImg"/>
          </p:nvPr>
        </p:nvSpPr>
        <p:spPr>
          <a:ln/>
        </p:spPr>
      </p:sp>
      <p:sp>
        <p:nvSpPr>
          <p:cNvPr id="107524"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Here is an overview of radionuclides measured (successfully)</a:t>
            </a:r>
            <a:r>
              <a:rPr lang="en-US" baseline="0" dirty="0" smtClean="0"/>
              <a:t> </a:t>
            </a:r>
            <a:r>
              <a:rPr lang="en-US" dirty="0" smtClean="0"/>
              <a:t>by AMS – mass – half life – very long half life – primordial elements like stable elements still abundant shorter half life suited for AMS – growing number of isotopes measured with the years – short half lives – you can measure the activity. So what are the challenges at AMS?</a:t>
            </a:r>
          </a:p>
          <a:p>
            <a:pPr eaLnBrk="1" hangingPunct="1"/>
            <a:r>
              <a:rPr lang="en-US" dirty="0" smtClean="0"/>
              <a:t>Like 44Ti where decay counting is also possible (T1/2: ~60</a:t>
            </a:r>
            <a:r>
              <a:rPr lang="en-US" baseline="0" dirty="0" smtClean="0"/>
              <a:t> </a:t>
            </a:r>
            <a:r>
              <a:rPr lang="en-US" dirty="0" smtClean="0"/>
              <a:t>a)</a:t>
            </a:r>
            <a:endParaRPr lang="de-DE" dirty="0" smtClean="0"/>
          </a:p>
        </p:txBody>
      </p:sp>
      <p:sp>
        <p:nvSpPr>
          <p:cNvPr id="107525" name="Foliennummernplatzhalt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73F87B5B-852F-4C7F-9F86-80FDE40169A0}" type="slidenum">
              <a:rPr lang="de-DE" sz="1200"/>
              <a:pPr algn="r" eaLnBrk="1" hangingPunct="1"/>
              <a:t>5</a:t>
            </a:fld>
            <a:endParaRPr lang="de-DE"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p:txBody>
          <a:bodyPr/>
          <a:lstStyle/>
          <a:p>
            <a:pPr>
              <a:defRPr/>
            </a:pPr>
            <a:fld id="{1FAFB5E0-F2F4-48F3-8B9F-6C7E6FCF35D2}" type="slidenum">
              <a:rPr lang="de-DE" smtClean="0"/>
              <a:pPr>
                <a:defRPr/>
              </a:pPr>
              <a:t>6</a:t>
            </a:fld>
            <a:endParaRPr lang="de-DE"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Again challenge of AMS – isobar separation!</a:t>
            </a:r>
          </a:p>
          <a:p>
            <a:pPr eaLnBrk="1" hangingPunct="1"/>
            <a:r>
              <a:rPr lang="en-US" dirty="0" smtClean="0"/>
              <a:t>Different methods – most famous –wide applications for AMS C-14 luck – understanding the whole process many disciplines involved to make the ultrasensitive measurements</a:t>
            </a:r>
          </a:p>
          <a:p>
            <a:pPr eaLnBrk="1" hangingPunct="1"/>
            <a:endParaRPr lang="en-US" dirty="0" smtClean="0"/>
          </a:p>
          <a:p>
            <a:pPr eaLnBrk="1" hangingPunct="1"/>
            <a:r>
              <a:rPr lang="en-US" dirty="0" smtClean="0"/>
              <a:t>As an example – worst case looking for an radionuclide in a matrix of the isobar!</a:t>
            </a:r>
          </a:p>
          <a:p>
            <a:pPr eaLnBrk="1" hangingPunct="1"/>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p:txBody>
          <a:bodyPr/>
          <a:lstStyle/>
          <a:p>
            <a:pPr>
              <a:defRPr/>
            </a:pPr>
            <a:fld id="{73AED74D-933E-4B84-9732-B4DEB142BB4E}" type="slidenum">
              <a:rPr lang="de-DE" smtClean="0"/>
              <a:pPr>
                <a:defRPr/>
              </a:pPr>
              <a:t>10</a:t>
            </a:fld>
            <a:endParaRPr lang="de-DE" smtClean="0"/>
          </a:p>
        </p:txBody>
      </p:sp>
      <p:sp>
        <p:nvSpPr>
          <p:cNvPr id="109571" name="Folienbildplatzhalter 1"/>
          <p:cNvSpPr>
            <a:spLocks noGrp="1" noRot="1" noChangeAspect="1" noTextEdit="1"/>
          </p:cNvSpPr>
          <p:nvPr>
            <p:ph type="sldImg"/>
          </p:nvPr>
        </p:nvSpPr>
        <p:spPr>
          <a:ln/>
        </p:spPr>
      </p:sp>
      <p:sp>
        <p:nvSpPr>
          <p:cNvPr id="109572"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Start negative ion source, first mass spec, molecular background, high voltage tandem accelerator, stripping foil destruction of molecules, Wien filter (1 and 2) to separate the right velocity,2</a:t>
            </a:r>
            <a:r>
              <a:rPr lang="en-US" baseline="30000" smtClean="0"/>
              <a:t>nd</a:t>
            </a:r>
            <a:r>
              <a:rPr lang="en-US" smtClean="0"/>
              <a:t> mass spec to separate a charge state, beam line to filter out background originating from scatter in the beam – guided to the detector system GAMS – I will explain the detector briefely. </a:t>
            </a:r>
            <a:endParaRPr lang="de-DE" smtClean="0"/>
          </a:p>
        </p:txBody>
      </p:sp>
      <p:sp>
        <p:nvSpPr>
          <p:cNvPr id="109573" name="Foliennummernplatzhalt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E4C273CE-A3F4-446A-95CA-58A8389209E5}" type="slidenum">
              <a:rPr lang="de-DE" sz="1200"/>
              <a:pPr algn="r" eaLnBrk="1" hangingPunct="1"/>
              <a:t>10</a:t>
            </a:fld>
            <a:endParaRPr lang="de-DE"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p:txBody>
          <a:bodyPr/>
          <a:lstStyle/>
          <a:p>
            <a:pPr>
              <a:defRPr/>
            </a:pPr>
            <a:fld id="{73AED74D-933E-4B84-9732-B4DEB142BB4E}" type="slidenum">
              <a:rPr lang="de-DE" smtClean="0"/>
              <a:pPr>
                <a:defRPr/>
              </a:pPr>
              <a:t>12</a:t>
            </a:fld>
            <a:endParaRPr lang="de-DE" smtClean="0"/>
          </a:p>
        </p:txBody>
      </p:sp>
      <p:sp>
        <p:nvSpPr>
          <p:cNvPr id="109571" name="Folienbildplatzhalter 1"/>
          <p:cNvSpPr>
            <a:spLocks noGrp="1" noRot="1" noChangeAspect="1" noTextEdit="1"/>
          </p:cNvSpPr>
          <p:nvPr>
            <p:ph type="sldImg"/>
          </p:nvPr>
        </p:nvSpPr>
        <p:spPr>
          <a:ln/>
        </p:spPr>
      </p:sp>
      <p:sp>
        <p:nvSpPr>
          <p:cNvPr id="109572"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Start negative ion source, first mass spec, molecular background, high voltage tandem accelerator, stripping foil destruction of molecules, Wien filter (1 and 2) to separate the right velocity,2</a:t>
            </a:r>
            <a:r>
              <a:rPr lang="en-US" baseline="30000" smtClean="0"/>
              <a:t>nd</a:t>
            </a:r>
            <a:r>
              <a:rPr lang="en-US" smtClean="0"/>
              <a:t> mass spec to separate a charge state, beam line to filter out background originating from scatter in the beam – guided to the detector system GAMS – I will explain the detector briefely. </a:t>
            </a:r>
            <a:endParaRPr lang="de-DE" smtClean="0"/>
          </a:p>
        </p:txBody>
      </p:sp>
      <p:sp>
        <p:nvSpPr>
          <p:cNvPr id="109573" name="Foliennummernplatzhalt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E4C273CE-A3F4-446A-95CA-58A8389209E5}" type="slidenum">
              <a:rPr lang="de-DE" sz="1200"/>
              <a:pPr algn="r" eaLnBrk="1" hangingPunct="1"/>
              <a:t>12</a:t>
            </a:fld>
            <a:endParaRPr lang="de-DE"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p:txBody>
          <a:bodyPr/>
          <a:lstStyle/>
          <a:p>
            <a:pPr>
              <a:defRPr/>
            </a:pPr>
            <a:fld id="{73AED74D-933E-4B84-9732-B4DEB142BB4E}" type="slidenum">
              <a:rPr lang="de-DE" smtClean="0"/>
              <a:pPr>
                <a:defRPr/>
              </a:pPr>
              <a:t>15</a:t>
            </a:fld>
            <a:endParaRPr lang="de-DE" smtClean="0"/>
          </a:p>
        </p:txBody>
      </p:sp>
      <p:sp>
        <p:nvSpPr>
          <p:cNvPr id="109571" name="Folienbildplatzhalter 1"/>
          <p:cNvSpPr>
            <a:spLocks noGrp="1" noRot="1" noChangeAspect="1" noTextEdit="1"/>
          </p:cNvSpPr>
          <p:nvPr>
            <p:ph type="sldImg"/>
          </p:nvPr>
        </p:nvSpPr>
        <p:spPr>
          <a:ln/>
        </p:spPr>
      </p:sp>
      <p:sp>
        <p:nvSpPr>
          <p:cNvPr id="109572"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Start negative ion source, first mass spec, molecular background, high voltage tandem accelerator, stripping foil destruction of molecules, Wien filter (1 and 2) to separate the right velocity,2</a:t>
            </a:r>
            <a:r>
              <a:rPr lang="en-US" baseline="30000" smtClean="0"/>
              <a:t>nd</a:t>
            </a:r>
            <a:r>
              <a:rPr lang="en-US" smtClean="0"/>
              <a:t> mass spec to separate a charge state, beam line to filter out background originating from scatter in the beam – guided to the detector system GAMS – I will explain the detector briefely. </a:t>
            </a:r>
            <a:endParaRPr lang="de-DE" smtClean="0"/>
          </a:p>
        </p:txBody>
      </p:sp>
      <p:sp>
        <p:nvSpPr>
          <p:cNvPr id="109573" name="Foliennummernplatzhalt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E4C273CE-A3F4-446A-95CA-58A8389209E5}" type="slidenum">
              <a:rPr lang="de-DE" sz="1200"/>
              <a:pPr algn="r" eaLnBrk="1" hangingPunct="1"/>
              <a:t>15</a:t>
            </a:fld>
            <a:endParaRPr lang="de-DE"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AR" dirty="0" smtClean="0"/>
              <a:t>This slide</a:t>
            </a:r>
            <a:r>
              <a:rPr lang="es-AR" baseline="0" dirty="0" smtClean="0"/>
              <a:t> shows the effect of the velocity filters when measuring highly sensitive 59Ni/60Ni ratio. The uninteresting isotope </a:t>
            </a:r>
            <a:r>
              <a:rPr lang="de-DE" baseline="0" dirty="0" smtClean="0"/>
              <a:t>(60Ni) </a:t>
            </a:r>
            <a:r>
              <a:rPr lang="de-DE" baseline="0" dirty="0" err="1" smtClean="0"/>
              <a:t>is</a:t>
            </a:r>
            <a:r>
              <a:rPr lang="de-DE" baseline="0" dirty="0" smtClean="0"/>
              <a:t> </a:t>
            </a:r>
            <a:r>
              <a:rPr lang="de-DE" baseline="0" dirty="0" err="1" smtClean="0"/>
              <a:t>efficiently</a:t>
            </a:r>
            <a:r>
              <a:rPr lang="de-DE" baseline="0" dirty="0" smtClean="0"/>
              <a:t> </a:t>
            </a:r>
            <a:r>
              <a:rPr lang="de-DE" baseline="0" dirty="0" err="1" smtClean="0"/>
              <a:t>supressed</a:t>
            </a:r>
            <a:r>
              <a:rPr lang="de-DE" baseline="0" dirty="0" smtClean="0"/>
              <a:t> </a:t>
            </a:r>
            <a:r>
              <a:rPr lang="de-DE" baseline="0" dirty="0" err="1" smtClean="0"/>
              <a:t>with</a:t>
            </a:r>
            <a:r>
              <a:rPr lang="de-DE" baseline="0" dirty="0" smtClean="0"/>
              <a:t> </a:t>
            </a:r>
            <a:r>
              <a:rPr lang="de-DE" baseline="0" dirty="0" err="1" smtClean="0"/>
              <a:t>the</a:t>
            </a:r>
            <a:r>
              <a:rPr lang="de-DE" baseline="0" dirty="0" smtClean="0"/>
              <a:t> </a:t>
            </a:r>
            <a:r>
              <a:rPr lang="de-DE" baseline="0" dirty="0" err="1" smtClean="0"/>
              <a:t>correct</a:t>
            </a:r>
            <a:r>
              <a:rPr lang="de-DE" baseline="0" dirty="0" smtClean="0"/>
              <a:t> </a:t>
            </a:r>
            <a:r>
              <a:rPr lang="de-DE" baseline="0" dirty="0" err="1" smtClean="0"/>
              <a:t>setting</a:t>
            </a:r>
            <a:r>
              <a:rPr lang="de-DE" baseline="0" dirty="0" smtClean="0"/>
              <a:t> </a:t>
            </a:r>
            <a:r>
              <a:rPr lang="de-DE" baseline="0" dirty="0" err="1" smtClean="0"/>
              <a:t>of</a:t>
            </a:r>
            <a:r>
              <a:rPr lang="de-DE" baseline="0" dirty="0" smtClean="0"/>
              <a:t> </a:t>
            </a:r>
            <a:r>
              <a:rPr lang="de-DE" baseline="0" dirty="0" err="1" smtClean="0"/>
              <a:t>the</a:t>
            </a:r>
            <a:r>
              <a:rPr lang="de-DE" baseline="0" dirty="0" smtClean="0"/>
              <a:t> Wien filter. </a:t>
            </a:r>
            <a:r>
              <a:rPr lang="de-DE" baseline="0" dirty="0" err="1" smtClean="0"/>
              <a:t>It</a:t>
            </a:r>
            <a:r>
              <a:rPr lang="de-DE" baseline="0" dirty="0" smtClean="0"/>
              <a:t> </a:t>
            </a:r>
            <a:r>
              <a:rPr lang="de-DE" baseline="0" dirty="0" err="1" smtClean="0"/>
              <a:t>is</a:t>
            </a:r>
            <a:r>
              <a:rPr lang="de-DE" baseline="0" dirty="0" smtClean="0"/>
              <a:t> </a:t>
            </a:r>
            <a:r>
              <a:rPr lang="de-DE" baseline="0" dirty="0" err="1" smtClean="0"/>
              <a:t>important</a:t>
            </a:r>
            <a:r>
              <a:rPr lang="de-DE" baseline="0" dirty="0" smtClean="0"/>
              <a:t> </a:t>
            </a:r>
            <a:r>
              <a:rPr lang="de-DE" baseline="0" dirty="0" err="1" smtClean="0"/>
              <a:t>to</a:t>
            </a:r>
            <a:r>
              <a:rPr lang="de-DE" baseline="0" dirty="0" smtClean="0"/>
              <a:t> </a:t>
            </a:r>
            <a:r>
              <a:rPr lang="de-DE" baseline="0" dirty="0" err="1" smtClean="0"/>
              <a:t>have</a:t>
            </a:r>
            <a:r>
              <a:rPr lang="de-DE" baseline="0" dirty="0" smtClean="0"/>
              <a:t> </a:t>
            </a:r>
            <a:r>
              <a:rPr lang="de-DE" baseline="0" dirty="0" err="1" smtClean="0"/>
              <a:t>alternating</a:t>
            </a:r>
            <a:r>
              <a:rPr lang="de-DE" baseline="0" dirty="0" smtClean="0"/>
              <a:t> </a:t>
            </a:r>
            <a:r>
              <a:rPr lang="de-DE" baseline="0" dirty="0" err="1" smtClean="0"/>
              <a:t>electric</a:t>
            </a:r>
            <a:r>
              <a:rPr lang="de-DE" baseline="0" dirty="0" smtClean="0"/>
              <a:t> </a:t>
            </a:r>
            <a:r>
              <a:rPr lang="de-DE" baseline="0" dirty="0" err="1" smtClean="0"/>
              <a:t>and</a:t>
            </a:r>
            <a:r>
              <a:rPr lang="de-DE" baseline="0" dirty="0" smtClean="0"/>
              <a:t> </a:t>
            </a:r>
            <a:r>
              <a:rPr lang="de-DE" baseline="0" dirty="0" err="1" smtClean="0"/>
              <a:t>magnetic</a:t>
            </a:r>
            <a:r>
              <a:rPr lang="de-DE" baseline="0" dirty="0" smtClean="0"/>
              <a:t> </a:t>
            </a:r>
            <a:r>
              <a:rPr lang="de-DE" baseline="0" dirty="0" err="1" smtClean="0"/>
              <a:t>separation</a:t>
            </a:r>
            <a:r>
              <a:rPr lang="de-DE" baseline="0" dirty="0" smtClean="0"/>
              <a:t>. </a:t>
            </a:r>
            <a:r>
              <a:rPr lang="de-DE" baseline="0" dirty="0" err="1" smtClean="0"/>
              <a:t>Therefore</a:t>
            </a:r>
            <a:r>
              <a:rPr lang="de-DE" baseline="0" dirty="0" smtClean="0"/>
              <a:t> </a:t>
            </a:r>
            <a:r>
              <a:rPr lang="de-DE" baseline="0" dirty="0" err="1" smtClean="0"/>
              <a:t>two</a:t>
            </a:r>
            <a:r>
              <a:rPr lang="de-DE" baseline="0" dirty="0" smtClean="0"/>
              <a:t> </a:t>
            </a:r>
            <a:r>
              <a:rPr lang="de-DE" baseline="0" dirty="0" err="1" smtClean="0"/>
              <a:t>new</a:t>
            </a:r>
            <a:r>
              <a:rPr lang="de-DE" baseline="0" dirty="0" smtClean="0"/>
              <a:t> Wien </a:t>
            </a:r>
            <a:r>
              <a:rPr lang="de-DE" baseline="0" dirty="0" err="1" smtClean="0"/>
              <a:t>filters</a:t>
            </a:r>
            <a:r>
              <a:rPr lang="de-DE" baseline="0" dirty="0" smtClean="0"/>
              <a:t> </a:t>
            </a:r>
            <a:r>
              <a:rPr lang="de-DE" baseline="0" dirty="0" err="1" smtClean="0"/>
              <a:t>were</a:t>
            </a:r>
            <a:r>
              <a:rPr lang="de-DE" baseline="0" dirty="0" smtClean="0"/>
              <a:t> </a:t>
            </a:r>
            <a:r>
              <a:rPr lang="de-DE" baseline="0" dirty="0" err="1" smtClean="0"/>
              <a:t>put</a:t>
            </a:r>
            <a:r>
              <a:rPr lang="de-DE" baseline="0" dirty="0" smtClean="0"/>
              <a:t> </a:t>
            </a:r>
            <a:r>
              <a:rPr lang="de-DE" baseline="0" dirty="0" err="1" smtClean="0"/>
              <a:t>into</a:t>
            </a:r>
            <a:r>
              <a:rPr lang="de-DE" baseline="0" dirty="0" smtClean="0"/>
              <a:t> </a:t>
            </a:r>
            <a:r>
              <a:rPr lang="de-DE" baseline="0" dirty="0" err="1" smtClean="0"/>
              <a:t>operation</a:t>
            </a:r>
            <a:r>
              <a:rPr lang="de-DE" baseline="0" dirty="0" smtClean="0"/>
              <a:t>.</a:t>
            </a:r>
            <a:endParaRPr lang="es-AR" dirty="0" smtClean="0"/>
          </a:p>
          <a:p>
            <a:endParaRPr lang="de-DE" dirty="0"/>
          </a:p>
        </p:txBody>
      </p:sp>
      <p:sp>
        <p:nvSpPr>
          <p:cNvPr id="4" name="Foliennummernplatzhalter 3"/>
          <p:cNvSpPr>
            <a:spLocks noGrp="1"/>
          </p:cNvSpPr>
          <p:nvPr>
            <p:ph type="sldNum" sz="quarter" idx="10"/>
          </p:nvPr>
        </p:nvSpPr>
        <p:spPr/>
        <p:txBody>
          <a:bodyPr/>
          <a:lstStyle/>
          <a:p>
            <a:fld id="{9F9DE9FC-C751-4C9D-B5CA-397D51169F0F}" type="slidenum">
              <a:rPr lang="de-DE" smtClean="0"/>
              <a:pPr/>
              <a:t>16</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4" name="Textplatzhalter 3"/>
          <p:cNvSpPr>
            <a:spLocks noGrp="1"/>
          </p:cNvSpPr>
          <p:nvPr>
            <p:ph type="body" sz="quarter" idx="10"/>
          </p:nvPr>
        </p:nvSpPr>
        <p:spPr>
          <a:xfrm>
            <a:off x="900113" y="692150"/>
            <a:ext cx="6767512" cy="504602"/>
          </a:xfrm>
          <a:prstGeom prst="rect">
            <a:avLst/>
          </a:prstGeom>
        </p:spPr>
        <p:txBody>
          <a:bodyPr/>
          <a:lstStyle>
            <a:lvl1pPr marL="0" indent="0">
              <a:buNone/>
              <a:defRPr sz="2200" b="1">
                <a:solidFill>
                  <a:schemeClr val="bg1"/>
                </a:solidFill>
                <a:latin typeface="Arial" pitchFamily="34" charset="0"/>
                <a:cs typeface="Arial" pitchFamily="34" charset="0"/>
              </a:defRPr>
            </a:lvl1pPr>
          </a:lstStyle>
          <a:p>
            <a:pPr lvl="0"/>
            <a:r>
              <a:rPr lang="de-DE" smtClean="0"/>
              <a:t>Textmasterformat bearbeiten</a:t>
            </a:r>
          </a:p>
        </p:txBody>
      </p:sp>
      <p:sp>
        <p:nvSpPr>
          <p:cNvPr id="6" name="Textplatzhalter 5"/>
          <p:cNvSpPr>
            <a:spLocks noGrp="1"/>
          </p:cNvSpPr>
          <p:nvPr>
            <p:ph type="body" sz="quarter" idx="11"/>
          </p:nvPr>
        </p:nvSpPr>
        <p:spPr>
          <a:xfrm>
            <a:off x="900113" y="1268413"/>
            <a:ext cx="6767512" cy="576262"/>
          </a:xfrm>
          <a:prstGeom prst="rect">
            <a:avLst/>
          </a:prstGeom>
        </p:spPr>
        <p:txBody>
          <a:bodyPr/>
          <a:lstStyle>
            <a:lvl1pPr marL="0" indent="0">
              <a:buNone/>
              <a:defRPr sz="2200">
                <a:solidFill>
                  <a:schemeClr val="bg1"/>
                </a:solidFill>
                <a:latin typeface="Arial" pitchFamily="34" charset="0"/>
                <a:cs typeface="Arial" pitchFamily="34" charset="0"/>
              </a:defRPr>
            </a:lvl1pPr>
          </a:lstStyle>
          <a:p>
            <a:pPr lvl="0"/>
            <a:r>
              <a:rPr lang="de-DE" smtClean="0"/>
              <a:t>Textmasterformat bearbeiten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el, Text und zwei Inhalte">
    <p:spTree>
      <p:nvGrpSpPr>
        <p:cNvPr id="1" name=""/>
        <p:cNvGrpSpPr/>
        <p:nvPr/>
      </p:nvGrpSpPr>
      <p:grpSpPr>
        <a:xfrm>
          <a:off x="0" y="0"/>
          <a:ext cx="0" cy="0"/>
          <a:chOff x="0" y="0"/>
          <a:chExt cx="0" cy="0"/>
        </a:xfrm>
      </p:grpSpPr>
      <p:sp>
        <p:nvSpPr>
          <p:cNvPr id="3" name="Textplatzhalter 2"/>
          <p:cNvSpPr>
            <a:spLocks noGrp="1"/>
          </p:cNvSpPr>
          <p:nvPr>
            <p:ph type="body" sz="half" idx="1"/>
          </p:nvPr>
        </p:nvSpPr>
        <p:spPr>
          <a:xfrm>
            <a:off x="207963" y="1600200"/>
            <a:ext cx="4038600" cy="3952875"/>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398963" y="1600200"/>
            <a:ext cx="4038600" cy="1900238"/>
          </a:xfrm>
          <a:prstGeom prst="rect">
            <a:avLst/>
          </a:prstGeom>
        </p:spPr>
        <p:txBody>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Inhaltsplatzhalter 4"/>
          <p:cNvSpPr>
            <a:spLocks noGrp="1"/>
          </p:cNvSpPr>
          <p:nvPr>
            <p:ph sz="quarter" idx="3"/>
          </p:nvPr>
        </p:nvSpPr>
        <p:spPr>
          <a:xfrm>
            <a:off x="4398963" y="3652838"/>
            <a:ext cx="4038600" cy="1900237"/>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Titel 6"/>
          <p:cNvSpPr>
            <a:spLocks noGrp="1"/>
          </p:cNvSpPr>
          <p:nvPr>
            <p:ph type="title"/>
          </p:nvPr>
        </p:nvSpPr>
        <p:spPr>
          <a:xfrm>
            <a:off x="360363" y="284163"/>
            <a:ext cx="6751637" cy="900112"/>
          </a:xfrm>
          <a:prstGeom prst="rect">
            <a:avLst/>
          </a:prstGeom>
        </p:spPr>
        <p:txBody>
          <a:bodyPr/>
          <a:lstStyle/>
          <a:p>
            <a:r>
              <a:rPr lang="de-DE" smtClean="0"/>
              <a:t>Titelmasterformat durch Klicken bearbeiten</a:t>
            </a:r>
            <a:endParaRPr lang="de-DE"/>
          </a:p>
        </p:txBody>
      </p:sp>
      <p:sp>
        <p:nvSpPr>
          <p:cNvPr id="6" name="Rectangle 5"/>
          <p:cNvSpPr>
            <a:spLocks noGrp="1" noChangeArrowheads="1"/>
          </p:cNvSpPr>
          <p:nvPr>
            <p:ph type="sldNum" sz="quarter" idx="10"/>
          </p:nvPr>
        </p:nvSpPr>
        <p:spPr>
          <a:xfrm>
            <a:off x="377825" y="6578600"/>
            <a:ext cx="2133600" cy="476250"/>
          </a:xfrm>
          <a:prstGeom prst="rect">
            <a:avLst/>
          </a:prstGeom>
          <a:ln/>
        </p:spPr>
        <p:txBody>
          <a:bodyPr/>
          <a:lstStyle>
            <a:lvl1pPr>
              <a:defRPr/>
            </a:lvl1pPr>
          </a:lstStyle>
          <a:p>
            <a:pPr>
              <a:defRPr/>
            </a:pPr>
            <a:r>
              <a:rPr lang="de-DE"/>
              <a:t>SEITE </a:t>
            </a:r>
            <a:fld id="{1F114ADC-DB48-4CED-BAEA-088B8C3FA01C}" type="slidenum">
              <a:rPr lang="de-DE"/>
              <a:pPr>
                <a:defRPr/>
              </a:pPr>
              <a:t>‹Nr.›</a:t>
            </a:fld>
            <a:endParaRPr lang="de-DE"/>
          </a:p>
        </p:txBody>
      </p:sp>
    </p:spTree>
    <p:extLst>
      <p:ext uri="{BB962C8B-B14F-4D97-AF65-F5344CB8AC3E}">
        <p14:creationId xmlns:p14="http://schemas.microsoft.com/office/powerpoint/2010/main" val="3513546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Benutzerdefiniertes Layout">
    <p:spTree>
      <p:nvGrpSpPr>
        <p:cNvPr id="1" name=""/>
        <p:cNvGrpSpPr/>
        <p:nvPr/>
      </p:nvGrpSpPr>
      <p:grpSpPr>
        <a:xfrm>
          <a:off x="0" y="0"/>
          <a:ext cx="0" cy="0"/>
          <a:chOff x="0" y="0"/>
          <a:chExt cx="0" cy="0"/>
        </a:xfrm>
      </p:grpSpPr>
      <p:sp>
        <p:nvSpPr>
          <p:cNvPr id="6" name="Textplatzhalter 5"/>
          <p:cNvSpPr>
            <a:spLocks noGrp="1"/>
          </p:cNvSpPr>
          <p:nvPr>
            <p:ph type="body" sz="quarter" idx="10"/>
          </p:nvPr>
        </p:nvSpPr>
        <p:spPr>
          <a:xfrm>
            <a:off x="468313" y="333375"/>
            <a:ext cx="8207375" cy="935386"/>
          </a:xfrm>
          <a:prstGeom prst="rect">
            <a:avLst/>
          </a:prstGeom>
        </p:spPr>
        <p:txBody>
          <a:bodyPr/>
          <a:lstStyle>
            <a:lvl1pPr marL="0" indent="0">
              <a:buNone/>
              <a:defRPr sz="2200" baseline="0">
                <a:solidFill>
                  <a:srgbClr val="003E89"/>
                </a:solidFill>
              </a:defRPr>
            </a:lvl1pPr>
          </a:lstStyle>
          <a:p>
            <a:pPr lvl="0"/>
            <a:r>
              <a:rPr lang="de-DE" smtClean="0"/>
              <a:t>Textmasterformat bearbeiten</a:t>
            </a:r>
          </a:p>
          <a:p>
            <a:pPr lvl="1"/>
            <a:r>
              <a:rPr lang="de-DE" smtClean="0"/>
              <a:t>Zweite Ebene</a:t>
            </a:r>
          </a:p>
        </p:txBody>
      </p:sp>
      <p:sp>
        <p:nvSpPr>
          <p:cNvPr id="8" name="Textplatzhalter 7"/>
          <p:cNvSpPr>
            <a:spLocks noGrp="1"/>
          </p:cNvSpPr>
          <p:nvPr>
            <p:ph type="body" sz="quarter" idx="11"/>
          </p:nvPr>
        </p:nvSpPr>
        <p:spPr>
          <a:xfrm>
            <a:off x="468313" y="1557338"/>
            <a:ext cx="8207375" cy="4392612"/>
          </a:xfrm>
          <a:prstGeom prst="rect">
            <a:avLst/>
          </a:prstGeom>
        </p:spPr>
        <p:txBody>
          <a:bodyPr/>
          <a:lstStyle>
            <a:lvl1pPr marL="0" indent="0">
              <a:buNone/>
              <a:defRPr sz="2000" baseline="0"/>
            </a:lvl1pPr>
          </a:lstStyle>
          <a:p>
            <a:pPr lvl="0"/>
            <a:r>
              <a:rPr lang="de-DE" smtClean="0"/>
              <a:t>Textmasterformat bearbeiten</a:t>
            </a:r>
          </a:p>
        </p:txBody>
      </p:sp>
    </p:spTree>
    <p:extLst>
      <p:ext uri="{BB962C8B-B14F-4D97-AF65-F5344CB8AC3E}">
        <p14:creationId xmlns:p14="http://schemas.microsoft.com/office/powerpoint/2010/main" val="3911743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Textplatzhalter 5"/>
          <p:cNvSpPr>
            <a:spLocks noGrp="1"/>
          </p:cNvSpPr>
          <p:nvPr>
            <p:ph type="body" sz="quarter" idx="11"/>
          </p:nvPr>
        </p:nvSpPr>
        <p:spPr>
          <a:xfrm>
            <a:off x="539552" y="332656"/>
            <a:ext cx="8207375" cy="935386"/>
          </a:xfrm>
          <a:prstGeom prst="rect">
            <a:avLst/>
          </a:prstGeom>
        </p:spPr>
        <p:txBody>
          <a:bodyPr/>
          <a:lstStyle>
            <a:lvl1pPr marL="0" indent="0">
              <a:buNone/>
              <a:defRPr sz="2200" baseline="0">
                <a:solidFill>
                  <a:srgbClr val="003E89"/>
                </a:solidFill>
              </a:defRPr>
            </a:lvl1pPr>
          </a:lstStyle>
          <a:p>
            <a:pPr lvl="0"/>
            <a:r>
              <a:rPr lang="de-DE" dirty="0" smtClean="0"/>
              <a:t>Textmasterformat bearbeiten</a:t>
            </a:r>
          </a:p>
          <a:p>
            <a:pPr lvl="1"/>
            <a:r>
              <a:rPr lang="de-DE" dirty="0" smtClean="0"/>
              <a:t>Zweite Ebene</a:t>
            </a:r>
          </a:p>
        </p:txBody>
      </p:sp>
      <p:sp>
        <p:nvSpPr>
          <p:cNvPr id="3" name="Textplatzhalter 7"/>
          <p:cNvSpPr>
            <a:spLocks noGrp="1"/>
          </p:cNvSpPr>
          <p:nvPr>
            <p:ph type="body" sz="quarter" idx="12"/>
          </p:nvPr>
        </p:nvSpPr>
        <p:spPr>
          <a:xfrm>
            <a:off x="468313" y="1557338"/>
            <a:ext cx="8207375" cy="4392612"/>
          </a:xfrm>
          <a:prstGeom prst="rect">
            <a:avLst/>
          </a:prstGeom>
        </p:spPr>
        <p:txBody>
          <a:bodyPr/>
          <a:lstStyle>
            <a:lvl1pPr marL="0" indent="0">
              <a:buNone/>
              <a:defRPr sz="2000" baseline="0"/>
            </a:lvl1pPr>
          </a:lstStyle>
          <a:p>
            <a:pPr lvl="0"/>
            <a:r>
              <a:rPr lang="de-DE" smtClean="0"/>
              <a:t>Textmasterformat bearbeiten</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681ADFC7-FDE2-48FE-9250-EE8204D1ABF3}" type="slidenum">
              <a:rPr lang="de-DE"/>
              <a:pPr>
                <a:defRPr/>
              </a:pPr>
              <a:t>‹Nr.›</a:t>
            </a:fld>
            <a:endParaRPr lang="de-DE"/>
          </a:p>
        </p:txBody>
      </p:sp>
    </p:spTree>
    <p:extLst>
      <p:ext uri="{BB962C8B-B14F-4D97-AF65-F5344CB8AC3E}">
        <p14:creationId xmlns:p14="http://schemas.microsoft.com/office/powerpoint/2010/main" val="3727707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idx="1"/>
          </p:nvPr>
        </p:nvSpPr>
        <p:spPr>
          <a:xfrm>
            <a:off x="457200" y="1600200"/>
            <a:ext cx="8229600" cy="4525963"/>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8191A804-61E5-4A5D-A801-CEE702173C5F}" type="slidenum">
              <a:rPr lang="de-DE"/>
              <a:pPr>
                <a:defRPr/>
              </a:pPr>
              <a:t>‹Nr.›</a:t>
            </a:fld>
            <a:endParaRPr lang="de-DE"/>
          </a:p>
        </p:txBody>
      </p:sp>
    </p:spTree>
    <p:extLst>
      <p:ext uri="{BB962C8B-B14F-4D97-AF65-F5344CB8AC3E}">
        <p14:creationId xmlns:p14="http://schemas.microsoft.com/office/powerpoint/2010/main" val="2391705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1_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de-DE"/>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de-DE"/>
          </a:p>
        </p:txBody>
      </p:sp>
      <p:sp>
        <p:nvSpPr>
          <p:cNvPr id="4"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6AED1D83-D8FE-48D2-85B0-062243109E47}" type="slidenum">
              <a:rPr lang="de-DE"/>
              <a:pPr>
                <a:defRPr/>
              </a:pPr>
              <a:t>‹Nr.›</a:t>
            </a:fld>
            <a:endParaRPr lang="de-DE"/>
          </a:p>
        </p:txBody>
      </p:sp>
    </p:spTree>
    <p:extLst>
      <p:ext uri="{BB962C8B-B14F-4D97-AF65-F5344CB8AC3E}">
        <p14:creationId xmlns:p14="http://schemas.microsoft.com/office/powerpoint/2010/main" val="1484896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de-DE"/>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de-DE"/>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C876AF4A-CA6A-4FEA-9AF1-8CAAE832DCA7}" type="slidenum">
              <a:rPr lang="de-DE"/>
              <a:pPr>
                <a:defRPr/>
              </a:pPr>
              <a:t>‹Nr.›</a:t>
            </a:fld>
            <a:endParaRPr lang="de-DE"/>
          </a:p>
        </p:txBody>
      </p:sp>
    </p:spTree>
    <p:extLst>
      <p:ext uri="{BB962C8B-B14F-4D97-AF65-F5344CB8AC3E}">
        <p14:creationId xmlns:p14="http://schemas.microsoft.com/office/powerpoint/2010/main" val="3221632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clipArtAndTx">
  <p:cSld name="Titel, ClipArt und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ClipArt-Platzhalter 2"/>
          <p:cNvSpPr>
            <a:spLocks noGrp="1"/>
          </p:cNvSpPr>
          <p:nvPr>
            <p:ph type="clipArt" sz="half" idx="1"/>
          </p:nvPr>
        </p:nvSpPr>
        <p:spPr>
          <a:xfrm>
            <a:off x="457200" y="1600200"/>
            <a:ext cx="4038600" cy="4525963"/>
          </a:xfrm>
          <a:prstGeom prst="rect">
            <a:avLst/>
          </a:prstGeom>
        </p:spPr>
        <p:txBody>
          <a:bodyPr/>
          <a:lstStyle/>
          <a:p>
            <a:pPr lvl="0"/>
            <a:endParaRPr lang="de-DE" noProof="0" smtClean="0"/>
          </a:p>
        </p:txBody>
      </p:sp>
      <p:sp>
        <p:nvSpPr>
          <p:cNvPr id="4" name="Textplatzhalter 3"/>
          <p:cNvSpPr>
            <a:spLocks noGrp="1"/>
          </p:cNvSpPr>
          <p:nvPr>
            <p:ph type="body" sz="half" idx="2"/>
          </p:nvPr>
        </p:nvSpPr>
        <p:spPr>
          <a:xfrm>
            <a:off x="4648200" y="1600200"/>
            <a:ext cx="4038600" cy="4525963"/>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6" name="Fußzeilenplatzhalter 5"/>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en-US"/>
          </a:p>
        </p:txBody>
      </p:sp>
      <p:sp>
        <p:nvSpPr>
          <p:cNvPr id="7" name="Foliennummernplatzhalter 6"/>
          <p:cNvSpPr>
            <a:spLocks noGrp="1"/>
          </p:cNvSpPr>
          <p:nvPr>
            <p:ph type="sldNum" sz="quarter" idx="12"/>
          </p:nvPr>
        </p:nvSpPr>
        <p:spPr>
          <a:xfrm>
            <a:off x="6553200" y="6245225"/>
            <a:ext cx="2133600" cy="476250"/>
          </a:xfrm>
          <a:prstGeom prst="rect">
            <a:avLst/>
          </a:prstGeom>
        </p:spPr>
        <p:txBody>
          <a:bodyPr/>
          <a:lstStyle>
            <a:lvl1pPr>
              <a:defRPr/>
            </a:lvl1pPr>
          </a:lstStyle>
          <a:p>
            <a:pPr>
              <a:defRPr/>
            </a:pPr>
            <a:fld id="{6F8340B2-575D-454D-96A7-2B4EB1A040D9}" type="slidenum">
              <a:rPr lang="en-US"/>
              <a:pPr>
                <a:defRPr/>
              </a:pPr>
              <a:t>‹Nr.›</a:t>
            </a:fld>
            <a:endParaRPr lang="en-US"/>
          </a:p>
        </p:txBody>
      </p:sp>
    </p:spTree>
    <p:extLst>
      <p:ext uri="{BB962C8B-B14F-4D97-AF65-F5344CB8AC3E}">
        <p14:creationId xmlns:p14="http://schemas.microsoft.com/office/powerpoint/2010/main" val="3147944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de-DE"/>
          </a:p>
        </p:txBody>
      </p:sp>
      <p:sp>
        <p:nvSpPr>
          <p:cNvPr id="6"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9B7EDA8E-46C4-4490-91C0-1FB8CBCF8A7F}" type="slidenum">
              <a:rPr lang="de-DE"/>
              <a:pPr>
                <a:defRPr/>
              </a:pPr>
              <a:t>‹Nr.›</a:t>
            </a:fld>
            <a:endParaRPr lang="de-DE"/>
          </a:p>
        </p:txBody>
      </p:sp>
    </p:spTree>
    <p:extLst>
      <p:ext uri="{BB962C8B-B14F-4D97-AF65-F5344CB8AC3E}">
        <p14:creationId xmlns:p14="http://schemas.microsoft.com/office/powerpoint/2010/main" val="2483762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el, Text und Inhalt">
    <p:spTree>
      <p:nvGrpSpPr>
        <p:cNvPr id="1" name=""/>
        <p:cNvGrpSpPr/>
        <p:nvPr/>
      </p:nvGrpSpPr>
      <p:grpSpPr>
        <a:xfrm>
          <a:off x="0" y="0"/>
          <a:ext cx="0" cy="0"/>
          <a:chOff x="0" y="0"/>
          <a:chExt cx="0" cy="0"/>
        </a:xfrm>
      </p:grpSpPr>
      <p:sp>
        <p:nvSpPr>
          <p:cNvPr id="3" name="Textplatzhalter 2"/>
          <p:cNvSpPr>
            <a:spLocks noGrp="1"/>
          </p:cNvSpPr>
          <p:nvPr>
            <p:ph type="body" sz="half" idx="1"/>
          </p:nvPr>
        </p:nvSpPr>
        <p:spPr>
          <a:xfrm>
            <a:off x="207963" y="1600200"/>
            <a:ext cx="4038600" cy="3952875"/>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398963" y="1600200"/>
            <a:ext cx="4038600" cy="3952875"/>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8" name="Titel 7"/>
          <p:cNvSpPr>
            <a:spLocks noGrp="1"/>
          </p:cNvSpPr>
          <p:nvPr>
            <p:ph type="title"/>
          </p:nvPr>
        </p:nvSpPr>
        <p:spPr>
          <a:xfrm>
            <a:off x="360363" y="284163"/>
            <a:ext cx="6751637" cy="900112"/>
          </a:xfrm>
          <a:prstGeom prst="rect">
            <a:avLst/>
          </a:prstGeom>
        </p:spPr>
        <p:txBody>
          <a:bodyPr/>
          <a:lstStyle/>
          <a:p>
            <a:r>
              <a:rPr lang="de-DE" smtClean="0"/>
              <a:t>Titelmasterformat durch Klicken bearbeiten</a:t>
            </a:r>
            <a:endParaRPr lang="de-DE"/>
          </a:p>
        </p:txBody>
      </p:sp>
      <p:sp>
        <p:nvSpPr>
          <p:cNvPr id="5" name="Rectangle 5"/>
          <p:cNvSpPr>
            <a:spLocks noGrp="1" noChangeArrowheads="1"/>
          </p:cNvSpPr>
          <p:nvPr>
            <p:ph type="sldNum" sz="quarter" idx="10"/>
          </p:nvPr>
        </p:nvSpPr>
        <p:spPr>
          <a:xfrm>
            <a:off x="377825" y="6578600"/>
            <a:ext cx="2133600" cy="476250"/>
          </a:xfrm>
          <a:prstGeom prst="rect">
            <a:avLst/>
          </a:prstGeom>
          <a:ln/>
        </p:spPr>
        <p:txBody>
          <a:bodyPr/>
          <a:lstStyle>
            <a:lvl1pPr>
              <a:defRPr/>
            </a:lvl1pPr>
          </a:lstStyle>
          <a:p>
            <a:pPr>
              <a:defRPr/>
            </a:pPr>
            <a:r>
              <a:rPr lang="de-DE"/>
              <a:t>SEITE </a:t>
            </a:r>
            <a:fld id="{166DFBB1-736E-4ED7-B387-1180B3ED7F9A}" type="slidenum">
              <a:rPr lang="de-DE"/>
              <a:pPr>
                <a:defRPr/>
              </a:pPr>
              <a:t>‹Nr.›</a:t>
            </a:fld>
            <a:endParaRPr lang="de-DE"/>
          </a:p>
        </p:txBody>
      </p:sp>
    </p:spTree>
    <p:extLst>
      <p:ext uri="{BB962C8B-B14F-4D97-AF65-F5344CB8AC3E}">
        <p14:creationId xmlns:p14="http://schemas.microsoft.com/office/powerpoint/2010/main" val="25871567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7.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6.jpe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6512" y="28971"/>
            <a:ext cx="9140825" cy="6856413"/>
          </a:xfrm>
          <a:prstGeom prst="rect">
            <a:avLst/>
          </a:prstGeom>
          <a:solidFill>
            <a:srgbClr val="00589C"/>
          </a:solidFill>
          <a:ln>
            <a:noFill/>
          </a:ln>
          <a:effectLst/>
          <a:extLst/>
        </p:spPr>
        <p:txBody>
          <a:bodyPr wrap="none" anchor="ctr"/>
          <a:lstStyle/>
          <a:p>
            <a:pPr>
              <a:defRPr/>
            </a:pPr>
            <a:endParaRPr lang="de-DE"/>
          </a:p>
        </p:txBody>
      </p:sp>
      <p:grpSp>
        <p:nvGrpSpPr>
          <p:cNvPr id="1027" name="Gruppieren 18"/>
          <p:cNvGrpSpPr>
            <a:grpSpLocks/>
          </p:cNvGrpSpPr>
          <p:nvPr/>
        </p:nvGrpSpPr>
        <p:grpSpPr bwMode="auto">
          <a:xfrm>
            <a:off x="-3175" y="0"/>
            <a:ext cx="9144000" cy="6858000"/>
            <a:chOff x="-3175" y="-19275"/>
            <a:chExt cx="9144000" cy="6858000"/>
          </a:xfrm>
        </p:grpSpPr>
        <p:grpSp>
          <p:nvGrpSpPr>
            <p:cNvPr id="1029" name="Gruppieren 14"/>
            <p:cNvGrpSpPr>
              <a:grpSpLocks/>
            </p:cNvGrpSpPr>
            <p:nvPr/>
          </p:nvGrpSpPr>
          <p:grpSpPr bwMode="auto">
            <a:xfrm>
              <a:off x="-3175" y="-19275"/>
              <a:ext cx="9144000" cy="6858000"/>
              <a:chOff x="0" y="0"/>
              <a:chExt cx="9144000" cy="6858000"/>
            </a:xfrm>
          </p:grpSpPr>
          <p:sp>
            <p:nvSpPr>
              <p:cNvPr id="1034" name="Rectangle 4"/>
              <p:cNvSpPr>
                <a:spLocks noChangeArrowheads="1"/>
              </p:cNvSpPr>
              <p:nvPr/>
            </p:nvSpPr>
            <p:spPr bwMode="auto">
              <a:xfrm>
                <a:off x="0" y="0"/>
                <a:ext cx="287338" cy="287338"/>
              </a:xfrm>
              <a:prstGeom prst="rect">
                <a:avLst/>
              </a:prstGeom>
              <a:solidFill>
                <a:srgbClr val="CF6800"/>
              </a:solidFill>
              <a:ln>
                <a:noFill/>
              </a:ln>
              <a:effectLst/>
              <a:extLst/>
            </p:spPr>
            <p:txBody>
              <a:bodyPr wrap="none" anchor="ctr"/>
              <a:lstStyle/>
              <a:p>
                <a:pPr>
                  <a:defRPr/>
                </a:pPr>
                <a:endParaRPr lang="de-DE"/>
              </a:p>
            </p:txBody>
          </p:sp>
          <p:sp>
            <p:nvSpPr>
              <p:cNvPr id="1035" name="Rectangle 6"/>
              <p:cNvSpPr>
                <a:spLocks noChangeArrowheads="1"/>
              </p:cNvSpPr>
              <p:nvPr/>
            </p:nvSpPr>
            <p:spPr bwMode="auto">
              <a:xfrm>
                <a:off x="6350" y="6426200"/>
                <a:ext cx="3059113" cy="144463"/>
              </a:xfrm>
              <a:prstGeom prst="rect">
                <a:avLst/>
              </a:prstGeom>
              <a:solidFill>
                <a:srgbClr val="CF6800"/>
              </a:solidFill>
              <a:ln>
                <a:noFill/>
              </a:ln>
              <a:effectLst/>
              <a:extLst/>
            </p:spPr>
            <p:txBody>
              <a:bodyPr wrap="none" anchor="ctr"/>
              <a:lstStyle/>
              <a:p>
                <a:pPr>
                  <a:defRPr/>
                </a:pPr>
                <a:endParaRPr lang="de-DE"/>
              </a:p>
            </p:txBody>
          </p:sp>
          <p:sp>
            <p:nvSpPr>
              <p:cNvPr id="1036" name="Rectangle 7"/>
              <p:cNvSpPr>
                <a:spLocks noChangeArrowheads="1"/>
              </p:cNvSpPr>
              <p:nvPr/>
            </p:nvSpPr>
            <p:spPr bwMode="auto">
              <a:xfrm>
                <a:off x="0" y="6713538"/>
                <a:ext cx="3059113" cy="144462"/>
              </a:xfrm>
              <a:prstGeom prst="rect">
                <a:avLst/>
              </a:prstGeom>
              <a:solidFill>
                <a:srgbClr val="9C9C9C"/>
              </a:solidFill>
              <a:ln>
                <a:noFill/>
              </a:ln>
              <a:effectLst/>
              <a:extLst/>
            </p:spPr>
            <p:txBody>
              <a:bodyPr wrap="none" anchor="ctr"/>
              <a:lstStyle/>
              <a:p>
                <a:pPr>
                  <a:defRPr/>
                </a:pPr>
                <a:endParaRPr lang="de-DE"/>
              </a:p>
            </p:txBody>
          </p:sp>
          <p:sp>
            <p:nvSpPr>
              <p:cNvPr id="1037" name="Rectangle 8"/>
              <p:cNvSpPr>
                <a:spLocks noChangeArrowheads="1"/>
              </p:cNvSpPr>
              <p:nvPr/>
            </p:nvSpPr>
            <p:spPr bwMode="auto">
              <a:xfrm>
                <a:off x="3057525" y="6567488"/>
                <a:ext cx="3059113" cy="144462"/>
              </a:xfrm>
              <a:prstGeom prst="rect">
                <a:avLst/>
              </a:prstGeom>
              <a:solidFill>
                <a:srgbClr val="B9B9B9"/>
              </a:solidFill>
              <a:ln>
                <a:noFill/>
              </a:ln>
              <a:effectLst/>
              <a:extLst/>
            </p:spPr>
            <p:txBody>
              <a:bodyPr wrap="none" anchor="ctr"/>
              <a:lstStyle/>
              <a:p>
                <a:pPr>
                  <a:defRPr/>
                </a:pPr>
                <a:endParaRPr lang="de-DE"/>
              </a:p>
            </p:txBody>
          </p:sp>
          <p:sp>
            <p:nvSpPr>
              <p:cNvPr id="1038" name="Rectangle 9"/>
              <p:cNvSpPr>
                <a:spLocks noChangeArrowheads="1"/>
              </p:cNvSpPr>
              <p:nvPr/>
            </p:nvSpPr>
            <p:spPr bwMode="auto">
              <a:xfrm>
                <a:off x="3175" y="6570663"/>
                <a:ext cx="3059113" cy="144462"/>
              </a:xfrm>
              <a:prstGeom prst="rect">
                <a:avLst/>
              </a:prstGeom>
              <a:solidFill>
                <a:schemeClr val="bg1"/>
              </a:solidFill>
              <a:ln>
                <a:noFill/>
              </a:ln>
              <a:effectLst/>
              <a:extLst/>
            </p:spPr>
            <p:txBody>
              <a:bodyPr wrap="none" anchor="ctr"/>
              <a:lstStyle/>
              <a:p>
                <a:pPr>
                  <a:defRPr/>
                </a:pPr>
                <a:endParaRPr lang="de-DE"/>
              </a:p>
            </p:txBody>
          </p:sp>
          <p:sp>
            <p:nvSpPr>
              <p:cNvPr id="1039" name="Rectangle 10"/>
              <p:cNvSpPr>
                <a:spLocks noChangeArrowheads="1"/>
              </p:cNvSpPr>
              <p:nvPr/>
            </p:nvSpPr>
            <p:spPr bwMode="auto">
              <a:xfrm>
                <a:off x="3062288" y="6711950"/>
                <a:ext cx="6081712" cy="144463"/>
              </a:xfrm>
              <a:prstGeom prst="rect">
                <a:avLst/>
              </a:prstGeom>
              <a:solidFill>
                <a:schemeClr val="bg1"/>
              </a:solidFill>
              <a:ln>
                <a:noFill/>
              </a:ln>
              <a:effectLst/>
              <a:extLst/>
            </p:spPr>
            <p:txBody>
              <a:bodyPr wrap="none" anchor="ctr"/>
              <a:lstStyle/>
              <a:p>
                <a:pPr>
                  <a:defRPr/>
                </a:pPr>
                <a:endParaRPr lang="de-DE"/>
              </a:p>
            </p:txBody>
          </p:sp>
        </p:grpSp>
        <p:grpSp>
          <p:nvGrpSpPr>
            <p:cNvPr id="1030" name="Gruppieren 15"/>
            <p:cNvGrpSpPr>
              <a:grpSpLocks/>
            </p:cNvGrpSpPr>
            <p:nvPr/>
          </p:nvGrpSpPr>
          <p:grpSpPr bwMode="auto">
            <a:xfrm>
              <a:off x="6011863" y="5157788"/>
              <a:ext cx="2808287" cy="1228725"/>
              <a:chOff x="6011863" y="5157788"/>
              <a:chExt cx="2808287" cy="1228725"/>
            </a:xfrm>
          </p:grpSpPr>
          <p:pic>
            <p:nvPicPr>
              <p:cNvPr id="1031" name="Grafik 19"/>
              <p:cNvPicPr>
                <a:picLocks noChangeAspect="1"/>
              </p:cNvPicPr>
              <p:nvPr/>
            </p:nvPicPr>
            <p:blipFill>
              <a:blip r:embed="rId3"/>
              <a:srcRect r="40276"/>
              <a:stretch>
                <a:fillRect/>
              </a:stretch>
            </p:blipFill>
            <p:spPr bwMode="auto">
              <a:xfrm>
                <a:off x="7077075" y="5157788"/>
                <a:ext cx="1743075" cy="1228725"/>
              </a:xfrm>
              <a:prstGeom prst="rect">
                <a:avLst/>
              </a:prstGeom>
              <a:noFill/>
              <a:ln w="9525">
                <a:noFill/>
                <a:miter lim="800000"/>
                <a:headEnd/>
                <a:tailEnd/>
              </a:ln>
            </p:spPr>
          </p:pic>
          <p:pic>
            <p:nvPicPr>
              <p:cNvPr id="1032" name="Bild 4" descr="DDC_Sticker_groß_Schatten_RGB.png"/>
              <p:cNvPicPr>
                <a:picLocks noChangeAspect="1"/>
              </p:cNvPicPr>
              <p:nvPr/>
            </p:nvPicPr>
            <p:blipFill>
              <a:blip r:embed="rId4"/>
              <a:srcRect/>
              <a:stretch>
                <a:fillRect/>
              </a:stretch>
            </p:blipFill>
            <p:spPr bwMode="auto">
              <a:xfrm>
                <a:off x="6011863" y="5229225"/>
                <a:ext cx="1008062" cy="1008063"/>
              </a:xfrm>
              <a:prstGeom prst="rect">
                <a:avLst/>
              </a:prstGeom>
              <a:noFill/>
              <a:ln w="9525">
                <a:noFill/>
                <a:miter lim="800000"/>
                <a:headEnd/>
                <a:tailEnd/>
              </a:ln>
            </p:spPr>
          </p:pic>
        </p:grpSp>
      </p:grpSp>
      <p:sp>
        <p:nvSpPr>
          <p:cNvPr id="8" name="Text Box 14"/>
          <p:cNvSpPr txBox="1">
            <a:spLocks noChangeArrowheads="1"/>
          </p:cNvSpPr>
          <p:nvPr/>
        </p:nvSpPr>
        <p:spPr bwMode="auto">
          <a:xfrm>
            <a:off x="3001963" y="6672263"/>
            <a:ext cx="6019800" cy="230832"/>
          </a:xfrm>
          <a:prstGeom prst="rect">
            <a:avLst/>
          </a:prstGeom>
          <a:noFill/>
          <a:ln>
            <a:noFill/>
          </a:ln>
          <a:effectLs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defRPr/>
            </a:pPr>
            <a:r>
              <a:rPr lang="de-DE" sz="900" dirty="0">
                <a:latin typeface="Arial" charset="0"/>
              </a:rPr>
              <a:t>                                           </a:t>
            </a:r>
            <a:r>
              <a:rPr lang="de-DE" sz="900" dirty="0" smtClean="0">
                <a:latin typeface="Arial" charset="0"/>
              </a:rPr>
              <a:t>                             Georg</a:t>
            </a:r>
            <a:r>
              <a:rPr lang="de-DE" sz="900" baseline="0" dirty="0" smtClean="0">
                <a:latin typeface="Arial" charset="0"/>
              </a:rPr>
              <a:t> </a:t>
            </a:r>
            <a:r>
              <a:rPr lang="de-DE" sz="900" baseline="0" dirty="0" err="1" smtClean="0">
                <a:latin typeface="Arial" charset="0"/>
              </a:rPr>
              <a:t>Rugel</a:t>
            </a:r>
            <a:r>
              <a:rPr lang="de-DE" sz="900" dirty="0" smtClean="0">
                <a:latin typeface="Arial" charset="0"/>
              </a:rPr>
              <a:t>  </a:t>
            </a:r>
            <a:r>
              <a:rPr lang="de-DE" sz="900" dirty="0">
                <a:latin typeface="Arial" charset="0"/>
              </a:rPr>
              <a:t>I  Institute </a:t>
            </a:r>
            <a:r>
              <a:rPr lang="de-DE" sz="900" dirty="0" err="1" smtClean="0">
                <a:latin typeface="Arial" charset="0"/>
              </a:rPr>
              <a:t>for</a:t>
            </a:r>
            <a:r>
              <a:rPr lang="de-DE" sz="900" baseline="0" dirty="0" smtClean="0">
                <a:latin typeface="Arial" charset="0"/>
              </a:rPr>
              <a:t> </a:t>
            </a:r>
            <a:r>
              <a:rPr lang="de-DE" sz="900" baseline="0" dirty="0" err="1" smtClean="0">
                <a:latin typeface="Arial" charset="0"/>
              </a:rPr>
              <a:t>Resource</a:t>
            </a:r>
            <a:r>
              <a:rPr lang="de-DE" sz="900" baseline="0" dirty="0" smtClean="0">
                <a:latin typeface="Arial" charset="0"/>
              </a:rPr>
              <a:t> </a:t>
            </a:r>
            <a:r>
              <a:rPr lang="de-DE" sz="900" baseline="0" dirty="0" err="1" smtClean="0">
                <a:latin typeface="Arial" charset="0"/>
              </a:rPr>
              <a:t>Technolgy</a:t>
            </a:r>
            <a:r>
              <a:rPr lang="de-DE" sz="900" dirty="0" smtClean="0">
                <a:latin typeface="Arial" charset="0"/>
              </a:rPr>
              <a:t> (HIF) </a:t>
            </a:r>
            <a:r>
              <a:rPr lang="de-DE" sz="900" dirty="0">
                <a:latin typeface="Arial" charset="0"/>
              </a:rPr>
              <a:t>I  www.hzdr.de</a:t>
            </a:r>
            <a:endParaRPr lang="de-DE" dirty="0"/>
          </a:p>
        </p:txBody>
      </p:sp>
      <p:pic>
        <p:nvPicPr>
          <p:cNvPr id="389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1639" y="5248501"/>
            <a:ext cx="2238514" cy="98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5" y="5248501"/>
            <a:ext cx="1311243" cy="1156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7"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94210" y="4979096"/>
            <a:ext cx="2207429" cy="145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63" r:id="rId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4"/>
          <p:cNvSpPr>
            <a:spLocks noChangeArrowheads="1"/>
          </p:cNvSpPr>
          <p:nvPr/>
        </p:nvSpPr>
        <p:spPr bwMode="auto">
          <a:xfrm>
            <a:off x="0" y="0"/>
            <a:ext cx="287338" cy="287338"/>
          </a:xfrm>
          <a:prstGeom prst="rect">
            <a:avLst/>
          </a:prstGeom>
          <a:solidFill>
            <a:srgbClr val="CF6800"/>
          </a:solidFill>
          <a:ln>
            <a:noFill/>
          </a:ln>
          <a:effectLst/>
          <a:extLst/>
        </p:spPr>
        <p:txBody>
          <a:bodyPr wrap="none" anchor="ctr"/>
          <a:lstStyle>
            <a:defPPr>
              <a:defRPr lang="de-DE"/>
            </a:defPPr>
            <a:lvl1pPr algn="l" rtl="0" eaLnBrk="0" fontAlgn="base" hangingPunct="0">
              <a:spcBef>
                <a:spcPct val="0"/>
              </a:spcBef>
              <a:spcAft>
                <a:spcPct val="0"/>
              </a:spcAft>
              <a:defRPr sz="2400" kern="1200">
                <a:solidFill>
                  <a:schemeClr val="tx1"/>
                </a:solidFill>
                <a:latin typeface="Times"/>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a:lstStyle>
          <a:p>
            <a:pPr>
              <a:defRPr/>
            </a:pPr>
            <a:endParaRPr lang="de-DE"/>
          </a:p>
        </p:txBody>
      </p:sp>
      <p:sp>
        <p:nvSpPr>
          <p:cNvPr id="9" name="Rectangle 6"/>
          <p:cNvSpPr>
            <a:spLocks noChangeArrowheads="1"/>
          </p:cNvSpPr>
          <p:nvPr/>
        </p:nvSpPr>
        <p:spPr bwMode="auto">
          <a:xfrm>
            <a:off x="0" y="6575425"/>
            <a:ext cx="3059113" cy="144463"/>
          </a:xfrm>
          <a:prstGeom prst="rect">
            <a:avLst/>
          </a:prstGeom>
          <a:solidFill>
            <a:srgbClr val="9C9C9C"/>
          </a:solidFill>
          <a:ln>
            <a:noFill/>
          </a:ln>
          <a:effectLst/>
          <a:extLst/>
        </p:spPr>
        <p:txBody>
          <a:bodyPr wrap="none" anchor="ctr"/>
          <a:lstStyle>
            <a:defPPr>
              <a:defRPr lang="de-DE"/>
            </a:defPPr>
            <a:lvl1pPr algn="l" rtl="0" eaLnBrk="0" fontAlgn="base" hangingPunct="0">
              <a:spcBef>
                <a:spcPct val="0"/>
              </a:spcBef>
              <a:spcAft>
                <a:spcPct val="0"/>
              </a:spcAft>
              <a:defRPr sz="2400" kern="1200">
                <a:solidFill>
                  <a:schemeClr val="tx1"/>
                </a:solidFill>
                <a:latin typeface="Times"/>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a:lstStyle>
          <a:p>
            <a:pPr>
              <a:defRPr/>
            </a:pPr>
            <a:endParaRPr lang="de-DE"/>
          </a:p>
        </p:txBody>
      </p:sp>
      <p:sp>
        <p:nvSpPr>
          <p:cNvPr id="10" name="Rectangle 7"/>
          <p:cNvSpPr>
            <a:spLocks noChangeArrowheads="1"/>
          </p:cNvSpPr>
          <p:nvPr/>
        </p:nvSpPr>
        <p:spPr bwMode="auto">
          <a:xfrm>
            <a:off x="3057525" y="6575425"/>
            <a:ext cx="6086475" cy="144463"/>
          </a:xfrm>
          <a:prstGeom prst="rect">
            <a:avLst/>
          </a:prstGeom>
          <a:solidFill>
            <a:srgbClr val="00589C"/>
          </a:solidFill>
          <a:ln>
            <a:noFill/>
          </a:ln>
          <a:effectLst/>
          <a:extLst/>
        </p:spPr>
        <p:txBody>
          <a:bodyPr wrap="none" anchor="ctr"/>
          <a:lstStyle>
            <a:defPPr>
              <a:defRPr lang="de-DE"/>
            </a:defPPr>
            <a:lvl1pPr algn="l" rtl="0" eaLnBrk="0" fontAlgn="base" hangingPunct="0">
              <a:spcBef>
                <a:spcPct val="0"/>
              </a:spcBef>
              <a:spcAft>
                <a:spcPct val="0"/>
              </a:spcAft>
              <a:defRPr sz="2400" kern="1200">
                <a:solidFill>
                  <a:schemeClr val="tx1"/>
                </a:solidFill>
                <a:latin typeface="Times"/>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a:lstStyle>
          <a:p>
            <a:pPr>
              <a:defRPr/>
            </a:pPr>
            <a:endParaRPr lang="de-DE"/>
          </a:p>
        </p:txBody>
      </p:sp>
      <p:sp>
        <p:nvSpPr>
          <p:cNvPr id="11" name="Rectangle 13"/>
          <p:cNvSpPr>
            <a:spLocks noChangeArrowheads="1"/>
          </p:cNvSpPr>
          <p:nvPr/>
        </p:nvSpPr>
        <p:spPr bwMode="auto">
          <a:xfrm>
            <a:off x="3166938" y="6673850"/>
            <a:ext cx="5797550" cy="192088"/>
          </a:xfrm>
          <a:prstGeom prst="rect">
            <a:avLst/>
          </a:prstGeom>
          <a:noFill/>
          <a:ln>
            <a:noFill/>
          </a:ln>
          <a:effectLst/>
          <a:extLst/>
        </p:spPr>
        <p:txBody>
          <a:bodyPr lIns="90000" tIns="46800" rIns="90000" bIns="46800"/>
          <a:lstStyle/>
          <a:p>
            <a:pPr eaLnBrk="0" hangingPunct="0">
              <a:defRPr/>
            </a:pPr>
            <a:r>
              <a:rPr lang="de-DE" sz="900" dirty="0">
                <a:latin typeface="Arial" charset="0"/>
              </a:rPr>
              <a:t>                                                      </a:t>
            </a:r>
            <a:r>
              <a:rPr lang="de-DE" sz="900" baseline="0" dirty="0" smtClean="0">
                <a:latin typeface="Arial" charset="0"/>
              </a:rPr>
              <a:t> </a:t>
            </a:r>
            <a:r>
              <a:rPr lang="de-DE" sz="900" dirty="0" smtClean="0">
                <a:latin typeface="Arial" charset="0"/>
              </a:rPr>
              <a:t>          Georg</a:t>
            </a:r>
            <a:r>
              <a:rPr lang="de-DE" sz="900" baseline="0" dirty="0" smtClean="0">
                <a:latin typeface="Arial" charset="0"/>
              </a:rPr>
              <a:t> </a:t>
            </a:r>
            <a:r>
              <a:rPr lang="de-DE" sz="900" baseline="0" dirty="0" err="1" smtClean="0">
                <a:latin typeface="Arial" charset="0"/>
              </a:rPr>
              <a:t>Rugel</a:t>
            </a:r>
            <a:r>
              <a:rPr lang="de-DE" sz="900" dirty="0" smtClean="0">
                <a:latin typeface="Arial" charset="0"/>
              </a:rPr>
              <a:t>  I  Institute </a:t>
            </a:r>
            <a:r>
              <a:rPr lang="de-DE" sz="900" dirty="0" err="1" smtClean="0">
                <a:latin typeface="Arial" charset="0"/>
              </a:rPr>
              <a:t>for</a:t>
            </a:r>
            <a:r>
              <a:rPr lang="de-DE" sz="900" baseline="0" dirty="0" smtClean="0">
                <a:latin typeface="Arial" charset="0"/>
              </a:rPr>
              <a:t> </a:t>
            </a:r>
            <a:r>
              <a:rPr lang="de-DE" sz="900" baseline="0" dirty="0" err="1" smtClean="0">
                <a:latin typeface="Arial" charset="0"/>
              </a:rPr>
              <a:t>Resource</a:t>
            </a:r>
            <a:r>
              <a:rPr lang="de-DE" sz="900" baseline="0" dirty="0" smtClean="0">
                <a:latin typeface="Arial" charset="0"/>
              </a:rPr>
              <a:t> </a:t>
            </a:r>
            <a:r>
              <a:rPr lang="de-DE" sz="900" baseline="0" dirty="0" err="1" smtClean="0">
                <a:latin typeface="Arial" charset="0"/>
              </a:rPr>
              <a:t>Technolgy</a:t>
            </a:r>
            <a:r>
              <a:rPr lang="de-DE" sz="900" dirty="0" smtClean="0">
                <a:latin typeface="Arial" charset="0"/>
              </a:rPr>
              <a:t> (HIF) I  www.hzdr.de</a:t>
            </a:r>
            <a:endParaRPr lang="de-DE" sz="2400" dirty="0">
              <a:latin typeface="Times" pitchFamily="18" charset="0"/>
            </a:endParaRPr>
          </a:p>
        </p:txBody>
      </p:sp>
      <p:sp>
        <p:nvSpPr>
          <p:cNvPr id="12" name="Rectangle 15"/>
          <p:cNvSpPr>
            <a:spLocks noChangeArrowheads="1"/>
          </p:cNvSpPr>
          <p:nvPr/>
        </p:nvSpPr>
        <p:spPr bwMode="auto">
          <a:xfrm>
            <a:off x="0" y="6718300"/>
            <a:ext cx="3059113" cy="147638"/>
          </a:xfrm>
          <a:prstGeom prst="rect">
            <a:avLst/>
          </a:prstGeom>
          <a:solidFill>
            <a:srgbClr val="00589C"/>
          </a:solidFill>
          <a:ln>
            <a:noFill/>
          </a:ln>
          <a:effectLst/>
          <a:extLst/>
        </p:spPr>
        <p:txBody>
          <a:bodyPr wrap="none" lIns="90000" tIns="46800" rIns="90000" bIns="46800" anchor="ctr"/>
          <a:lstStyle>
            <a:defPPr>
              <a:defRPr lang="de-DE"/>
            </a:defPPr>
            <a:lvl1pPr algn="l" rtl="0" eaLnBrk="0" fontAlgn="base" hangingPunct="0">
              <a:spcBef>
                <a:spcPct val="0"/>
              </a:spcBef>
              <a:spcAft>
                <a:spcPct val="0"/>
              </a:spcAft>
              <a:defRPr sz="2400" kern="1200">
                <a:solidFill>
                  <a:schemeClr val="tx1"/>
                </a:solidFill>
                <a:latin typeface="Times"/>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a:lstStyle>
          <a:p>
            <a:pPr>
              <a:defRPr/>
            </a:pPr>
            <a:endParaRPr lang="de-DE"/>
          </a:p>
        </p:txBody>
      </p:sp>
      <p:sp>
        <p:nvSpPr>
          <p:cNvPr id="13" name="Text Box 21"/>
          <p:cNvSpPr txBox="1">
            <a:spLocks noChangeArrowheads="1"/>
          </p:cNvSpPr>
          <p:nvPr/>
        </p:nvSpPr>
        <p:spPr bwMode="auto">
          <a:xfrm>
            <a:off x="6443663" y="6530975"/>
            <a:ext cx="2520950" cy="228600"/>
          </a:xfrm>
          <a:prstGeom prst="rect">
            <a:avLst/>
          </a:prstGeom>
          <a:noFill/>
          <a:ln>
            <a:noFill/>
          </a:ln>
          <a:effectLst/>
          <a:extLst/>
        </p:spPr>
        <p:txBody>
          <a:bodyPr lIns="90000" tIns="46800" rIns="90000" bIns="46800">
            <a:spAutoFit/>
          </a:bodyPr>
          <a:lstStyle/>
          <a:p>
            <a:pPr eaLnBrk="0" hangingPunct="0"/>
            <a:r>
              <a:rPr lang="de-DE" sz="900">
                <a:solidFill>
                  <a:schemeClr val="bg1"/>
                </a:solidFill>
                <a:latin typeface="Arial" charset="0"/>
              </a:rPr>
              <a:t>           Member of the Helmholtz Association</a:t>
            </a:r>
          </a:p>
        </p:txBody>
      </p:sp>
      <p:pic>
        <p:nvPicPr>
          <p:cNvPr id="3077" name="Grafik 13"/>
          <p:cNvPicPr>
            <a:picLocks noChangeAspect="1"/>
          </p:cNvPicPr>
          <p:nvPr/>
        </p:nvPicPr>
        <p:blipFill>
          <a:blip r:embed="rId12"/>
          <a:srcRect/>
          <a:stretch>
            <a:fillRect/>
          </a:stretch>
        </p:blipFill>
        <p:spPr bwMode="auto">
          <a:xfrm>
            <a:off x="7667625" y="6165850"/>
            <a:ext cx="1189038" cy="374650"/>
          </a:xfrm>
          <a:prstGeom prst="rect">
            <a:avLst/>
          </a:prstGeom>
          <a:noFill/>
          <a:ln w="9525">
            <a:noFill/>
            <a:miter lim="800000"/>
            <a:headEnd/>
            <a:tailEnd/>
          </a:ln>
        </p:spPr>
      </p:pic>
      <p:pic>
        <p:nvPicPr>
          <p:cNvPr id="3078" name="Picture 2"/>
          <p:cNvPicPr>
            <a:picLocks noChangeAspect="1" noChangeArrowheads="1"/>
          </p:cNvPicPr>
          <p:nvPr/>
        </p:nvPicPr>
        <p:blipFill>
          <a:blip r:embed="rId13"/>
          <a:srcRect/>
          <a:stretch>
            <a:fillRect/>
          </a:stretch>
        </p:blipFill>
        <p:spPr bwMode="auto">
          <a:xfrm>
            <a:off x="6804025" y="6165850"/>
            <a:ext cx="792163" cy="358775"/>
          </a:xfrm>
          <a:prstGeom prst="rect">
            <a:avLst/>
          </a:prstGeom>
          <a:noFill/>
          <a:ln w="9525">
            <a:noFill/>
            <a:miter lim="800000"/>
            <a:headEnd/>
            <a:tailEnd/>
          </a:ln>
        </p:spPr>
      </p:pic>
      <p:sp>
        <p:nvSpPr>
          <p:cNvPr id="2051" name="Textfeld 16"/>
          <p:cNvSpPr txBox="1">
            <a:spLocks noChangeArrowheads="1"/>
          </p:cNvSpPr>
          <p:nvPr/>
        </p:nvSpPr>
        <p:spPr bwMode="auto">
          <a:xfrm>
            <a:off x="144463" y="6524625"/>
            <a:ext cx="971550" cy="230188"/>
          </a:xfrm>
          <a:prstGeom prst="rect">
            <a:avLst/>
          </a:prstGeom>
          <a:noFill/>
          <a:ln>
            <a:noFill/>
          </a:ln>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de-DE" sz="900">
                <a:solidFill>
                  <a:schemeClr val="bg1"/>
                </a:solidFill>
                <a:latin typeface="Arial" charset="0"/>
              </a:rPr>
              <a:t>Page </a:t>
            </a:r>
            <a:fld id="{244B8412-7387-4693-BE13-63A77586A54E}" type="slidenum">
              <a:rPr lang="de-DE" sz="900">
                <a:solidFill>
                  <a:schemeClr val="bg1"/>
                </a:solidFill>
                <a:latin typeface="Arial" charset="0"/>
              </a:rPr>
              <a:pPr eaLnBrk="1" hangingPunct="1">
                <a:defRPr/>
              </a:pPr>
              <a:t>‹Nr.›</a:t>
            </a:fld>
            <a:endParaRPr lang="de-DE" sz="900">
              <a:solidFill>
                <a:schemeClr val="bg1"/>
              </a:solidFill>
              <a:latin typeface="Arial" charset="0"/>
            </a:endParaRPr>
          </a:p>
        </p:txBody>
      </p:sp>
      <p:pic>
        <p:nvPicPr>
          <p:cNvPr id="2" name="Grafik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619284" y="6060227"/>
            <a:ext cx="1106186" cy="486722"/>
          </a:xfrm>
          <a:prstGeom prst="rect">
            <a:avLst/>
          </a:prstGeom>
        </p:spPr>
      </p:pic>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70" r:id="rId6"/>
    <p:sldLayoutId id="2147483671" r:id="rId7"/>
    <p:sldLayoutId id="2147483672" r:id="rId8"/>
    <p:sldLayoutId id="2147483673" r:id="rId9"/>
    <p:sldLayoutId id="2147483674" r:id="rId10"/>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6.xml"/><Relationship Id="rId7" Type="http://schemas.openxmlformats.org/officeDocument/2006/relationships/image" Target="../media/image14.wmf"/><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6.png"/><Relationship Id="rId10" Type="http://schemas.openxmlformats.org/officeDocument/2006/relationships/image" Target="../media/image19.jpeg"/><Relationship Id="rId4" Type="http://schemas.openxmlformats.org/officeDocument/2006/relationships/image" Target="../media/image15.jpeg"/><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5.xml"/><Relationship Id="rId1" Type="http://schemas.openxmlformats.org/officeDocument/2006/relationships/vmlDrawing" Target="../drawings/vmlDrawing2.vml"/><Relationship Id="rId6" Type="http://schemas.openxmlformats.org/officeDocument/2006/relationships/image" Target="../media/image17.png"/><Relationship Id="rId5" Type="http://schemas.openxmlformats.org/officeDocument/2006/relationships/image" Target="../media/image14.wmf"/><Relationship Id="rId4"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7.xml"/><Relationship Id="rId7" Type="http://schemas.openxmlformats.org/officeDocument/2006/relationships/image" Target="../media/image14.wmf"/><Relationship Id="rId2" Type="http://schemas.openxmlformats.org/officeDocument/2006/relationships/slideLayout" Target="../slideLayouts/slideLayout5.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16.png"/><Relationship Id="rId10" Type="http://schemas.openxmlformats.org/officeDocument/2006/relationships/image" Target="../media/image19.jpeg"/><Relationship Id="rId4" Type="http://schemas.openxmlformats.org/officeDocument/2006/relationships/image" Target="../media/image15.jpeg"/><Relationship Id="rId9"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5.xml"/><Relationship Id="rId1" Type="http://schemas.openxmlformats.org/officeDocument/2006/relationships/vmlDrawing" Target="../drawings/vmlDrawing4.vml"/><Relationship Id="rId5" Type="http://schemas.openxmlformats.org/officeDocument/2006/relationships/image" Target="../media/image14.wmf"/><Relationship Id="rId4" Type="http://schemas.openxmlformats.org/officeDocument/2006/relationships/oleObject" Target="../embeddings/oleObject4.bin"/></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5.xml"/><Relationship Id="rId1" Type="http://schemas.openxmlformats.org/officeDocument/2006/relationships/vmlDrawing" Target="../drawings/vmlDrawing5.vml"/><Relationship Id="rId5" Type="http://schemas.openxmlformats.org/officeDocument/2006/relationships/image" Target="../media/image14.wmf"/><Relationship Id="rId4" Type="http://schemas.openxmlformats.org/officeDocument/2006/relationships/oleObject" Target="../embeddings/oleObject5.bin"/></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8.xml"/><Relationship Id="rId7" Type="http://schemas.openxmlformats.org/officeDocument/2006/relationships/image" Target="../media/image14.wmf"/><Relationship Id="rId2" Type="http://schemas.openxmlformats.org/officeDocument/2006/relationships/slideLayout" Target="../slideLayouts/slideLayout5.xml"/><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image" Target="../media/image16.png"/><Relationship Id="rId10" Type="http://schemas.openxmlformats.org/officeDocument/2006/relationships/image" Target="../media/image19.jpeg"/><Relationship Id="rId4" Type="http://schemas.openxmlformats.org/officeDocument/2006/relationships/image" Target="../media/image15.jpeg"/><Relationship Id="rId9" Type="http://schemas.openxmlformats.org/officeDocument/2006/relationships/image" Target="../media/image18.jpe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25.wmf"/><Relationship Id="rId18" Type="http://schemas.openxmlformats.org/officeDocument/2006/relationships/oleObject" Target="../embeddings/oleObject12.bin"/><Relationship Id="rId3" Type="http://schemas.openxmlformats.org/officeDocument/2006/relationships/notesSlide" Target="../notesSlides/notesSlide9.xml"/><Relationship Id="rId21" Type="http://schemas.openxmlformats.org/officeDocument/2006/relationships/image" Target="../media/image14.wmf"/><Relationship Id="rId7" Type="http://schemas.openxmlformats.org/officeDocument/2006/relationships/image" Target="../media/image32.jpeg"/><Relationship Id="rId12" Type="http://schemas.openxmlformats.org/officeDocument/2006/relationships/oleObject" Target="../embeddings/oleObject9.bin"/><Relationship Id="rId17" Type="http://schemas.openxmlformats.org/officeDocument/2006/relationships/image" Target="../media/image27.wmf"/><Relationship Id="rId2" Type="http://schemas.openxmlformats.org/officeDocument/2006/relationships/slideLayout" Target="../slideLayouts/slideLayout5.xml"/><Relationship Id="rId16" Type="http://schemas.openxmlformats.org/officeDocument/2006/relationships/oleObject" Target="../embeddings/oleObject11.bin"/><Relationship Id="rId20" Type="http://schemas.openxmlformats.org/officeDocument/2006/relationships/oleObject" Target="../embeddings/oleObject13.bin"/><Relationship Id="rId1" Type="http://schemas.openxmlformats.org/officeDocument/2006/relationships/vmlDrawing" Target="../drawings/vmlDrawing7.vml"/><Relationship Id="rId6" Type="http://schemas.openxmlformats.org/officeDocument/2006/relationships/image" Target="../media/image31.gif"/><Relationship Id="rId11" Type="http://schemas.openxmlformats.org/officeDocument/2006/relationships/image" Target="../media/image24.wmf"/><Relationship Id="rId5" Type="http://schemas.openxmlformats.org/officeDocument/2006/relationships/image" Target="../media/image30.png"/><Relationship Id="rId15" Type="http://schemas.openxmlformats.org/officeDocument/2006/relationships/image" Target="../media/image26.wmf"/><Relationship Id="rId10" Type="http://schemas.openxmlformats.org/officeDocument/2006/relationships/oleObject" Target="../embeddings/oleObject8.bin"/><Relationship Id="rId19" Type="http://schemas.openxmlformats.org/officeDocument/2006/relationships/image" Target="../media/image28.wmf"/><Relationship Id="rId4" Type="http://schemas.openxmlformats.org/officeDocument/2006/relationships/image" Target="../media/image29.png"/><Relationship Id="rId9" Type="http://schemas.openxmlformats.org/officeDocument/2006/relationships/image" Target="../media/image23.wmf"/><Relationship Id="rId14" Type="http://schemas.openxmlformats.org/officeDocument/2006/relationships/oleObject" Target="../embeddings/oleObject10.bin"/></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10.xml"/><Relationship Id="rId7" Type="http://schemas.openxmlformats.org/officeDocument/2006/relationships/image" Target="../media/image14.wmf"/><Relationship Id="rId2" Type="http://schemas.openxmlformats.org/officeDocument/2006/relationships/slideLayout" Target="../slideLayouts/slideLayout5.xml"/><Relationship Id="rId1" Type="http://schemas.openxmlformats.org/officeDocument/2006/relationships/vmlDrawing" Target="../drawings/vmlDrawing8.vml"/><Relationship Id="rId6" Type="http://schemas.openxmlformats.org/officeDocument/2006/relationships/oleObject" Target="../embeddings/oleObject14.bin"/><Relationship Id="rId5" Type="http://schemas.openxmlformats.org/officeDocument/2006/relationships/image" Target="../media/image16.png"/><Relationship Id="rId10" Type="http://schemas.openxmlformats.org/officeDocument/2006/relationships/image" Target="../media/image19.jpeg"/><Relationship Id="rId4" Type="http://schemas.openxmlformats.org/officeDocument/2006/relationships/image" Target="../media/image15.jpeg"/><Relationship Id="rId9"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3.jpeg"/><Relationship Id="rId2" Type="http://schemas.openxmlformats.org/officeDocument/2006/relationships/slideLayout" Target="../slideLayouts/slideLayout5.xml"/><Relationship Id="rId1" Type="http://schemas.openxmlformats.org/officeDocument/2006/relationships/vmlDrawing" Target="../drawings/vmlDrawing9.vml"/><Relationship Id="rId6" Type="http://schemas.openxmlformats.org/officeDocument/2006/relationships/image" Target="../media/image19.jpeg"/><Relationship Id="rId5" Type="http://schemas.openxmlformats.org/officeDocument/2006/relationships/image" Target="../media/image14.wmf"/><Relationship Id="rId4" Type="http://schemas.openxmlformats.org/officeDocument/2006/relationships/oleObject" Target="../embeddings/oleObject15.bin"/></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38.png"/><Relationship Id="rId3" Type="http://schemas.openxmlformats.org/officeDocument/2006/relationships/notesSlide" Target="../notesSlides/notesSlide12.xml"/><Relationship Id="rId7" Type="http://schemas.openxmlformats.org/officeDocument/2006/relationships/image" Target="../media/image35.wmf"/><Relationship Id="rId12" Type="http://schemas.openxmlformats.org/officeDocument/2006/relationships/oleObject" Target="../embeddings/oleObject20.bin"/><Relationship Id="rId2" Type="http://schemas.openxmlformats.org/officeDocument/2006/relationships/slideLayout" Target="../slideLayouts/slideLayout5.xml"/><Relationship Id="rId1" Type="http://schemas.openxmlformats.org/officeDocument/2006/relationships/vmlDrawing" Target="../drawings/vmlDrawing10.vml"/><Relationship Id="rId6" Type="http://schemas.openxmlformats.org/officeDocument/2006/relationships/oleObject" Target="../embeddings/oleObject17.bin"/><Relationship Id="rId11" Type="http://schemas.openxmlformats.org/officeDocument/2006/relationships/image" Target="../media/image37.wmf"/><Relationship Id="rId5" Type="http://schemas.openxmlformats.org/officeDocument/2006/relationships/image" Target="../media/image34.wmf"/><Relationship Id="rId15" Type="http://schemas.openxmlformats.org/officeDocument/2006/relationships/image" Target="../media/image14.wmf"/><Relationship Id="rId10" Type="http://schemas.openxmlformats.org/officeDocument/2006/relationships/oleObject" Target="../embeddings/oleObject19.bin"/><Relationship Id="rId4" Type="http://schemas.openxmlformats.org/officeDocument/2006/relationships/oleObject" Target="../embeddings/oleObject16.bin"/><Relationship Id="rId9" Type="http://schemas.openxmlformats.org/officeDocument/2006/relationships/image" Target="../media/image36.wmf"/><Relationship Id="rId14" Type="http://schemas.openxmlformats.org/officeDocument/2006/relationships/oleObject" Target="../embeddings/oleObject21.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vmlDrawing" Target="../drawings/vmlDrawing11.vml"/><Relationship Id="rId6" Type="http://schemas.openxmlformats.org/officeDocument/2006/relationships/image" Target="../media/image14.wmf"/><Relationship Id="rId5" Type="http://schemas.openxmlformats.org/officeDocument/2006/relationships/oleObject" Target="../embeddings/oleObject22.bin"/><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15.xml"/><Relationship Id="rId7" Type="http://schemas.openxmlformats.org/officeDocument/2006/relationships/image" Target="../media/image49.png"/><Relationship Id="rId2" Type="http://schemas.openxmlformats.org/officeDocument/2006/relationships/slideLayout" Target="../slideLayouts/slideLayout5.xml"/><Relationship Id="rId1" Type="http://schemas.openxmlformats.org/officeDocument/2006/relationships/vmlDrawing" Target="../drawings/vmlDrawing12.vml"/><Relationship Id="rId6" Type="http://schemas.openxmlformats.org/officeDocument/2006/relationships/image" Target="../media/image48.png"/><Relationship Id="rId11" Type="http://schemas.openxmlformats.org/officeDocument/2006/relationships/image" Target="../media/image14.wmf"/><Relationship Id="rId5" Type="http://schemas.openxmlformats.org/officeDocument/2006/relationships/image" Target="../media/image47.png"/><Relationship Id="rId10" Type="http://schemas.openxmlformats.org/officeDocument/2006/relationships/oleObject" Target="../embeddings/oleObject23.bin"/><Relationship Id="rId4" Type="http://schemas.openxmlformats.org/officeDocument/2006/relationships/image" Target="../media/image46.png"/><Relationship Id="rId9" Type="http://schemas.openxmlformats.org/officeDocument/2006/relationships/image" Target="../media/image51.png"/></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16.xml"/><Relationship Id="rId7" Type="http://schemas.openxmlformats.org/officeDocument/2006/relationships/image" Target="../media/image55.png"/><Relationship Id="rId2" Type="http://schemas.openxmlformats.org/officeDocument/2006/relationships/slideLayout" Target="../slideLayouts/slideLayout5.xml"/><Relationship Id="rId1" Type="http://schemas.openxmlformats.org/officeDocument/2006/relationships/vmlDrawing" Target="../drawings/vmlDrawing13.vml"/><Relationship Id="rId6" Type="http://schemas.openxmlformats.org/officeDocument/2006/relationships/image" Target="../media/image54.png"/><Relationship Id="rId11" Type="http://schemas.openxmlformats.org/officeDocument/2006/relationships/image" Target="../media/image14.wmf"/><Relationship Id="rId5" Type="http://schemas.openxmlformats.org/officeDocument/2006/relationships/image" Target="../media/image53.png"/><Relationship Id="rId10" Type="http://schemas.openxmlformats.org/officeDocument/2006/relationships/oleObject" Target="../embeddings/oleObject24.bin"/><Relationship Id="rId4" Type="http://schemas.openxmlformats.org/officeDocument/2006/relationships/image" Target="../media/image52.png"/><Relationship Id="rId9"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vmlDrawing" Target="../drawings/vmlDrawing14.vml"/><Relationship Id="rId5" Type="http://schemas.openxmlformats.org/officeDocument/2006/relationships/image" Target="../media/image14.wmf"/><Relationship Id="rId4" Type="http://schemas.openxmlformats.org/officeDocument/2006/relationships/oleObject" Target="../embeddings/oleObject25.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vmlDrawing" Target="../drawings/vmlDrawing15.vml"/><Relationship Id="rId6" Type="http://schemas.openxmlformats.org/officeDocument/2006/relationships/image" Target="../media/image14.wmf"/><Relationship Id="rId5" Type="http://schemas.openxmlformats.org/officeDocument/2006/relationships/oleObject" Target="../embeddings/oleObject26.bin"/><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image" Target="../media/image60.jpeg"/><Relationship Id="rId7" Type="http://schemas.openxmlformats.org/officeDocument/2006/relationships/oleObject" Target="../embeddings/oleObject28.bin"/><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image" Target="../media/image59.png"/><Relationship Id="rId5" Type="http://schemas.openxmlformats.org/officeDocument/2006/relationships/oleObject" Target="../embeddings/oleObject27.bin"/><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3.jpeg"/><Relationship Id="rId7" Type="http://schemas.openxmlformats.org/officeDocument/2006/relationships/image" Target="../media/image64.jpeg"/><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oleObject" Target="../embeddings/oleObject30.bin"/><Relationship Id="rId5" Type="http://schemas.openxmlformats.org/officeDocument/2006/relationships/image" Target="../media/image62.wmf"/><Relationship Id="rId4" Type="http://schemas.openxmlformats.org/officeDocument/2006/relationships/oleObject" Target="../embeddings/oleObject29.bin"/></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1.jpeg"/><Relationship Id="rId7" Type="http://schemas.openxmlformats.org/officeDocument/2006/relationships/image" Target="../media/image68.jpeg"/><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microsoft.com/office/2007/relationships/hdphoto" Target="../media/hdphoto1.wdp"/><Relationship Id="rId5" Type="http://schemas.openxmlformats.org/officeDocument/2006/relationships/image" Target="../media/image67.jpeg"/><Relationship Id="rId10" Type="http://schemas.openxmlformats.org/officeDocument/2006/relationships/image" Target="../media/image14.wmf"/><Relationship Id="rId4" Type="http://schemas.openxmlformats.org/officeDocument/2006/relationships/image" Target="../media/image66.jpeg"/><Relationship Id="rId9" Type="http://schemas.openxmlformats.org/officeDocument/2006/relationships/oleObject" Target="../embeddings/oleObject31.bin"/></Relationships>
</file>

<file path=ppt/slides/_rels/slide29.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notesSlide" Target="../notesSlides/notesSlide19.xml"/><Relationship Id="rId7" Type="http://schemas.openxmlformats.org/officeDocument/2006/relationships/image" Target="../media/image72.jpeg"/><Relationship Id="rId12" Type="http://schemas.openxmlformats.org/officeDocument/2006/relationships/image" Target="../media/image14.wmf"/><Relationship Id="rId2" Type="http://schemas.openxmlformats.org/officeDocument/2006/relationships/slideLayout" Target="../slideLayouts/slideLayout3.xml"/><Relationship Id="rId1" Type="http://schemas.openxmlformats.org/officeDocument/2006/relationships/vmlDrawing" Target="../drawings/vmlDrawing19.vml"/><Relationship Id="rId6" Type="http://schemas.openxmlformats.org/officeDocument/2006/relationships/image" Target="../media/image71.jpeg"/><Relationship Id="rId11" Type="http://schemas.openxmlformats.org/officeDocument/2006/relationships/oleObject" Target="../embeddings/oleObject32.bin"/><Relationship Id="rId5" Type="http://schemas.openxmlformats.org/officeDocument/2006/relationships/image" Target="../media/image70.jpeg"/><Relationship Id="rId10" Type="http://schemas.openxmlformats.org/officeDocument/2006/relationships/image" Target="../media/image75.jpeg"/><Relationship Id="rId4" Type="http://schemas.openxmlformats.org/officeDocument/2006/relationships/image" Target="../media/image69.jpeg"/><Relationship Id="rId9"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4.xml"/><Relationship Id="rId1" Type="http://schemas.openxmlformats.org/officeDocument/2006/relationships/vmlDrawing" Target="../drawings/vmlDrawing20.vml"/><Relationship Id="rId6" Type="http://schemas.openxmlformats.org/officeDocument/2006/relationships/image" Target="../media/image76.emf"/><Relationship Id="rId5" Type="http://schemas.openxmlformats.org/officeDocument/2006/relationships/oleObject" Target="../embeddings/Microsoft_Excel_97-2003_Worksheet1.xls"/><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vmlDrawing" Target="../drawings/vmlDrawing21.vml"/><Relationship Id="rId6" Type="http://schemas.openxmlformats.org/officeDocument/2006/relationships/image" Target="../media/image62.wmf"/><Relationship Id="rId5" Type="http://schemas.openxmlformats.org/officeDocument/2006/relationships/oleObject" Target="../embeddings/oleObject33.bin"/><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82.wmf"/><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62.wmf"/><Relationship Id="rId2" Type="http://schemas.openxmlformats.org/officeDocument/2006/relationships/slideLayout" Target="../slideLayouts/slideLayout5.xml"/><Relationship Id="rId1" Type="http://schemas.openxmlformats.org/officeDocument/2006/relationships/vmlDrawing" Target="../drawings/vmlDrawing22.vml"/><Relationship Id="rId6" Type="http://schemas.openxmlformats.org/officeDocument/2006/relationships/oleObject" Target="../embeddings/oleObject34.bin"/><Relationship Id="rId5" Type="http://schemas.openxmlformats.org/officeDocument/2006/relationships/image" Target="../media/image84.png"/><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15.jpeg"/><Relationship Id="rId7" Type="http://schemas.openxmlformats.org/officeDocument/2006/relationships/image" Target="../media/image17.png"/><Relationship Id="rId2" Type="http://schemas.openxmlformats.org/officeDocument/2006/relationships/slideLayout" Target="../slideLayouts/slideLayout6.xml"/><Relationship Id="rId1" Type="http://schemas.openxmlformats.org/officeDocument/2006/relationships/vmlDrawing" Target="../drawings/vmlDrawing23.vml"/><Relationship Id="rId6" Type="http://schemas.openxmlformats.org/officeDocument/2006/relationships/image" Target="../media/image14.wmf"/><Relationship Id="rId5" Type="http://schemas.openxmlformats.org/officeDocument/2006/relationships/oleObject" Target="../embeddings/oleObject35.bin"/><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87.png"/><Relationship Id="rId2" Type="http://schemas.openxmlformats.org/officeDocument/2006/relationships/slideLayout" Target="../slideLayouts/slideLayout3.xml"/><Relationship Id="rId1" Type="http://schemas.openxmlformats.org/officeDocument/2006/relationships/vmlDrawing" Target="../drawings/vmlDrawing24.vml"/><Relationship Id="rId6" Type="http://schemas.openxmlformats.org/officeDocument/2006/relationships/oleObject" Target="../embeddings/oleObject36.bin"/><Relationship Id="rId5" Type="http://schemas.openxmlformats.org/officeDocument/2006/relationships/image" Target="../media/image89.jpeg"/><Relationship Id="rId4" Type="http://schemas.openxmlformats.org/officeDocument/2006/relationships/image" Target="../media/image88.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92.png"/><Relationship Id="rId2" Type="http://schemas.openxmlformats.org/officeDocument/2006/relationships/slideLayout" Target="../slideLayouts/slideLayout3.xml"/><Relationship Id="rId1" Type="http://schemas.openxmlformats.org/officeDocument/2006/relationships/vmlDrawing" Target="../drawings/vmlDrawing25.vml"/><Relationship Id="rId6" Type="http://schemas.openxmlformats.org/officeDocument/2006/relationships/image" Target="../media/image91.jpeg"/><Relationship Id="rId5" Type="http://schemas.openxmlformats.org/officeDocument/2006/relationships/image" Target="../media/image90.emf"/><Relationship Id="rId4" Type="http://schemas.openxmlformats.org/officeDocument/2006/relationships/oleObject" Target="../embeddings/oleObject37.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vmlDrawing" Target="../drawings/vmlDrawing26.vml"/><Relationship Id="rId5" Type="http://schemas.openxmlformats.org/officeDocument/2006/relationships/image" Target="../media/image93.png"/><Relationship Id="rId4" Type="http://schemas.openxmlformats.org/officeDocument/2006/relationships/oleObject" Target="../embeddings/oleObject38.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notesSlide" Target="../notesSlides/notesSlide27.xml"/><Relationship Id="rId7" Type="http://schemas.openxmlformats.org/officeDocument/2006/relationships/image" Target="../media/image95.png"/><Relationship Id="rId2" Type="http://schemas.openxmlformats.org/officeDocument/2006/relationships/slideLayout" Target="../slideLayouts/slideLayout3.xml"/><Relationship Id="rId1" Type="http://schemas.openxmlformats.org/officeDocument/2006/relationships/vmlDrawing" Target="../drawings/vmlDrawing27.vml"/><Relationship Id="rId6" Type="http://schemas.openxmlformats.org/officeDocument/2006/relationships/oleObject" Target="../embeddings/oleObject40.bin"/><Relationship Id="rId5" Type="http://schemas.openxmlformats.org/officeDocument/2006/relationships/image" Target="../media/image94.emf"/><Relationship Id="rId4" Type="http://schemas.openxmlformats.org/officeDocument/2006/relationships/oleObject" Target="../embeddings/oleObject39.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vmlDrawing" Target="../drawings/vmlDrawing28.vml"/><Relationship Id="rId5" Type="http://schemas.openxmlformats.org/officeDocument/2006/relationships/image" Target="../media/image97.png"/><Relationship Id="rId4" Type="http://schemas.openxmlformats.org/officeDocument/2006/relationships/oleObject" Target="../embeddings/oleObject41.bin"/></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vmlDrawing" Target="../drawings/vmlDrawing29.vml"/><Relationship Id="rId5" Type="http://schemas.openxmlformats.org/officeDocument/2006/relationships/image" Target="../media/image93.png"/><Relationship Id="rId4" Type="http://schemas.openxmlformats.org/officeDocument/2006/relationships/oleObject" Target="../embeddings/oleObject42.bin"/></Relationships>
</file>

<file path=ppt/slides/_rels/slide4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100.png"/><Relationship Id="rId2" Type="http://schemas.openxmlformats.org/officeDocument/2006/relationships/slideLayout" Target="../slideLayouts/slideLayout3.xml"/><Relationship Id="rId1" Type="http://schemas.openxmlformats.org/officeDocument/2006/relationships/vmlDrawing" Target="../drawings/vmlDrawing30.vml"/><Relationship Id="rId6" Type="http://schemas.openxmlformats.org/officeDocument/2006/relationships/oleObject" Target="../embeddings/oleObject44.bin"/><Relationship Id="rId5" Type="http://schemas.openxmlformats.org/officeDocument/2006/relationships/image" Target="../media/image99.emf"/><Relationship Id="rId4" Type="http://schemas.openxmlformats.org/officeDocument/2006/relationships/oleObject" Target="../embeddings/oleObject43.bin"/></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102.png"/><Relationship Id="rId2" Type="http://schemas.openxmlformats.org/officeDocument/2006/relationships/slideLayout" Target="../slideLayouts/slideLayout3.xml"/><Relationship Id="rId1" Type="http://schemas.openxmlformats.org/officeDocument/2006/relationships/vmlDrawing" Target="../drawings/vmlDrawing31.vml"/><Relationship Id="rId6" Type="http://schemas.openxmlformats.org/officeDocument/2006/relationships/oleObject" Target="../embeddings/oleObject46.bin"/><Relationship Id="rId5" Type="http://schemas.openxmlformats.org/officeDocument/2006/relationships/image" Target="../media/image101.png"/><Relationship Id="rId4" Type="http://schemas.openxmlformats.org/officeDocument/2006/relationships/oleObject" Target="../embeddings/oleObject45.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104.png"/><Relationship Id="rId2" Type="http://schemas.openxmlformats.org/officeDocument/2006/relationships/slideLayout" Target="../slideLayouts/slideLayout3.xml"/><Relationship Id="rId1" Type="http://schemas.openxmlformats.org/officeDocument/2006/relationships/vmlDrawing" Target="../drawings/vmlDrawing32.vml"/><Relationship Id="rId6" Type="http://schemas.openxmlformats.org/officeDocument/2006/relationships/oleObject" Target="../embeddings/oleObject48.bin"/><Relationship Id="rId5" Type="http://schemas.openxmlformats.org/officeDocument/2006/relationships/image" Target="../media/image103.png"/><Relationship Id="rId4" Type="http://schemas.openxmlformats.org/officeDocument/2006/relationships/oleObject" Target="../embeddings/oleObject47.bin"/></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51.bin"/><Relationship Id="rId3" Type="http://schemas.openxmlformats.org/officeDocument/2006/relationships/notesSlide" Target="../notesSlides/notesSlide34.xml"/><Relationship Id="rId7" Type="http://schemas.openxmlformats.org/officeDocument/2006/relationships/image" Target="../media/image106.wmf"/><Relationship Id="rId2" Type="http://schemas.openxmlformats.org/officeDocument/2006/relationships/slideLayout" Target="../slideLayouts/slideLayout3.xml"/><Relationship Id="rId1" Type="http://schemas.openxmlformats.org/officeDocument/2006/relationships/vmlDrawing" Target="../drawings/vmlDrawing33.vml"/><Relationship Id="rId6" Type="http://schemas.openxmlformats.org/officeDocument/2006/relationships/oleObject" Target="../embeddings/oleObject50.bin"/><Relationship Id="rId5" Type="http://schemas.openxmlformats.org/officeDocument/2006/relationships/image" Target="../media/image105.wmf"/><Relationship Id="rId4" Type="http://schemas.openxmlformats.org/officeDocument/2006/relationships/oleObject" Target="../embeddings/oleObject49.bin"/><Relationship Id="rId9" Type="http://schemas.openxmlformats.org/officeDocument/2006/relationships/image" Target="../media/image107.emf"/></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vmlDrawing" Target="../drawings/vmlDrawing34.vml"/><Relationship Id="rId5" Type="http://schemas.openxmlformats.org/officeDocument/2006/relationships/image" Target="../media/image108.wmf"/><Relationship Id="rId4" Type="http://schemas.openxmlformats.org/officeDocument/2006/relationships/oleObject" Target="../embeddings/oleObject52.bin"/></Relationships>
</file>

<file path=ppt/slides/_rels/slide4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110.jpeg"/></Relationships>
</file>

<file path=ppt/slides/_rels/slide5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platzhalter 1"/>
          <p:cNvSpPr>
            <a:spLocks noGrp="1"/>
          </p:cNvSpPr>
          <p:nvPr>
            <p:ph type="body" sz="quarter" idx="10"/>
          </p:nvPr>
        </p:nvSpPr>
        <p:spPr bwMode="auto">
          <a:xfrm>
            <a:off x="539552" y="836712"/>
            <a:ext cx="8208143" cy="765646"/>
          </a:xfrm>
          <a:noFill/>
          <a:ln>
            <a:miter lim="800000"/>
            <a:headEnd/>
            <a:tailEnd/>
          </a:ln>
        </p:spPr>
        <p:txBody>
          <a:bodyPr vert="horz" wrap="square" lIns="91440" tIns="45720" rIns="91440" bIns="45720" numCol="1" anchor="t" anchorCtr="0" compatLnSpc="1">
            <a:prstTxWarp prst="textNoShape">
              <a:avLst/>
            </a:prstTxWarp>
          </a:bodyPr>
          <a:lstStyle/>
          <a:p>
            <a:pPr algn="ctr"/>
            <a:r>
              <a:rPr lang="de-DE" sz="4000" b="0" dirty="0" err="1" smtClean="0">
                <a:latin typeface="Arial" charset="0"/>
                <a:cs typeface="Arial" charset="0"/>
              </a:rPr>
              <a:t>Accelerator</a:t>
            </a:r>
            <a:r>
              <a:rPr lang="de-DE" sz="4000" b="0" dirty="0" smtClean="0">
                <a:latin typeface="Arial" charset="0"/>
                <a:cs typeface="Arial" charset="0"/>
              </a:rPr>
              <a:t> </a:t>
            </a:r>
            <a:r>
              <a:rPr lang="de-DE" sz="4000" b="0" dirty="0" err="1" smtClean="0">
                <a:latin typeface="Arial" charset="0"/>
                <a:cs typeface="Arial" charset="0"/>
              </a:rPr>
              <a:t>Mass</a:t>
            </a:r>
            <a:r>
              <a:rPr lang="de-DE" sz="4000" b="0" dirty="0" smtClean="0">
                <a:latin typeface="Arial" charset="0"/>
                <a:cs typeface="Arial" charset="0"/>
              </a:rPr>
              <a:t> </a:t>
            </a:r>
            <a:r>
              <a:rPr lang="de-DE" sz="4000" b="0" dirty="0" err="1" smtClean="0">
                <a:latin typeface="Arial" charset="0"/>
                <a:cs typeface="Arial" charset="0"/>
              </a:rPr>
              <a:t>Spectrometry</a:t>
            </a:r>
            <a:r>
              <a:rPr lang="de-DE" sz="4000" b="0" dirty="0" smtClean="0">
                <a:latin typeface="Arial" charset="0"/>
                <a:cs typeface="Arial" charset="0"/>
              </a:rPr>
              <a:t/>
            </a:r>
            <a:br>
              <a:rPr lang="de-DE" sz="4000" b="0" dirty="0" smtClean="0">
                <a:latin typeface="Arial" charset="0"/>
                <a:cs typeface="Arial" charset="0"/>
              </a:rPr>
            </a:br>
            <a:r>
              <a:rPr lang="de-DE" sz="4000" b="0" dirty="0" smtClean="0">
                <a:latin typeface="Arial" charset="0"/>
                <a:cs typeface="Arial" charset="0"/>
              </a:rPr>
              <a:t>(AMS)</a:t>
            </a:r>
          </a:p>
        </p:txBody>
      </p:sp>
      <p:sp>
        <p:nvSpPr>
          <p:cNvPr id="6" name="Textplatzhalter 3"/>
          <p:cNvSpPr>
            <a:spLocks noGrp="1"/>
          </p:cNvSpPr>
          <p:nvPr>
            <p:ph type="body" sz="quarter" idx="4294967295"/>
          </p:nvPr>
        </p:nvSpPr>
        <p:spPr bwMode="auto">
          <a:xfrm>
            <a:off x="611560" y="2852936"/>
            <a:ext cx="7704856" cy="1584176"/>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0" indent="0" algn="ctr">
              <a:buNone/>
            </a:pPr>
            <a:r>
              <a:rPr lang="de-DE" sz="2000" b="1" dirty="0" smtClean="0">
                <a:solidFill>
                  <a:schemeClr val="bg1"/>
                </a:solidFill>
                <a:latin typeface="Arial" pitchFamily="34" charset="0"/>
                <a:cs typeface="Arial" pitchFamily="34" charset="0"/>
              </a:rPr>
              <a:t>496. Wilhelm und Else </a:t>
            </a:r>
            <a:r>
              <a:rPr lang="de-DE" sz="2000" b="1" dirty="0" err="1" smtClean="0">
                <a:solidFill>
                  <a:schemeClr val="bg1"/>
                </a:solidFill>
                <a:latin typeface="Arial" pitchFamily="34" charset="0"/>
                <a:cs typeface="Arial" pitchFamily="34" charset="0"/>
              </a:rPr>
              <a:t>Heraeus</a:t>
            </a:r>
            <a:r>
              <a:rPr lang="de-DE" sz="2000" b="1" dirty="0" smtClean="0">
                <a:solidFill>
                  <a:schemeClr val="bg1"/>
                </a:solidFill>
                <a:latin typeface="Arial" pitchFamily="34" charset="0"/>
                <a:cs typeface="Arial" pitchFamily="34" charset="0"/>
              </a:rPr>
              <a:t>-Seminar</a:t>
            </a:r>
          </a:p>
          <a:p>
            <a:pPr marL="0" indent="0" algn="ctr">
              <a:buNone/>
            </a:pPr>
            <a:r>
              <a:rPr lang="en-US" sz="2000" b="1" dirty="0" smtClean="0">
                <a:solidFill>
                  <a:schemeClr val="bg1"/>
                </a:solidFill>
                <a:latin typeface="Arial" pitchFamily="34" charset="0"/>
                <a:cs typeface="Arial" pitchFamily="34" charset="0"/>
              </a:rPr>
              <a:t>February </a:t>
            </a:r>
            <a:r>
              <a:rPr lang="en-US" sz="2000" b="1" dirty="0">
                <a:solidFill>
                  <a:schemeClr val="bg1"/>
                </a:solidFill>
                <a:latin typeface="Arial" pitchFamily="34" charset="0"/>
                <a:cs typeface="Arial" pitchFamily="34" charset="0"/>
              </a:rPr>
              <a:t>6th to 10th, 2012 – </a:t>
            </a:r>
            <a:r>
              <a:rPr lang="en-US" sz="2000" b="1" dirty="0" err="1">
                <a:solidFill>
                  <a:schemeClr val="bg1"/>
                </a:solidFill>
                <a:latin typeface="Arial" pitchFamily="34" charset="0"/>
                <a:cs typeface="Arial" pitchFamily="34" charset="0"/>
              </a:rPr>
              <a:t>Physikzentrum</a:t>
            </a:r>
            <a:r>
              <a:rPr lang="en-US" sz="2000" b="1" dirty="0">
                <a:solidFill>
                  <a:schemeClr val="bg1"/>
                </a:solidFill>
                <a:latin typeface="Arial" pitchFamily="34" charset="0"/>
                <a:cs typeface="Arial" pitchFamily="34" charset="0"/>
              </a:rPr>
              <a:t> Bad </a:t>
            </a:r>
            <a:r>
              <a:rPr lang="en-US" sz="2000" b="1" dirty="0" err="1">
                <a:solidFill>
                  <a:schemeClr val="bg1"/>
                </a:solidFill>
                <a:latin typeface="Arial" pitchFamily="34" charset="0"/>
                <a:cs typeface="Arial" pitchFamily="34" charset="0"/>
              </a:rPr>
              <a:t>Honnef</a:t>
            </a:r>
            <a:r>
              <a:rPr lang="en-US" sz="2000" b="1" dirty="0">
                <a:solidFill>
                  <a:schemeClr val="bg1"/>
                </a:solidFill>
                <a:latin typeface="Arial" pitchFamily="34" charset="0"/>
                <a:cs typeface="Arial" pitchFamily="34" charset="0"/>
              </a:rPr>
              <a:t> – Germany</a:t>
            </a:r>
          </a:p>
          <a:p>
            <a:pPr marL="0" indent="0" algn="ctr">
              <a:buNone/>
            </a:pPr>
            <a:r>
              <a:rPr lang="en-US" sz="2000" b="1" dirty="0">
                <a:solidFill>
                  <a:schemeClr val="bg1"/>
                </a:solidFill>
                <a:latin typeface="Arial" pitchFamily="34" charset="0"/>
                <a:cs typeface="Arial" pitchFamily="34" charset="0"/>
              </a:rPr>
              <a:t>Astrophysics with modern small-scale accelerators</a:t>
            </a:r>
            <a:endParaRPr lang="de-DE" sz="2000" dirty="0" smtClean="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3" descr="amsset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521767"/>
            <a:ext cx="8915400" cy="601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4" descr="beschleuniger"/>
          <p:cNvPicPr>
            <a:picLocks noChangeAspect="1" noChangeArrowheads="1"/>
          </p:cNvPicPr>
          <p:nvPr/>
        </p:nvPicPr>
        <p:blipFill>
          <a:blip r:embed="rId5">
            <a:extLst>
              <a:ext uri="{28A0092B-C50C-407E-A947-70E740481C1C}">
                <a14:useLocalDpi xmlns:a14="http://schemas.microsoft.com/office/drawing/2010/main" val="0"/>
              </a:ext>
            </a:extLst>
          </a:blip>
          <a:srcRect r="8223"/>
          <a:stretch>
            <a:fillRect/>
          </a:stretch>
        </p:blipFill>
        <p:spPr bwMode="auto">
          <a:xfrm>
            <a:off x="0" y="1313930"/>
            <a:ext cx="2862263" cy="2303462"/>
          </a:xfrm>
          <a:prstGeom prst="rect">
            <a:avLst/>
          </a:prstGeom>
          <a:noFill/>
          <a:ln w="25400">
            <a:solidFill>
              <a:srgbClr val="CC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026" name="Object 6"/>
          <p:cNvGraphicFramePr>
            <a:graphicFrameLocks noChangeAspect="1"/>
          </p:cNvGraphicFramePr>
          <p:nvPr>
            <p:extLst>
              <p:ext uri="{D42A27DB-BD31-4B8C-83A1-F6EECF244321}">
                <p14:modId xmlns:p14="http://schemas.microsoft.com/office/powerpoint/2010/main" val="351926426"/>
              </p:ext>
            </p:extLst>
          </p:nvPr>
        </p:nvGraphicFramePr>
        <p:xfrm>
          <a:off x="8610600" y="24805"/>
          <a:ext cx="533400" cy="523875"/>
        </p:xfrm>
        <a:graphic>
          <a:graphicData uri="http://schemas.openxmlformats.org/presentationml/2006/ole">
            <mc:AlternateContent xmlns:mc="http://schemas.openxmlformats.org/markup-compatibility/2006">
              <mc:Choice xmlns:v="urn:schemas-microsoft-com:vml" Requires="v">
                <p:oleObj spid="_x0000_s1050" r:id="rId6" imgW="0" imgH="0" progId="">
                  <p:embed/>
                </p:oleObj>
              </mc:Choice>
              <mc:Fallback>
                <p:oleObj r:id="rId6" imgW="0" imgH="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10600" y="24805"/>
                        <a:ext cx="533400" cy="52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030" name="Group 7"/>
          <p:cNvGrpSpPr>
            <a:grpSpLocks noChangeAspect="1"/>
          </p:cNvGrpSpPr>
          <p:nvPr/>
        </p:nvGrpSpPr>
        <p:grpSpPr bwMode="auto">
          <a:xfrm>
            <a:off x="349424" y="19472"/>
            <a:ext cx="838200" cy="457200"/>
            <a:chOff x="2231" y="1836"/>
            <a:chExt cx="1228" cy="651"/>
          </a:xfrm>
        </p:grpSpPr>
        <p:pic>
          <p:nvPicPr>
            <p:cNvPr id="103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01" y="1836"/>
              <a:ext cx="1158"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Rectangle 9"/>
            <p:cNvSpPr>
              <a:spLocks noChangeAspect="1" noChangeArrowheads="1"/>
            </p:cNvSpPr>
            <p:nvPr/>
          </p:nvSpPr>
          <p:spPr bwMode="auto">
            <a:xfrm>
              <a:off x="2231" y="2304"/>
              <a:ext cx="238" cy="1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grpSp>
      <p:sp>
        <p:nvSpPr>
          <p:cNvPr id="10" name="Rechteck 9"/>
          <p:cNvSpPr/>
          <p:nvPr/>
        </p:nvSpPr>
        <p:spPr>
          <a:xfrm>
            <a:off x="4932363" y="1313930"/>
            <a:ext cx="144462" cy="1428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nchor="ctr"/>
          <a:lstStyle/>
          <a:p>
            <a:pPr algn="ctr">
              <a:defRPr/>
            </a:pPr>
            <a:endParaRPr lang="de-DE"/>
          </a:p>
        </p:txBody>
      </p:sp>
      <p:sp>
        <p:nvSpPr>
          <p:cNvPr id="1032" name="Textfeld 11"/>
          <p:cNvSpPr txBox="1">
            <a:spLocks noChangeArrowheads="1"/>
          </p:cNvSpPr>
          <p:nvPr/>
        </p:nvSpPr>
        <p:spPr bwMode="auto">
          <a:xfrm>
            <a:off x="4572000" y="1448867"/>
            <a:ext cx="1655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b="1">
                <a:solidFill>
                  <a:srgbClr val="009900"/>
                </a:solidFill>
              </a:rPr>
              <a:t>Wien filter 2</a:t>
            </a:r>
            <a:endParaRPr lang="de-DE" b="1">
              <a:solidFill>
                <a:srgbClr val="009900"/>
              </a:solidFill>
            </a:endParaRPr>
          </a:p>
        </p:txBody>
      </p:sp>
      <p:pic>
        <p:nvPicPr>
          <p:cNvPr id="1033" name="Picture 2" descr="NEW_Ionsource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049192"/>
            <a:ext cx="2708275"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4" descr="gams_magne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08713" y="2033067"/>
            <a:ext cx="2935287"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Textfeld 10"/>
          <p:cNvSpPr txBox="1">
            <a:spLocks noChangeArrowheads="1"/>
          </p:cNvSpPr>
          <p:nvPr/>
        </p:nvSpPr>
        <p:spPr bwMode="auto">
          <a:xfrm>
            <a:off x="4767263" y="2106092"/>
            <a:ext cx="3095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b="1">
                <a:solidFill>
                  <a:srgbClr val="009900"/>
                </a:solidFill>
              </a:rPr>
              <a:t>1</a:t>
            </a:r>
            <a:endParaRPr lang="de-DE" b="1">
              <a:solidFill>
                <a:srgbClr val="009900"/>
              </a:solidFill>
            </a:endParaRPr>
          </a:p>
        </p:txBody>
      </p:sp>
      <p:sp>
        <p:nvSpPr>
          <p:cNvPr id="1027" name="Rectangle 2"/>
          <p:cNvSpPr>
            <a:spLocks noGrp="1" noChangeArrowheads="1"/>
          </p:cNvSpPr>
          <p:nvPr>
            <p:ph type="title" idx="4294967295"/>
          </p:nvPr>
        </p:nvSpPr>
        <p:spPr>
          <a:xfrm>
            <a:off x="1447800" y="19472"/>
            <a:ext cx="6019800" cy="673224"/>
          </a:xfrm>
          <a:prstGeom prst="rect">
            <a:avLst/>
          </a:prstGeom>
        </p:spPr>
        <p:txBody>
          <a:bodyPr/>
          <a:lstStyle/>
          <a:p>
            <a:pPr eaLnBrk="1" hangingPunct="1"/>
            <a:r>
              <a:rPr lang="de-DE" sz="3600" dirty="0" smtClean="0">
                <a:latin typeface="Arial" pitchFamily="34" charset="0"/>
                <a:cs typeface="Arial" pitchFamily="34" charset="0"/>
              </a:rPr>
              <a:t>AMS Setup in Garching</a:t>
            </a:r>
          </a:p>
        </p:txBody>
      </p:sp>
    </p:spTree>
    <p:extLst>
      <p:ext uri="{BB962C8B-B14F-4D97-AF65-F5344CB8AC3E}">
        <p14:creationId xmlns:p14="http://schemas.microsoft.com/office/powerpoint/2010/main" val="8530879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descr="NEW_Ionsource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50" y="-26988"/>
            <a:ext cx="9251950" cy="692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50" name="Object 3"/>
          <p:cNvGraphicFramePr>
            <a:graphicFrameLocks noChangeAspect="1"/>
          </p:cNvGraphicFramePr>
          <p:nvPr/>
        </p:nvGraphicFramePr>
        <p:xfrm>
          <a:off x="8553450" y="0"/>
          <a:ext cx="590550" cy="581025"/>
        </p:xfrm>
        <a:graphic>
          <a:graphicData uri="http://schemas.openxmlformats.org/presentationml/2006/ole">
            <mc:AlternateContent xmlns:mc="http://schemas.openxmlformats.org/markup-compatibility/2006">
              <mc:Choice xmlns:v="urn:schemas-microsoft-com:vml" Requires="v">
                <p:oleObj spid="_x0000_s2074" name="CorelDRAW" r:id="rId4" imgW="0" imgH="0" progId="">
                  <p:embed/>
                </p:oleObj>
              </mc:Choice>
              <mc:Fallback>
                <p:oleObj name="CorelDRAW" r:id="rId4" imgW="0" imgH="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3450" y="0"/>
                        <a:ext cx="590550" cy="581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052" name="Group 4"/>
          <p:cNvGrpSpPr>
            <a:grpSpLocks noChangeAspect="1"/>
          </p:cNvGrpSpPr>
          <p:nvPr/>
        </p:nvGrpSpPr>
        <p:grpSpPr bwMode="auto">
          <a:xfrm>
            <a:off x="349424" y="-27384"/>
            <a:ext cx="838200" cy="457200"/>
            <a:chOff x="2231" y="1836"/>
            <a:chExt cx="1228" cy="651"/>
          </a:xfrm>
        </p:grpSpPr>
        <p:pic>
          <p:nvPicPr>
            <p:cNvPr id="205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1" y="1836"/>
              <a:ext cx="1158"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Rectangle 6"/>
            <p:cNvSpPr>
              <a:spLocks noChangeAspect="1" noChangeArrowheads="1"/>
            </p:cNvSpPr>
            <p:nvPr/>
          </p:nvSpPr>
          <p:spPr bwMode="auto">
            <a:xfrm>
              <a:off x="2231" y="2304"/>
              <a:ext cx="238" cy="1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grpSp>
      <p:sp>
        <p:nvSpPr>
          <p:cNvPr id="7" name="Rectangle 3"/>
          <p:cNvSpPr txBox="1">
            <a:spLocks noChangeArrowheads="1"/>
          </p:cNvSpPr>
          <p:nvPr/>
        </p:nvSpPr>
        <p:spPr>
          <a:xfrm>
            <a:off x="1835150" y="0"/>
            <a:ext cx="5832475" cy="762000"/>
          </a:xfrm>
          <a:prstGeom prst="rect">
            <a:avLst/>
          </a:prstGeom>
          <a:solidFill>
            <a:srgbClr val="FFCC00"/>
          </a:solidFill>
        </p:spPr>
        <p:txBody>
          <a:bodyPr/>
          <a:lstStyle/>
          <a:p>
            <a:pPr algn="ctr">
              <a:defRPr/>
            </a:pPr>
            <a:r>
              <a:rPr lang="de-DE" sz="3200" kern="0" dirty="0">
                <a:solidFill>
                  <a:schemeClr val="accent2"/>
                </a:solidFill>
                <a:latin typeface="Trebuchet MS" pitchFamily="34" charset="0"/>
                <a:ea typeface="+mj-ea"/>
                <a:cs typeface="+mj-cs"/>
              </a:rPr>
              <a:t>Neg. Cs – </a:t>
            </a:r>
            <a:r>
              <a:rPr lang="de-DE" sz="3200" kern="0" dirty="0" err="1">
                <a:solidFill>
                  <a:schemeClr val="accent2"/>
                </a:solidFill>
                <a:latin typeface="Trebuchet MS" pitchFamily="34" charset="0"/>
                <a:ea typeface="+mj-ea"/>
                <a:cs typeface="+mj-cs"/>
              </a:rPr>
              <a:t>Sputter</a:t>
            </a:r>
            <a:r>
              <a:rPr lang="de-DE" sz="3200" kern="0" dirty="0">
                <a:solidFill>
                  <a:schemeClr val="accent2"/>
                </a:solidFill>
                <a:latin typeface="Trebuchet MS" pitchFamily="34" charset="0"/>
                <a:ea typeface="+mj-ea"/>
                <a:cs typeface="+mj-cs"/>
              </a:rPr>
              <a:t> Ion Source</a:t>
            </a:r>
          </a:p>
        </p:txBody>
      </p:sp>
    </p:spTree>
    <p:extLst>
      <p:ext uri="{BB962C8B-B14F-4D97-AF65-F5344CB8AC3E}">
        <p14:creationId xmlns:p14="http://schemas.microsoft.com/office/powerpoint/2010/main" val="27429313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3" descr="amsset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521767"/>
            <a:ext cx="8915400" cy="601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4" descr="beschleuniger"/>
          <p:cNvPicPr>
            <a:picLocks noChangeAspect="1" noChangeArrowheads="1"/>
          </p:cNvPicPr>
          <p:nvPr/>
        </p:nvPicPr>
        <p:blipFill>
          <a:blip r:embed="rId5">
            <a:extLst>
              <a:ext uri="{28A0092B-C50C-407E-A947-70E740481C1C}">
                <a14:useLocalDpi xmlns:a14="http://schemas.microsoft.com/office/drawing/2010/main" val="0"/>
              </a:ext>
            </a:extLst>
          </a:blip>
          <a:srcRect r="8223"/>
          <a:stretch>
            <a:fillRect/>
          </a:stretch>
        </p:blipFill>
        <p:spPr bwMode="auto">
          <a:xfrm>
            <a:off x="0" y="1313930"/>
            <a:ext cx="2862263" cy="2303462"/>
          </a:xfrm>
          <a:prstGeom prst="rect">
            <a:avLst/>
          </a:prstGeom>
          <a:noFill/>
          <a:ln w="25400">
            <a:solidFill>
              <a:srgbClr val="CC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026" name="Object 6"/>
          <p:cNvGraphicFramePr>
            <a:graphicFrameLocks noChangeAspect="1"/>
          </p:cNvGraphicFramePr>
          <p:nvPr>
            <p:extLst>
              <p:ext uri="{D42A27DB-BD31-4B8C-83A1-F6EECF244321}">
                <p14:modId xmlns:p14="http://schemas.microsoft.com/office/powerpoint/2010/main" val="1385438132"/>
              </p:ext>
            </p:extLst>
          </p:nvPr>
        </p:nvGraphicFramePr>
        <p:xfrm>
          <a:off x="8610600" y="24805"/>
          <a:ext cx="533400" cy="523875"/>
        </p:xfrm>
        <a:graphic>
          <a:graphicData uri="http://schemas.openxmlformats.org/presentationml/2006/ole">
            <mc:AlternateContent xmlns:mc="http://schemas.openxmlformats.org/markup-compatibility/2006">
              <mc:Choice xmlns:v="urn:schemas-microsoft-com:vml" Requires="v">
                <p:oleObj spid="_x0000_s96270" r:id="rId6" imgW="0" imgH="0" progId="">
                  <p:embed/>
                </p:oleObj>
              </mc:Choice>
              <mc:Fallback>
                <p:oleObj r:id="rId6" imgW="0" imgH="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10600" y="24805"/>
                        <a:ext cx="533400" cy="52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030" name="Group 7"/>
          <p:cNvGrpSpPr>
            <a:grpSpLocks noChangeAspect="1"/>
          </p:cNvGrpSpPr>
          <p:nvPr/>
        </p:nvGrpSpPr>
        <p:grpSpPr bwMode="auto">
          <a:xfrm>
            <a:off x="349424" y="19472"/>
            <a:ext cx="838200" cy="457200"/>
            <a:chOff x="2231" y="1836"/>
            <a:chExt cx="1228" cy="651"/>
          </a:xfrm>
        </p:grpSpPr>
        <p:pic>
          <p:nvPicPr>
            <p:cNvPr id="103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01" y="1836"/>
              <a:ext cx="1158"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Rectangle 9"/>
            <p:cNvSpPr>
              <a:spLocks noChangeAspect="1" noChangeArrowheads="1"/>
            </p:cNvSpPr>
            <p:nvPr/>
          </p:nvSpPr>
          <p:spPr bwMode="auto">
            <a:xfrm>
              <a:off x="2231" y="2304"/>
              <a:ext cx="238" cy="1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grpSp>
      <p:sp>
        <p:nvSpPr>
          <p:cNvPr id="10" name="Rechteck 9"/>
          <p:cNvSpPr/>
          <p:nvPr/>
        </p:nvSpPr>
        <p:spPr>
          <a:xfrm>
            <a:off x="4932363" y="1313930"/>
            <a:ext cx="144462" cy="1428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nchor="ctr"/>
          <a:lstStyle/>
          <a:p>
            <a:pPr algn="ctr">
              <a:defRPr/>
            </a:pPr>
            <a:endParaRPr lang="de-DE"/>
          </a:p>
        </p:txBody>
      </p:sp>
      <p:sp>
        <p:nvSpPr>
          <p:cNvPr id="1032" name="Textfeld 11"/>
          <p:cNvSpPr txBox="1">
            <a:spLocks noChangeArrowheads="1"/>
          </p:cNvSpPr>
          <p:nvPr/>
        </p:nvSpPr>
        <p:spPr bwMode="auto">
          <a:xfrm>
            <a:off x="4572000" y="1448867"/>
            <a:ext cx="1655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b="1">
                <a:solidFill>
                  <a:srgbClr val="009900"/>
                </a:solidFill>
              </a:rPr>
              <a:t>Wien filter 2</a:t>
            </a:r>
            <a:endParaRPr lang="de-DE" b="1">
              <a:solidFill>
                <a:srgbClr val="009900"/>
              </a:solidFill>
            </a:endParaRPr>
          </a:p>
        </p:txBody>
      </p:sp>
      <p:pic>
        <p:nvPicPr>
          <p:cNvPr id="1033" name="Picture 2" descr="NEW_Ionsource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049192"/>
            <a:ext cx="2708275"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4" descr="gams_magne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08713" y="2033067"/>
            <a:ext cx="2935287"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Textfeld 10"/>
          <p:cNvSpPr txBox="1">
            <a:spLocks noChangeArrowheads="1"/>
          </p:cNvSpPr>
          <p:nvPr/>
        </p:nvSpPr>
        <p:spPr bwMode="auto">
          <a:xfrm>
            <a:off x="4767263" y="2106092"/>
            <a:ext cx="3095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b="1">
                <a:solidFill>
                  <a:srgbClr val="009900"/>
                </a:solidFill>
              </a:rPr>
              <a:t>1</a:t>
            </a:r>
            <a:endParaRPr lang="de-DE" b="1">
              <a:solidFill>
                <a:srgbClr val="009900"/>
              </a:solidFill>
            </a:endParaRPr>
          </a:p>
        </p:txBody>
      </p:sp>
      <p:sp>
        <p:nvSpPr>
          <p:cNvPr id="1027" name="Rectangle 2"/>
          <p:cNvSpPr>
            <a:spLocks noGrp="1" noChangeArrowheads="1"/>
          </p:cNvSpPr>
          <p:nvPr>
            <p:ph type="title" idx="4294967295"/>
          </p:nvPr>
        </p:nvSpPr>
        <p:spPr>
          <a:xfrm>
            <a:off x="1447800" y="19472"/>
            <a:ext cx="6019800" cy="673224"/>
          </a:xfrm>
          <a:prstGeom prst="rect">
            <a:avLst/>
          </a:prstGeom>
        </p:spPr>
        <p:txBody>
          <a:bodyPr/>
          <a:lstStyle/>
          <a:p>
            <a:pPr eaLnBrk="1" hangingPunct="1"/>
            <a:r>
              <a:rPr lang="de-DE" sz="3600" dirty="0" smtClean="0">
                <a:latin typeface="Arial" pitchFamily="34" charset="0"/>
                <a:cs typeface="Arial" pitchFamily="34" charset="0"/>
              </a:rPr>
              <a:t>AMS Setup in Garching</a:t>
            </a:r>
          </a:p>
        </p:txBody>
      </p:sp>
    </p:spTree>
    <p:extLst>
      <p:ext uri="{BB962C8B-B14F-4D97-AF65-F5344CB8AC3E}">
        <p14:creationId xmlns:p14="http://schemas.microsoft.com/office/powerpoint/2010/main" val="15831206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3" descr="04200008_edi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098" name="Object 4"/>
          <p:cNvGraphicFramePr>
            <a:graphicFrameLocks noChangeAspect="1"/>
          </p:cNvGraphicFramePr>
          <p:nvPr/>
        </p:nvGraphicFramePr>
        <p:xfrm>
          <a:off x="8553450" y="0"/>
          <a:ext cx="590550" cy="581025"/>
        </p:xfrm>
        <a:graphic>
          <a:graphicData uri="http://schemas.openxmlformats.org/presentationml/2006/ole">
            <mc:AlternateContent xmlns:mc="http://schemas.openxmlformats.org/markup-compatibility/2006">
              <mc:Choice xmlns:v="urn:schemas-microsoft-com:vml" Requires="v">
                <p:oleObj spid="_x0000_s4122" r:id="rId4" imgW="0" imgH="0" progId="">
                  <p:embed/>
                </p:oleObj>
              </mc:Choice>
              <mc:Fallback>
                <p:oleObj r:id="rId4" imgW="0" imgH="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3450" y="0"/>
                        <a:ext cx="590550" cy="581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3"/>
          <p:cNvSpPr txBox="1">
            <a:spLocks noChangeArrowheads="1"/>
          </p:cNvSpPr>
          <p:nvPr/>
        </p:nvSpPr>
        <p:spPr>
          <a:xfrm>
            <a:off x="1835150" y="0"/>
            <a:ext cx="6408738" cy="549275"/>
          </a:xfrm>
          <a:prstGeom prst="rect">
            <a:avLst/>
          </a:prstGeom>
          <a:solidFill>
            <a:srgbClr val="FFCC00"/>
          </a:solidFill>
        </p:spPr>
        <p:txBody>
          <a:bodyPr/>
          <a:lstStyle/>
          <a:p>
            <a:pPr algn="ctr">
              <a:defRPr/>
            </a:pPr>
            <a:r>
              <a:rPr lang="de-DE" sz="3200" kern="0" dirty="0">
                <a:solidFill>
                  <a:schemeClr val="accent2"/>
                </a:solidFill>
                <a:latin typeface="Trebuchet MS" pitchFamily="34" charset="0"/>
                <a:ea typeface="+mj-ea"/>
                <a:cs typeface="+mj-cs"/>
              </a:rPr>
              <a:t>Low </a:t>
            </a:r>
            <a:r>
              <a:rPr lang="de-DE" sz="3200" kern="0" dirty="0" err="1">
                <a:solidFill>
                  <a:schemeClr val="accent2"/>
                </a:solidFill>
                <a:latin typeface="Trebuchet MS" pitchFamily="34" charset="0"/>
                <a:ea typeface="+mj-ea"/>
                <a:cs typeface="+mj-cs"/>
              </a:rPr>
              <a:t>energy</a:t>
            </a:r>
            <a:r>
              <a:rPr lang="de-DE" sz="3200" kern="0" dirty="0">
                <a:solidFill>
                  <a:schemeClr val="accent2"/>
                </a:solidFill>
                <a:latin typeface="Trebuchet MS" pitchFamily="34" charset="0"/>
                <a:ea typeface="+mj-ea"/>
                <a:cs typeface="+mj-cs"/>
              </a:rPr>
              <a:t> </a:t>
            </a:r>
            <a:r>
              <a:rPr lang="de-DE" sz="3200" kern="0" dirty="0" err="1">
                <a:solidFill>
                  <a:schemeClr val="accent2"/>
                </a:solidFill>
                <a:latin typeface="Trebuchet MS" pitchFamily="34" charset="0"/>
                <a:ea typeface="+mj-ea"/>
                <a:cs typeface="+mj-cs"/>
              </a:rPr>
              <a:t>side</a:t>
            </a:r>
            <a:r>
              <a:rPr lang="de-DE" sz="3200" kern="0" dirty="0">
                <a:solidFill>
                  <a:schemeClr val="accent2"/>
                </a:solidFill>
                <a:latin typeface="Trebuchet MS" pitchFamily="34" charset="0"/>
                <a:ea typeface="+mj-ea"/>
                <a:cs typeface="+mj-cs"/>
              </a:rPr>
              <a:t> </a:t>
            </a:r>
            <a:r>
              <a:rPr lang="de-DE" sz="3200" kern="0" dirty="0" err="1">
                <a:solidFill>
                  <a:schemeClr val="accent2"/>
                </a:solidFill>
                <a:latin typeface="Trebuchet MS" pitchFamily="34" charset="0"/>
                <a:ea typeface="+mj-ea"/>
                <a:cs typeface="+mj-cs"/>
              </a:rPr>
              <a:t>of</a:t>
            </a:r>
            <a:r>
              <a:rPr lang="de-DE" sz="3200" kern="0" dirty="0">
                <a:solidFill>
                  <a:schemeClr val="accent2"/>
                </a:solidFill>
                <a:latin typeface="Trebuchet MS" pitchFamily="34" charset="0"/>
                <a:ea typeface="+mj-ea"/>
                <a:cs typeface="+mj-cs"/>
              </a:rPr>
              <a:t> </a:t>
            </a:r>
            <a:r>
              <a:rPr lang="de-DE" sz="3200" kern="0" dirty="0" err="1">
                <a:solidFill>
                  <a:schemeClr val="accent2"/>
                </a:solidFill>
                <a:latin typeface="Trebuchet MS" pitchFamily="34" charset="0"/>
                <a:ea typeface="+mj-ea"/>
                <a:cs typeface="+mj-cs"/>
              </a:rPr>
              <a:t>the</a:t>
            </a:r>
            <a:r>
              <a:rPr lang="de-DE" sz="3200" kern="0" dirty="0">
                <a:solidFill>
                  <a:schemeClr val="accent2"/>
                </a:solidFill>
                <a:latin typeface="Trebuchet MS" pitchFamily="34" charset="0"/>
                <a:ea typeface="+mj-ea"/>
                <a:cs typeface="+mj-cs"/>
              </a:rPr>
              <a:t> Tandem</a:t>
            </a:r>
          </a:p>
        </p:txBody>
      </p:sp>
    </p:spTree>
    <p:extLst>
      <p:ext uri="{BB962C8B-B14F-4D97-AF65-F5344CB8AC3E}">
        <p14:creationId xmlns:p14="http://schemas.microsoft.com/office/powerpoint/2010/main" val="31680819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0013"/>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122" name="Object 3"/>
          <p:cNvGraphicFramePr>
            <a:graphicFrameLocks noChangeAspect="1"/>
          </p:cNvGraphicFramePr>
          <p:nvPr/>
        </p:nvGraphicFramePr>
        <p:xfrm>
          <a:off x="0" y="-100013"/>
          <a:ext cx="590550" cy="581026"/>
        </p:xfrm>
        <a:graphic>
          <a:graphicData uri="http://schemas.openxmlformats.org/presentationml/2006/ole">
            <mc:AlternateContent xmlns:mc="http://schemas.openxmlformats.org/markup-compatibility/2006">
              <mc:Choice xmlns:v="urn:schemas-microsoft-com:vml" Requires="v">
                <p:oleObj spid="_x0000_s5146" name="CorelDRAW" r:id="rId4" imgW="0" imgH="0" progId="">
                  <p:embed/>
                </p:oleObj>
              </mc:Choice>
              <mc:Fallback>
                <p:oleObj name="CorelDRAW" r:id="rId4" imgW="0" imgH="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0013"/>
                        <a:ext cx="590550" cy="58102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5" name="Text Box 5"/>
          <p:cNvSpPr txBox="1">
            <a:spLocks noChangeArrowheads="1"/>
          </p:cNvSpPr>
          <p:nvPr/>
        </p:nvSpPr>
        <p:spPr bwMode="auto">
          <a:xfrm>
            <a:off x="1835150" y="4149725"/>
            <a:ext cx="3382963" cy="1187450"/>
          </a:xfrm>
          <a:prstGeom prst="rect">
            <a:avLst/>
          </a:prstGeom>
          <a:solidFill>
            <a:schemeClr val="accent2"/>
          </a:solidFill>
          <a:ln>
            <a:noFill/>
          </a:ln>
          <a:extLst>
            <a:ext uri="{91240B29-F687-4F45-9708-019B960494DF}">
              <a14:hiddenLine xmlns:a14="http://schemas.microsoft.com/office/drawing/2010/main" w="4445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2400" b="1">
                <a:solidFill>
                  <a:schemeClr val="bg1"/>
                </a:solidFill>
                <a:latin typeface="Trebuchet MS" pitchFamily="34" charset="0"/>
                <a:cs typeface="Times New Roman" pitchFamily="18" charset="0"/>
              </a:rPr>
              <a:t>e.g.:</a:t>
            </a:r>
            <a:r>
              <a:rPr lang="en-US" sz="2400" b="1" baseline="30000">
                <a:solidFill>
                  <a:schemeClr val="bg1"/>
                </a:solidFill>
                <a:latin typeface="Trebuchet MS" pitchFamily="34" charset="0"/>
                <a:cs typeface="Times New Roman" pitchFamily="18" charset="0"/>
              </a:rPr>
              <a:t> 63</a:t>
            </a:r>
            <a:r>
              <a:rPr lang="en-US" sz="2400" b="1">
                <a:solidFill>
                  <a:schemeClr val="bg1"/>
                </a:solidFill>
                <a:latin typeface="Trebuchet MS" pitchFamily="34" charset="0"/>
                <a:cs typeface="Times New Roman" pitchFamily="18" charset="0"/>
              </a:rPr>
              <a:t>Cu</a:t>
            </a:r>
            <a:r>
              <a:rPr lang="en-US" sz="2400" b="1" baseline="30000">
                <a:solidFill>
                  <a:schemeClr val="bg1"/>
                </a:solidFill>
                <a:latin typeface="Trebuchet MS" pitchFamily="34" charset="0"/>
                <a:cs typeface="Times New Roman" pitchFamily="18" charset="0"/>
              </a:rPr>
              <a:t>12+</a:t>
            </a:r>
            <a:r>
              <a:rPr lang="en-US" sz="2400" b="1">
                <a:solidFill>
                  <a:schemeClr val="bg1"/>
                </a:solidFill>
                <a:latin typeface="Trebuchet MS" pitchFamily="34" charset="0"/>
                <a:cs typeface="Times New Roman" pitchFamily="18" charset="0"/>
              </a:rPr>
              <a:t> + </a:t>
            </a:r>
            <a:r>
              <a:rPr lang="en-US" sz="2400" b="1" baseline="30000">
                <a:solidFill>
                  <a:schemeClr val="bg1"/>
                </a:solidFill>
                <a:latin typeface="Trebuchet MS" pitchFamily="34" charset="0"/>
                <a:cs typeface="Times New Roman" pitchFamily="18" charset="0"/>
              </a:rPr>
              <a:t>63</a:t>
            </a:r>
            <a:r>
              <a:rPr lang="en-US" sz="2400" b="1">
                <a:solidFill>
                  <a:schemeClr val="bg1"/>
                </a:solidFill>
                <a:latin typeface="Trebuchet MS" pitchFamily="34" charset="0"/>
                <a:cs typeface="Times New Roman" pitchFamily="18" charset="0"/>
              </a:rPr>
              <a:t>Ni</a:t>
            </a:r>
            <a:r>
              <a:rPr lang="en-US" sz="2400" b="1" baseline="30000">
                <a:solidFill>
                  <a:schemeClr val="bg1"/>
                </a:solidFill>
                <a:latin typeface="Trebuchet MS" pitchFamily="34" charset="0"/>
                <a:cs typeface="Times New Roman" pitchFamily="18" charset="0"/>
              </a:rPr>
              <a:t>12+</a:t>
            </a:r>
            <a:br>
              <a:rPr lang="en-US" sz="2400" b="1" baseline="30000">
                <a:solidFill>
                  <a:schemeClr val="bg1"/>
                </a:solidFill>
                <a:latin typeface="Trebuchet MS" pitchFamily="34" charset="0"/>
                <a:cs typeface="Times New Roman" pitchFamily="18" charset="0"/>
              </a:rPr>
            </a:br>
            <a:r>
              <a:rPr lang="en-US" sz="2400" b="1">
                <a:solidFill>
                  <a:schemeClr val="bg1"/>
                </a:solidFill>
                <a:latin typeface="Trebuchet MS" pitchFamily="34" charset="0"/>
                <a:cs typeface="Times New Roman" pitchFamily="18" charset="0"/>
              </a:rPr>
              <a:t>isobars not yet suppressed</a:t>
            </a:r>
          </a:p>
        </p:txBody>
      </p:sp>
      <p:sp>
        <p:nvSpPr>
          <p:cNvPr id="6" name="Rectangle 3"/>
          <p:cNvSpPr txBox="1">
            <a:spLocks noChangeArrowheads="1"/>
          </p:cNvSpPr>
          <p:nvPr/>
        </p:nvSpPr>
        <p:spPr>
          <a:xfrm>
            <a:off x="3132138" y="-100013"/>
            <a:ext cx="6011862" cy="576263"/>
          </a:xfrm>
          <a:prstGeom prst="rect">
            <a:avLst/>
          </a:prstGeom>
          <a:solidFill>
            <a:srgbClr val="FFCC00"/>
          </a:solidFill>
        </p:spPr>
        <p:txBody>
          <a:bodyPr lIns="0" rIns="0"/>
          <a:lstStyle/>
          <a:p>
            <a:pPr algn="ctr">
              <a:defRPr/>
            </a:pPr>
            <a:r>
              <a:rPr lang="de-DE" sz="3200" kern="0" dirty="0">
                <a:solidFill>
                  <a:schemeClr val="accent2"/>
                </a:solidFill>
                <a:latin typeface="Trebuchet MS" pitchFamily="34" charset="0"/>
                <a:ea typeface="+mj-ea"/>
                <a:cs typeface="+mj-cs"/>
              </a:rPr>
              <a:t>High </a:t>
            </a:r>
            <a:r>
              <a:rPr lang="de-DE" sz="3200" kern="0" dirty="0" err="1">
                <a:solidFill>
                  <a:schemeClr val="accent2"/>
                </a:solidFill>
                <a:latin typeface="Trebuchet MS" pitchFamily="34" charset="0"/>
                <a:ea typeface="+mj-ea"/>
                <a:cs typeface="+mj-cs"/>
              </a:rPr>
              <a:t>energy</a:t>
            </a:r>
            <a:r>
              <a:rPr lang="de-DE" sz="3200" kern="0" dirty="0">
                <a:solidFill>
                  <a:schemeClr val="accent2"/>
                </a:solidFill>
                <a:latin typeface="Trebuchet MS" pitchFamily="34" charset="0"/>
                <a:ea typeface="+mj-ea"/>
                <a:cs typeface="+mj-cs"/>
              </a:rPr>
              <a:t> </a:t>
            </a:r>
            <a:r>
              <a:rPr lang="de-DE" sz="3200" kern="0" dirty="0" err="1">
                <a:solidFill>
                  <a:schemeClr val="accent2"/>
                </a:solidFill>
                <a:latin typeface="Trebuchet MS" pitchFamily="34" charset="0"/>
                <a:ea typeface="+mj-ea"/>
                <a:cs typeface="+mj-cs"/>
              </a:rPr>
              <a:t>side</a:t>
            </a:r>
            <a:r>
              <a:rPr lang="de-DE" sz="3200" kern="0" dirty="0">
                <a:solidFill>
                  <a:schemeClr val="accent2"/>
                </a:solidFill>
                <a:latin typeface="Trebuchet MS" pitchFamily="34" charset="0"/>
                <a:ea typeface="+mj-ea"/>
                <a:cs typeface="+mj-cs"/>
              </a:rPr>
              <a:t> </a:t>
            </a:r>
            <a:r>
              <a:rPr lang="de-DE" sz="3200" kern="0" dirty="0" err="1">
                <a:solidFill>
                  <a:schemeClr val="accent2"/>
                </a:solidFill>
                <a:latin typeface="Trebuchet MS" pitchFamily="34" charset="0"/>
                <a:ea typeface="+mj-ea"/>
                <a:cs typeface="+mj-cs"/>
              </a:rPr>
              <a:t>of</a:t>
            </a:r>
            <a:r>
              <a:rPr lang="de-DE" sz="3200" kern="0" dirty="0">
                <a:solidFill>
                  <a:schemeClr val="accent2"/>
                </a:solidFill>
                <a:latin typeface="Trebuchet MS" pitchFamily="34" charset="0"/>
                <a:ea typeface="+mj-ea"/>
                <a:cs typeface="+mj-cs"/>
              </a:rPr>
              <a:t> </a:t>
            </a:r>
            <a:r>
              <a:rPr lang="de-DE" sz="3200" kern="0" dirty="0" err="1">
                <a:solidFill>
                  <a:schemeClr val="accent2"/>
                </a:solidFill>
                <a:latin typeface="Trebuchet MS" pitchFamily="34" charset="0"/>
                <a:ea typeface="+mj-ea"/>
                <a:cs typeface="+mj-cs"/>
              </a:rPr>
              <a:t>the</a:t>
            </a:r>
            <a:r>
              <a:rPr lang="de-DE" sz="3200" kern="0" dirty="0">
                <a:solidFill>
                  <a:schemeClr val="accent2"/>
                </a:solidFill>
                <a:latin typeface="Trebuchet MS" pitchFamily="34" charset="0"/>
                <a:ea typeface="+mj-ea"/>
                <a:cs typeface="+mj-cs"/>
              </a:rPr>
              <a:t> Tandem</a:t>
            </a:r>
          </a:p>
        </p:txBody>
      </p:sp>
    </p:spTree>
    <p:extLst>
      <p:ext uri="{BB962C8B-B14F-4D97-AF65-F5344CB8AC3E}">
        <p14:creationId xmlns:p14="http://schemas.microsoft.com/office/powerpoint/2010/main" val="36163729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3" descr="amsset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521767"/>
            <a:ext cx="8915400" cy="601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4" descr="beschleuniger"/>
          <p:cNvPicPr>
            <a:picLocks noChangeAspect="1" noChangeArrowheads="1"/>
          </p:cNvPicPr>
          <p:nvPr/>
        </p:nvPicPr>
        <p:blipFill>
          <a:blip r:embed="rId5">
            <a:extLst>
              <a:ext uri="{28A0092B-C50C-407E-A947-70E740481C1C}">
                <a14:useLocalDpi xmlns:a14="http://schemas.microsoft.com/office/drawing/2010/main" val="0"/>
              </a:ext>
            </a:extLst>
          </a:blip>
          <a:srcRect r="8223"/>
          <a:stretch>
            <a:fillRect/>
          </a:stretch>
        </p:blipFill>
        <p:spPr bwMode="auto">
          <a:xfrm>
            <a:off x="0" y="1313930"/>
            <a:ext cx="2862263" cy="2303462"/>
          </a:xfrm>
          <a:prstGeom prst="rect">
            <a:avLst/>
          </a:prstGeom>
          <a:noFill/>
          <a:ln w="25400">
            <a:solidFill>
              <a:srgbClr val="CC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026" name="Object 6"/>
          <p:cNvGraphicFramePr>
            <a:graphicFrameLocks noChangeAspect="1"/>
          </p:cNvGraphicFramePr>
          <p:nvPr>
            <p:extLst>
              <p:ext uri="{D42A27DB-BD31-4B8C-83A1-F6EECF244321}">
                <p14:modId xmlns:p14="http://schemas.microsoft.com/office/powerpoint/2010/main" val="1385438132"/>
              </p:ext>
            </p:extLst>
          </p:nvPr>
        </p:nvGraphicFramePr>
        <p:xfrm>
          <a:off x="8610600" y="24805"/>
          <a:ext cx="533400" cy="523875"/>
        </p:xfrm>
        <a:graphic>
          <a:graphicData uri="http://schemas.openxmlformats.org/presentationml/2006/ole">
            <mc:AlternateContent xmlns:mc="http://schemas.openxmlformats.org/markup-compatibility/2006">
              <mc:Choice xmlns:v="urn:schemas-microsoft-com:vml" Requires="v">
                <p:oleObj spid="_x0000_s97294" r:id="rId6" imgW="0" imgH="0" progId="">
                  <p:embed/>
                </p:oleObj>
              </mc:Choice>
              <mc:Fallback>
                <p:oleObj r:id="rId6" imgW="0" imgH="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10600" y="24805"/>
                        <a:ext cx="533400" cy="52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030" name="Group 7"/>
          <p:cNvGrpSpPr>
            <a:grpSpLocks noChangeAspect="1"/>
          </p:cNvGrpSpPr>
          <p:nvPr/>
        </p:nvGrpSpPr>
        <p:grpSpPr bwMode="auto">
          <a:xfrm>
            <a:off x="349424" y="19472"/>
            <a:ext cx="838200" cy="457200"/>
            <a:chOff x="2231" y="1836"/>
            <a:chExt cx="1228" cy="651"/>
          </a:xfrm>
        </p:grpSpPr>
        <p:pic>
          <p:nvPicPr>
            <p:cNvPr id="103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01" y="1836"/>
              <a:ext cx="1158"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Rectangle 9"/>
            <p:cNvSpPr>
              <a:spLocks noChangeAspect="1" noChangeArrowheads="1"/>
            </p:cNvSpPr>
            <p:nvPr/>
          </p:nvSpPr>
          <p:spPr bwMode="auto">
            <a:xfrm>
              <a:off x="2231" y="2304"/>
              <a:ext cx="238" cy="1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grpSp>
      <p:sp>
        <p:nvSpPr>
          <p:cNvPr id="10" name="Rechteck 9"/>
          <p:cNvSpPr/>
          <p:nvPr/>
        </p:nvSpPr>
        <p:spPr>
          <a:xfrm>
            <a:off x="4932363" y="1313930"/>
            <a:ext cx="144462" cy="1428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nchor="ctr"/>
          <a:lstStyle/>
          <a:p>
            <a:pPr algn="ctr">
              <a:defRPr/>
            </a:pPr>
            <a:endParaRPr lang="de-DE"/>
          </a:p>
        </p:txBody>
      </p:sp>
      <p:sp>
        <p:nvSpPr>
          <p:cNvPr id="1032" name="Textfeld 11"/>
          <p:cNvSpPr txBox="1">
            <a:spLocks noChangeArrowheads="1"/>
          </p:cNvSpPr>
          <p:nvPr/>
        </p:nvSpPr>
        <p:spPr bwMode="auto">
          <a:xfrm>
            <a:off x="4572000" y="1448867"/>
            <a:ext cx="1655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b="1">
                <a:solidFill>
                  <a:srgbClr val="009900"/>
                </a:solidFill>
              </a:rPr>
              <a:t>Wien filter 2</a:t>
            </a:r>
            <a:endParaRPr lang="de-DE" b="1">
              <a:solidFill>
                <a:srgbClr val="009900"/>
              </a:solidFill>
            </a:endParaRPr>
          </a:p>
        </p:txBody>
      </p:sp>
      <p:pic>
        <p:nvPicPr>
          <p:cNvPr id="1033" name="Picture 2" descr="NEW_Ionsource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049192"/>
            <a:ext cx="2708275"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4" descr="gams_magne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08713" y="2033067"/>
            <a:ext cx="2935287"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Textfeld 10"/>
          <p:cNvSpPr txBox="1">
            <a:spLocks noChangeArrowheads="1"/>
          </p:cNvSpPr>
          <p:nvPr/>
        </p:nvSpPr>
        <p:spPr bwMode="auto">
          <a:xfrm>
            <a:off x="4767263" y="2106092"/>
            <a:ext cx="3095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b="1">
                <a:solidFill>
                  <a:srgbClr val="009900"/>
                </a:solidFill>
              </a:rPr>
              <a:t>1</a:t>
            </a:r>
            <a:endParaRPr lang="de-DE" b="1">
              <a:solidFill>
                <a:srgbClr val="009900"/>
              </a:solidFill>
            </a:endParaRPr>
          </a:p>
        </p:txBody>
      </p:sp>
      <p:sp>
        <p:nvSpPr>
          <p:cNvPr id="1027" name="Rectangle 2"/>
          <p:cNvSpPr>
            <a:spLocks noGrp="1" noChangeArrowheads="1"/>
          </p:cNvSpPr>
          <p:nvPr>
            <p:ph type="title" idx="4294967295"/>
          </p:nvPr>
        </p:nvSpPr>
        <p:spPr>
          <a:xfrm>
            <a:off x="1447800" y="19472"/>
            <a:ext cx="6019800" cy="673224"/>
          </a:xfrm>
          <a:prstGeom prst="rect">
            <a:avLst/>
          </a:prstGeom>
        </p:spPr>
        <p:txBody>
          <a:bodyPr/>
          <a:lstStyle/>
          <a:p>
            <a:pPr eaLnBrk="1" hangingPunct="1"/>
            <a:r>
              <a:rPr lang="de-DE" sz="3600" dirty="0" smtClean="0">
                <a:latin typeface="Arial" pitchFamily="34" charset="0"/>
                <a:cs typeface="Arial" pitchFamily="34" charset="0"/>
              </a:rPr>
              <a:t>AMS Setup in Garching</a:t>
            </a:r>
          </a:p>
        </p:txBody>
      </p:sp>
    </p:spTree>
    <p:extLst>
      <p:ext uri="{BB962C8B-B14F-4D97-AF65-F5344CB8AC3E}">
        <p14:creationId xmlns:p14="http://schemas.microsoft.com/office/powerpoint/2010/main" val="15831206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15"/>
          <p:cNvSpPr txBox="1">
            <a:spLocks noChangeArrowheads="1"/>
          </p:cNvSpPr>
          <p:nvPr/>
        </p:nvSpPr>
        <p:spPr bwMode="auto">
          <a:xfrm>
            <a:off x="395288" y="260350"/>
            <a:ext cx="2621230" cy="646331"/>
          </a:xfrm>
          <a:prstGeom prst="rect">
            <a:avLst/>
          </a:prstGeom>
          <a:noFill/>
          <a:ln w="9525">
            <a:noFill/>
            <a:miter lim="800000"/>
            <a:headEnd/>
            <a:tailEnd/>
          </a:ln>
        </p:spPr>
        <p:txBody>
          <a:bodyPr wrap="none">
            <a:spAutoFit/>
          </a:bodyPr>
          <a:lstStyle/>
          <a:p>
            <a:r>
              <a:rPr lang="en-US" sz="3600" dirty="0" smtClean="0">
                <a:latin typeface="Arial" pitchFamily="34" charset="0"/>
                <a:cs typeface="Arial" pitchFamily="34" charset="0"/>
              </a:rPr>
              <a:t>Wien Filters</a:t>
            </a:r>
          </a:p>
        </p:txBody>
      </p:sp>
      <p:grpSp>
        <p:nvGrpSpPr>
          <p:cNvPr id="36" name="Gruppieren 35"/>
          <p:cNvGrpSpPr/>
          <p:nvPr/>
        </p:nvGrpSpPr>
        <p:grpSpPr>
          <a:xfrm>
            <a:off x="251520" y="1124744"/>
            <a:ext cx="3597697" cy="4896544"/>
            <a:chOff x="4790727" y="1412776"/>
            <a:chExt cx="3597697" cy="4896544"/>
          </a:xfrm>
        </p:grpSpPr>
        <p:pic>
          <p:nvPicPr>
            <p:cNvPr id="24" name="Picture 14"/>
            <p:cNvPicPr>
              <a:picLocks noChangeAspect="1" noChangeArrowheads="1"/>
            </p:cNvPicPr>
            <p:nvPr/>
          </p:nvPicPr>
          <p:blipFill>
            <a:blip r:embed="rId4" cstate="print"/>
            <a:srcRect/>
            <a:stretch>
              <a:fillRect/>
            </a:stretch>
          </p:blipFill>
          <p:spPr bwMode="auto">
            <a:xfrm>
              <a:off x="4790727" y="1412776"/>
              <a:ext cx="3597697" cy="2412000"/>
            </a:xfrm>
            <a:prstGeom prst="rect">
              <a:avLst/>
            </a:prstGeom>
            <a:noFill/>
            <a:ln w="9525">
              <a:solidFill>
                <a:schemeClr val="tx1"/>
              </a:solidFill>
              <a:miter lim="800000"/>
              <a:headEnd/>
              <a:tailEnd/>
            </a:ln>
          </p:spPr>
        </p:pic>
        <p:pic>
          <p:nvPicPr>
            <p:cNvPr id="26" name="Picture 7"/>
            <p:cNvPicPr>
              <a:picLocks noChangeAspect="1" noChangeArrowheads="1"/>
            </p:cNvPicPr>
            <p:nvPr/>
          </p:nvPicPr>
          <p:blipFill>
            <a:blip r:embed="rId5" cstate="print"/>
            <a:srcRect b="5704"/>
            <a:stretch>
              <a:fillRect/>
            </a:stretch>
          </p:blipFill>
          <p:spPr bwMode="auto">
            <a:xfrm>
              <a:off x="4790727" y="3933056"/>
              <a:ext cx="3590270" cy="2376264"/>
            </a:xfrm>
            <a:prstGeom prst="rect">
              <a:avLst/>
            </a:prstGeom>
            <a:noFill/>
            <a:ln w="9525">
              <a:solidFill>
                <a:schemeClr val="tx1"/>
              </a:solidFill>
              <a:miter lim="800000"/>
              <a:headEnd/>
              <a:tailEnd/>
            </a:ln>
          </p:spPr>
        </p:pic>
        <p:sp>
          <p:nvSpPr>
            <p:cNvPr id="27" name="22 CuadroTexto"/>
            <p:cNvSpPr txBox="1"/>
            <p:nvPr/>
          </p:nvSpPr>
          <p:spPr>
            <a:xfrm>
              <a:off x="5150767" y="1700808"/>
              <a:ext cx="936104" cy="369332"/>
            </a:xfrm>
            <a:prstGeom prst="rect">
              <a:avLst/>
            </a:prstGeom>
            <a:noFill/>
          </p:spPr>
          <p:txBody>
            <a:bodyPr wrap="square" rtlCol="0">
              <a:spAutoFit/>
            </a:bodyPr>
            <a:lstStyle/>
            <a:p>
              <a:pPr algn="ctr"/>
              <a:r>
                <a:rPr lang="es-AR" b="1" dirty="0" smtClean="0">
                  <a:solidFill>
                    <a:srgbClr val="FF0000"/>
                  </a:solidFill>
                </a:rPr>
                <a:t>WF off</a:t>
              </a:r>
              <a:endParaRPr lang="es-AR" b="1" dirty="0">
                <a:solidFill>
                  <a:srgbClr val="FF0000"/>
                </a:solidFill>
              </a:endParaRPr>
            </a:p>
          </p:txBody>
        </p:sp>
        <p:sp>
          <p:nvSpPr>
            <p:cNvPr id="29" name="23 CuadroTexto"/>
            <p:cNvSpPr txBox="1"/>
            <p:nvPr/>
          </p:nvSpPr>
          <p:spPr>
            <a:xfrm>
              <a:off x="5150767" y="4355812"/>
              <a:ext cx="936104" cy="369332"/>
            </a:xfrm>
            <a:prstGeom prst="rect">
              <a:avLst/>
            </a:prstGeom>
            <a:noFill/>
          </p:spPr>
          <p:txBody>
            <a:bodyPr wrap="square" rtlCol="0">
              <a:spAutoFit/>
            </a:bodyPr>
            <a:lstStyle/>
            <a:p>
              <a:pPr algn="ctr"/>
              <a:r>
                <a:rPr lang="es-AR" b="1" dirty="0" smtClean="0">
                  <a:solidFill>
                    <a:srgbClr val="FF0000"/>
                  </a:solidFill>
                </a:rPr>
                <a:t>WF </a:t>
              </a:r>
              <a:r>
                <a:rPr lang="es-AR" b="1" dirty="0" err="1" smtClean="0">
                  <a:solidFill>
                    <a:srgbClr val="FF0000"/>
                  </a:solidFill>
                </a:rPr>
                <a:t>on</a:t>
              </a:r>
              <a:endParaRPr lang="es-AR" b="1" dirty="0" smtClean="0">
                <a:solidFill>
                  <a:srgbClr val="FF0000"/>
                </a:solidFill>
              </a:endParaRPr>
            </a:p>
          </p:txBody>
        </p:sp>
        <p:sp>
          <p:nvSpPr>
            <p:cNvPr id="30" name="26 CuadroTexto"/>
            <p:cNvSpPr txBox="1"/>
            <p:nvPr/>
          </p:nvSpPr>
          <p:spPr>
            <a:xfrm>
              <a:off x="6086871" y="1772816"/>
              <a:ext cx="576064" cy="369332"/>
            </a:xfrm>
            <a:prstGeom prst="rect">
              <a:avLst/>
            </a:prstGeom>
            <a:noFill/>
          </p:spPr>
          <p:txBody>
            <a:bodyPr wrap="square" rtlCol="0">
              <a:spAutoFit/>
            </a:bodyPr>
            <a:lstStyle/>
            <a:p>
              <a:r>
                <a:rPr lang="es-AR" baseline="30000" dirty="0" smtClean="0"/>
                <a:t>60</a:t>
              </a:r>
              <a:r>
                <a:rPr lang="es-AR" dirty="0" smtClean="0"/>
                <a:t>Ni</a:t>
              </a:r>
              <a:endParaRPr lang="es-AR" dirty="0"/>
            </a:p>
          </p:txBody>
        </p:sp>
        <p:sp>
          <p:nvSpPr>
            <p:cNvPr id="31" name="27 CuadroTexto"/>
            <p:cNvSpPr txBox="1"/>
            <p:nvPr/>
          </p:nvSpPr>
          <p:spPr>
            <a:xfrm>
              <a:off x="5438799" y="4869160"/>
              <a:ext cx="792088" cy="369332"/>
            </a:xfrm>
            <a:prstGeom prst="rect">
              <a:avLst/>
            </a:prstGeom>
            <a:noFill/>
          </p:spPr>
          <p:txBody>
            <a:bodyPr wrap="square" rtlCol="0">
              <a:spAutoFit/>
            </a:bodyPr>
            <a:lstStyle/>
            <a:p>
              <a:r>
                <a:rPr lang="es-AR" baseline="30000" dirty="0" smtClean="0"/>
                <a:t>59</a:t>
              </a:r>
              <a:r>
                <a:rPr lang="es-AR" dirty="0" smtClean="0"/>
                <a:t>Co</a:t>
              </a:r>
              <a:endParaRPr lang="es-AR" dirty="0"/>
            </a:p>
          </p:txBody>
        </p:sp>
        <p:sp>
          <p:nvSpPr>
            <p:cNvPr id="32" name="28 CuadroTexto"/>
            <p:cNvSpPr txBox="1"/>
            <p:nvPr/>
          </p:nvSpPr>
          <p:spPr>
            <a:xfrm>
              <a:off x="6950967" y="4437112"/>
              <a:ext cx="720080" cy="369332"/>
            </a:xfrm>
            <a:prstGeom prst="rect">
              <a:avLst/>
            </a:prstGeom>
            <a:noFill/>
          </p:spPr>
          <p:txBody>
            <a:bodyPr wrap="square" rtlCol="0">
              <a:spAutoFit/>
            </a:bodyPr>
            <a:lstStyle/>
            <a:p>
              <a:r>
                <a:rPr lang="es-AR" baseline="30000" dirty="0" smtClean="0"/>
                <a:t>59</a:t>
              </a:r>
              <a:r>
                <a:rPr lang="es-AR" dirty="0" smtClean="0"/>
                <a:t>Ni</a:t>
              </a:r>
              <a:endParaRPr lang="es-AR" dirty="0"/>
            </a:p>
          </p:txBody>
        </p:sp>
        <p:cxnSp>
          <p:nvCxnSpPr>
            <p:cNvPr id="33" name="30 Conector recto de flecha"/>
            <p:cNvCxnSpPr/>
            <p:nvPr/>
          </p:nvCxnSpPr>
          <p:spPr>
            <a:xfrm rot="5400000">
              <a:off x="6950967" y="4737019"/>
              <a:ext cx="216024"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32 Conector recto de flecha"/>
            <p:cNvCxnSpPr/>
            <p:nvPr/>
          </p:nvCxnSpPr>
          <p:spPr>
            <a:xfrm rot="5400000" flipH="1" flipV="1">
              <a:off x="6014863" y="4653136"/>
              <a:ext cx="288032"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34 Conector recto de flecha"/>
            <p:cNvCxnSpPr/>
            <p:nvPr/>
          </p:nvCxnSpPr>
          <p:spPr>
            <a:xfrm rot="5400000">
              <a:off x="6092275" y="2126385"/>
              <a:ext cx="278740"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39" name="37 CuadroTexto"/>
          <p:cNvSpPr txBox="1"/>
          <p:nvPr/>
        </p:nvSpPr>
        <p:spPr>
          <a:xfrm>
            <a:off x="3904721" y="5229200"/>
            <a:ext cx="3456384" cy="584775"/>
          </a:xfrm>
          <a:prstGeom prst="rect">
            <a:avLst/>
          </a:prstGeom>
          <a:noFill/>
        </p:spPr>
        <p:txBody>
          <a:bodyPr wrap="square" rtlCol="0">
            <a:spAutoFit/>
          </a:bodyPr>
          <a:lstStyle/>
          <a:p>
            <a:pPr algn="ctr"/>
            <a:r>
              <a:rPr lang="es-AR" sz="1600" u="sng" dirty="0" err="1" smtClean="0">
                <a:latin typeface="Arial" pitchFamily="34" charset="0"/>
                <a:cs typeface="Arial" pitchFamily="34" charset="0"/>
              </a:rPr>
              <a:t>Mass</a:t>
            </a:r>
            <a:r>
              <a:rPr lang="es-AR" sz="1600" u="sng" dirty="0" smtClean="0">
                <a:latin typeface="Arial" pitchFamily="34" charset="0"/>
                <a:cs typeface="Arial" pitchFamily="34" charset="0"/>
              </a:rPr>
              <a:t> </a:t>
            </a:r>
            <a:r>
              <a:rPr lang="es-AR" sz="1600" u="sng" dirty="0" err="1" smtClean="0">
                <a:latin typeface="Arial" pitchFamily="34" charset="0"/>
                <a:cs typeface="Arial" pitchFamily="34" charset="0"/>
              </a:rPr>
              <a:t>resolution</a:t>
            </a:r>
            <a:r>
              <a:rPr lang="es-AR" sz="1600" u="sng" dirty="0" smtClean="0">
                <a:latin typeface="Arial" pitchFamily="34" charset="0"/>
                <a:cs typeface="Arial" pitchFamily="34" charset="0"/>
              </a:rPr>
              <a:t>: </a:t>
            </a:r>
            <a:br>
              <a:rPr lang="es-AR" sz="1600" u="sng" dirty="0" smtClean="0">
                <a:latin typeface="Arial" pitchFamily="34" charset="0"/>
                <a:cs typeface="Arial" pitchFamily="34" charset="0"/>
              </a:rPr>
            </a:br>
            <a:r>
              <a:rPr lang="es-AR" sz="1600" dirty="0" err="1" smtClean="0">
                <a:latin typeface="Arial" pitchFamily="34" charset="0"/>
                <a:cs typeface="Arial" pitchFamily="34" charset="0"/>
              </a:rPr>
              <a:t>distance</a:t>
            </a:r>
            <a:r>
              <a:rPr lang="es-AR" sz="1600" dirty="0" smtClean="0">
                <a:latin typeface="Arial" pitchFamily="34" charset="0"/>
                <a:cs typeface="Arial" pitchFamily="34" charset="0"/>
              </a:rPr>
              <a:t> </a:t>
            </a:r>
            <a:r>
              <a:rPr lang="es-AR" sz="1600" dirty="0" err="1" smtClean="0">
                <a:latin typeface="Arial" pitchFamily="34" charset="0"/>
                <a:cs typeface="Arial" pitchFamily="34" charset="0"/>
              </a:rPr>
              <a:t>between</a:t>
            </a:r>
            <a:r>
              <a:rPr lang="es-AR" sz="1600" dirty="0" smtClean="0">
                <a:latin typeface="Arial" pitchFamily="34" charset="0"/>
                <a:cs typeface="Arial" pitchFamily="34" charset="0"/>
              </a:rPr>
              <a:t> </a:t>
            </a:r>
            <a:r>
              <a:rPr lang="es-AR" sz="1600" dirty="0" err="1" smtClean="0">
                <a:latin typeface="Arial" pitchFamily="34" charset="0"/>
                <a:cs typeface="Arial" pitchFamily="34" charset="0"/>
              </a:rPr>
              <a:t>peaks</a:t>
            </a:r>
            <a:r>
              <a:rPr lang="es-AR" sz="1600" dirty="0" smtClean="0">
                <a:latin typeface="Arial" pitchFamily="34" charset="0"/>
                <a:cs typeface="Arial" pitchFamily="34" charset="0"/>
              </a:rPr>
              <a:t> d ≥ FWHM</a:t>
            </a:r>
            <a:endParaRPr lang="es-AR" sz="1600" dirty="0">
              <a:latin typeface="Arial" pitchFamily="34" charset="0"/>
              <a:cs typeface="Arial" pitchFamily="34" charset="0"/>
            </a:endParaRPr>
          </a:p>
        </p:txBody>
      </p:sp>
      <p:grpSp>
        <p:nvGrpSpPr>
          <p:cNvPr id="41" name="49 Grupo"/>
          <p:cNvGrpSpPr/>
          <p:nvPr/>
        </p:nvGrpSpPr>
        <p:grpSpPr>
          <a:xfrm>
            <a:off x="4644008" y="3645024"/>
            <a:ext cx="1784965" cy="1500014"/>
            <a:chOff x="3957454" y="1136898"/>
            <a:chExt cx="1784965" cy="1500014"/>
          </a:xfrm>
        </p:grpSpPr>
        <p:pic>
          <p:nvPicPr>
            <p:cNvPr id="42" name="9 Imagen" descr="resolution.gif"/>
            <p:cNvPicPr>
              <a:picLocks noChangeAspect="1"/>
            </p:cNvPicPr>
            <p:nvPr/>
          </p:nvPicPr>
          <p:blipFill>
            <a:blip r:embed="rId6" cstate="print"/>
            <a:srcRect l="11055" t="10101" r="11866" b="13250"/>
            <a:stretch>
              <a:fillRect/>
            </a:stretch>
          </p:blipFill>
          <p:spPr>
            <a:xfrm>
              <a:off x="3957454" y="1265312"/>
              <a:ext cx="1784965" cy="1371600"/>
            </a:xfrm>
            <a:prstGeom prst="rect">
              <a:avLst/>
            </a:prstGeom>
          </p:spPr>
        </p:pic>
        <p:cxnSp>
          <p:nvCxnSpPr>
            <p:cNvPr id="43" name="45 Conector recto"/>
            <p:cNvCxnSpPr/>
            <p:nvPr/>
          </p:nvCxnSpPr>
          <p:spPr>
            <a:xfrm>
              <a:off x="4513989" y="2017234"/>
              <a:ext cx="320040"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44" name="46 Conector recto"/>
            <p:cNvCxnSpPr/>
            <p:nvPr/>
          </p:nvCxnSpPr>
          <p:spPr>
            <a:xfrm>
              <a:off x="4661987" y="1391510"/>
              <a:ext cx="365760"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45" name="47 CuadroTexto"/>
            <p:cNvSpPr txBox="1"/>
            <p:nvPr/>
          </p:nvSpPr>
          <p:spPr>
            <a:xfrm>
              <a:off x="4689904" y="1136898"/>
              <a:ext cx="279244" cy="307777"/>
            </a:xfrm>
            <a:prstGeom prst="rect">
              <a:avLst/>
            </a:prstGeom>
            <a:noFill/>
          </p:spPr>
          <p:txBody>
            <a:bodyPr wrap="none" rtlCol="0">
              <a:spAutoFit/>
            </a:bodyPr>
            <a:lstStyle/>
            <a:p>
              <a:r>
                <a:rPr lang="es-AR" sz="1400" dirty="0" smtClean="0"/>
                <a:t>d</a:t>
              </a:r>
              <a:endParaRPr lang="es-AR" sz="1400" dirty="0"/>
            </a:p>
          </p:txBody>
        </p:sp>
        <p:sp>
          <p:nvSpPr>
            <p:cNvPr id="46" name="48 CuadroTexto"/>
            <p:cNvSpPr txBox="1"/>
            <p:nvPr/>
          </p:nvSpPr>
          <p:spPr>
            <a:xfrm>
              <a:off x="4281545" y="1836614"/>
              <a:ext cx="792088" cy="230832"/>
            </a:xfrm>
            <a:prstGeom prst="rect">
              <a:avLst/>
            </a:prstGeom>
            <a:noFill/>
          </p:spPr>
          <p:txBody>
            <a:bodyPr wrap="square" rtlCol="0">
              <a:spAutoFit/>
            </a:bodyPr>
            <a:lstStyle/>
            <a:p>
              <a:pPr algn="ctr"/>
              <a:r>
                <a:rPr lang="es-AR" sz="900" b="1" dirty="0" smtClean="0"/>
                <a:t>FWHM</a:t>
              </a:r>
              <a:endParaRPr lang="es-AR" sz="900" b="1" dirty="0"/>
            </a:p>
          </p:txBody>
        </p:sp>
      </p:grpSp>
      <p:pic>
        <p:nvPicPr>
          <p:cNvPr id="48" name="33 Imagen" descr="IMG_1403.JPG"/>
          <p:cNvPicPr>
            <a:picLocks noChangeAspect="1"/>
          </p:cNvPicPr>
          <p:nvPr/>
        </p:nvPicPr>
        <p:blipFill>
          <a:blip r:embed="rId7" cstate="print"/>
          <a:stretch>
            <a:fillRect/>
          </a:stretch>
        </p:blipFill>
        <p:spPr>
          <a:xfrm>
            <a:off x="7386059" y="1628800"/>
            <a:ext cx="1524000" cy="2286000"/>
          </a:xfrm>
          <a:prstGeom prst="rect">
            <a:avLst/>
          </a:prstGeom>
        </p:spPr>
      </p:pic>
      <p:graphicFrame>
        <p:nvGraphicFramePr>
          <p:cNvPr id="50" name="5 Objeto"/>
          <p:cNvGraphicFramePr>
            <a:graphicFrameLocks noChangeAspect="1"/>
          </p:cNvGraphicFramePr>
          <p:nvPr/>
        </p:nvGraphicFramePr>
        <p:xfrm>
          <a:off x="4644008" y="1052736"/>
          <a:ext cx="1316736" cy="548640"/>
        </p:xfrm>
        <a:graphic>
          <a:graphicData uri="http://schemas.openxmlformats.org/presentationml/2006/ole">
            <mc:AlternateContent xmlns:mc="http://schemas.openxmlformats.org/markup-compatibility/2006">
              <mc:Choice xmlns:v="urn:schemas-microsoft-com:vml" Requires="v">
                <p:oleObj spid="_x0000_s48250" name="Formel" r:id="rId8" imgW="609480" imgH="253800" progId="Equation.3">
                  <p:embed/>
                </p:oleObj>
              </mc:Choice>
              <mc:Fallback>
                <p:oleObj name="Formel" r:id="rId8" imgW="609480" imgH="2538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4008" y="1052736"/>
                        <a:ext cx="1316736" cy="5486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 name="6 Objeto"/>
          <p:cNvGraphicFramePr>
            <a:graphicFrameLocks noChangeAspect="1"/>
          </p:cNvGraphicFramePr>
          <p:nvPr/>
        </p:nvGraphicFramePr>
        <p:xfrm>
          <a:off x="6588224" y="1124744"/>
          <a:ext cx="1463040" cy="365760"/>
        </p:xfrm>
        <a:graphic>
          <a:graphicData uri="http://schemas.openxmlformats.org/presentationml/2006/ole">
            <mc:AlternateContent xmlns:mc="http://schemas.openxmlformats.org/markup-compatibility/2006">
              <mc:Choice xmlns:v="urn:schemas-microsoft-com:vml" Requires="v">
                <p:oleObj spid="_x0000_s48251" name="Formel" r:id="rId10" imgW="761760" imgH="190440" progId="Equation.3">
                  <p:embed/>
                </p:oleObj>
              </mc:Choice>
              <mc:Fallback>
                <p:oleObj name="Formel" r:id="rId10" imgW="761760" imgH="1904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88224" y="1124744"/>
                        <a:ext cx="1463040" cy="3657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2" name="7 Objeto"/>
          <p:cNvGraphicFramePr>
            <a:graphicFrameLocks noChangeAspect="1"/>
          </p:cNvGraphicFramePr>
          <p:nvPr/>
        </p:nvGraphicFramePr>
        <p:xfrm>
          <a:off x="5796136" y="2276872"/>
          <a:ext cx="756068" cy="731520"/>
        </p:xfrm>
        <a:graphic>
          <a:graphicData uri="http://schemas.openxmlformats.org/presentationml/2006/ole">
            <mc:AlternateContent xmlns:mc="http://schemas.openxmlformats.org/markup-compatibility/2006">
              <mc:Choice xmlns:v="urn:schemas-microsoft-com:vml" Requires="v">
                <p:oleObj spid="_x0000_s48252" name="Formel" r:id="rId12" imgW="406080" imgH="393480" progId="Equation.3">
                  <p:embed/>
                </p:oleObj>
              </mc:Choice>
              <mc:Fallback>
                <p:oleObj name="Formel" r:id="rId12" imgW="406080" imgH="39348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96136" y="2276872"/>
                        <a:ext cx="756068" cy="731520"/>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3" name="34 Flecha derecha"/>
          <p:cNvSpPr/>
          <p:nvPr/>
        </p:nvSpPr>
        <p:spPr>
          <a:xfrm rot="5400000">
            <a:off x="5904148" y="1664804"/>
            <a:ext cx="576064" cy="360040"/>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nvGrpSpPr>
          <p:cNvPr id="54" name="Gruppieren 53"/>
          <p:cNvGrpSpPr/>
          <p:nvPr/>
        </p:nvGrpSpPr>
        <p:grpSpPr>
          <a:xfrm>
            <a:off x="7524328" y="4293096"/>
            <a:ext cx="1206500" cy="1657350"/>
            <a:chOff x="6108700" y="4292600"/>
            <a:chExt cx="1206500" cy="1657350"/>
          </a:xfrm>
        </p:grpSpPr>
        <p:graphicFrame>
          <p:nvGraphicFramePr>
            <p:cNvPr id="38" name="Object 13"/>
            <p:cNvGraphicFramePr>
              <a:graphicFrameLocks noChangeAspect="1"/>
            </p:cNvGraphicFramePr>
            <p:nvPr/>
          </p:nvGraphicFramePr>
          <p:xfrm>
            <a:off x="6180138" y="4868863"/>
            <a:ext cx="1047750" cy="547687"/>
          </p:xfrm>
          <a:graphic>
            <a:graphicData uri="http://schemas.openxmlformats.org/presentationml/2006/ole">
              <mc:AlternateContent xmlns:mc="http://schemas.openxmlformats.org/markup-compatibility/2006">
                <mc:Choice xmlns:v="urn:schemas-microsoft-com:vml" Requires="v">
                  <p:oleObj spid="_x0000_s48253" name="Formel" r:id="rId14" imgW="749160" imgH="393480" progId="Equation.3">
                    <p:embed/>
                  </p:oleObj>
                </mc:Choice>
                <mc:Fallback>
                  <p:oleObj name="Formel" r:id="rId14" imgW="749160" imgH="39348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80138" y="4868863"/>
                          <a:ext cx="1047750" cy="547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 name="Object 15"/>
            <p:cNvGraphicFramePr>
              <a:graphicFrameLocks noChangeAspect="1"/>
            </p:cNvGraphicFramePr>
            <p:nvPr/>
          </p:nvGraphicFramePr>
          <p:xfrm>
            <a:off x="6248400" y="4292600"/>
            <a:ext cx="990600" cy="549275"/>
          </p:xfrm>
          <a:graphic>
            <a:graphicData uri="http://schemas.openxmlformats.org/presentationml/2006/ole">
              <mc:AlternateContent xmlns:mc="http://schemas.openxmlformats.org/markup-compatibility/2006">
                <mc:Choice xmlns:v="urn:schemas-microsoft-com:vml" Requires="v">
                  <p:oleObj spid="_x0000_s48254" name="Formel" r:id="rId16" imgW="711000" imgH="393480" progId="Equation.3">
                    <p:embed/>
                  </p:oleObj>
                </mc:Choice>
                <mc:Fallback>
                  <p:oleObj name="Formel" r:id="rId16" imgW="711000" imgH="39348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248400" y="4292600"/>
                          <a:ext cx="990600"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0184" name="Object 8"/>
            <p:cNvGraphicFramePr>
              <a:graphicFrameLocks noChangeAspect="1"/>
            </p:cNvGraphicFramePr>
            <p:nvPr/>
          </p:nvGraphicFramePr>
          <p:xfrm>
            <a:off x="6108700" y="5402263"/>
            <a:ext cx="1206500" cy="547687"/>
          </p:xfrm>
          <a:graphic>
            <a:graphicData uri="http://schemas.openxmlformats.org/presentationml/2006/ole">
              <mc:AlternateContent xmlns:mc="http://schemas.openxmlformats.org/markup-compatibility/2006">
                <mc:Choice xmlns:v="urn:schemas-microsoft-com:vml" Requires="v">
                  <p:oleObj spid="_x0000_s48255" name="Formel" r:id="rId18" imgW="863280" imgH="393480" progId="Equation.3">
                    <p:embed/>
                  </p:oleObj>
                </mc:Choice>
                <mc:Fallback>
                  <p:oleObj name="Formel" r:id="rId18" imgW="863280" imgH="39348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108700" y="5402263"/>
                          <a:ext cx="1206500" cy="547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2" name="Objekt 1"/>
          <p:cNvGraphicFramePr>
            <a:graphicFrameLocks noChangeAspect="1"/>
          </p:cNvGraphicFramePr>
          <p:nvPr>
            <p:extLst>
              <p:ext uri="{D42A27DB-BD31-4B8C-83A1-F6EECF244321}">
                <p14:modId xmlns:p14="http://schemas.microsoft.com/office/powerpoint/2010/main" val="1385438132"/>
              </p:ext>
            </p:extLst>
          </p:nvPr>
        </p:nvGraphicFramePr>
        <p:xfrm>
          <a:off x="8610600" y="25400"/>
          <a:ext cx="533400" cy="523875"/>
        </p:xfrm>
        <a:graphic>
          <a:graphicData uri="http://schemas.openxmlformats.org/presentationml/2006/ole">
            <mc:AlternateContent xmlns:mc="http://schemas.openxmlformats.org/markup-compatibility/2006">
              <mc:Choice xmlns:v="urn:schemas-microsoft-com:vml" Requires="v">
                <p:oleObj spid="_x0000_s48256" r:id="rId20" imgW="6991350" imgH="6934200" progId="CorelDraw.Graphic.9">
                  <p:embed/>
                </p:oleObj>
              </mc:Choice>
              <mc:Fallback>
                <p:oleObj r:id="rId20" imgW="6991350" imgH="6934200" progId="CorelDraw.Graphic.9">
                  <p:embed/>
                  <p:pic>
                    <p:nvPicPr>
                      <p:cNvPr id="0" name="Object 6"/>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610600" y="25400"/>
                        <a:ext cx="533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4879615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3" descr="amsset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521767"/>
            <a:ext cx="8915400" cy="601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4" descr="beschleuniger"/>
          <p:cNvPicPr>
            <a:picLocks noChangeAspect="1" noChangeArrowheads="1"/>
          </p:cNvPicPr>
          <p:nvPr/>
        </p:nvPicPr>
        <p:blipFill>
          <a:blip r:embed="rId5">
            <a:extLst>
              <a:ext uri="{28A0092B-C50C-407E-A947-70E740481C1C}">
                <a14:useLocalDpi xmlns:a14="http://schemas.microsoft.com/office/drawing/2010/main" val="0"/>
              </a:ext>
            </a:extLst>
          </a:blip>
          <a:srcRect r="8223"/>
          <a:stretch>
            <a:fillRect/>
          </a:stretch>
        </p:blipFill>
        <p:spPr bwMode="auto">
          <a:xfrm>
            <a:off x="0" y="1313930"/>
            <a:ext cx="2862263" cy="2303462"/>
          </a:xfrm>
          <a:prstGeom prst="rect">
            <a:avLst/>
          </a:prstGeom>
          <a:noFill/>
          <a:ln w="25400">
            <a:solidFill>
              <a:srgbClr val="CC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026" name="Object 6"/>
          <p:cNvGraphicFramePr>
            <a:graphicFrameLocks noChangeAspect="1"/>
          </p:cNvGraphicFramePr>
          <p:nvPr>
            <p:extLst>
              <p:ext uri="{D42A27DB-BD31-4B8C-83A1-F6EECF244321}">
                <p14:modId xmlns:p14="http://schemas.microsoft.com/office/powerpoint/2010/main" val="1385438132"/>
              </p:ext>
            </p:extLst>
          </p:nvPr>
        </p:nvGraphicFramePr>
        <p:xfrm>
          <a:off x="8610600" y="24805"/>
          <a:ext cx="533400" cy="523875"/>
        </p:xfrm>
        <a:graphic>
          <a:graphicData uri="http://schemas.openxmlformats.org/presentationml/2006/ole">
            <mc:AlternateContent xmlns:mc="http://schemas.openxmlformats.org/markup-compatibility/2006">
              <mc:Choice xmlns:v="urn:schemas-microsoft-com:vml" Requires="v">
                <p:oleObj spid="_x0000_s98319" r:id="rId6" imgW="0" imgH="0" progId="CorelDraw.Graphic.9">
                  <p:embed/>
                </p:oleObj>
              </mc:Choice>
              <mc:Fallback>
                <p:oleObj r:id="rId6" imgW="0" imgH="0" progId="CorelDraw.Graphic.9">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10600" y="24805"/>
                        <a:ext cx="533400" cy="52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030" name="Group 7"/>
          <p:cNvGrpSpPr>
            <a:grpSpLocks noChangeAspect="1"/>
          </p:cNvGrpSpPr>
          <p:nvPr/>
        </p:nvGrpSpPr>
        <p:grpSpPr bwMode="auto">
          <a:xfrm>
            <a:off x="349424" y="19472"/>
            <a:ext cx="838200" cy="457200"/>
            <a:chOff x="2231" y="1836"/>
            <a:chExt cx="1228" cy="651"/>
          </a:xfrm>
        </p:grpSpPr>
        <p:pic>
          <p:nvPicPr>
            <p:cNvPr id="103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01" y="1836"/>
              <a:ext cx="1158"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Rectangle 9"/>
            <p:cNvSpPr>
              <a:spLocks noChangeAspect="1" noChangeArrowheads="1"/>
            </p:cNvSpPr>
            <p:nvPr/>
          </p:nvSpPr>
          <p:spPr bwMode="auto">
            <a:xfrm>
              <a:off x="2231" y="2304"/>
              <a:ext cx="238" cy="1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grpSp>
      <p:sp>
        <p:nvSpPr>
          <p:cNvPr id="10" name="Rechteck 9"/>
          <p:cNvSpPr/>
          <p:nvPr/>
        </p:nvSpPr>
        <p:spPr>
          <a:xfrm>
            <a:off x="4932363" y="1313930"/>
            <a:ext cx="144462" cy="1428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nchor="ctr"/>
          <a:lstStyle/>
          <a:p>
            <a:pPr algn="ctr">
              <a:defRPr/>
            </a:pPr>
            <a:endParaRPr lang="de-DE"/>
          </a:p>
        </p:txBody>
      </p:sp>
      <p:sp>
        <p:nvSpPr>
          <p:cNvPr id="1032" name="Textfeld 11"/>
          <p:cNvSpPr txBox="1">
            <a:spLocks noChangeArrowheads="1"/>
          </p:cNvSpPr>
          <p:nvPr/>
        </p:nvSpPr>
        <p:spPr bwMode="auto">
          <a:xfrm>
            <a:off x="4572000" y="1448867"/>
            <a:ext cx="1655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b="1">
                <a:solidFill>
                  <a:srgbClr val="009900"/>
                </a:solidFill>
              </a:rPr>
              <a:t>Wien filter 2</a:t>
            </a:r>
            <a:endParaRPr lang="de-DE" b="1">
              <a:solidFill>
                <a:srgbClr val="009900"/>
              </a:solidFill>
            </a:endParaRPr>
          </a:p>
        </p:txBody>
      </p:sp>
      <p:pic>
        <p:nvPicPr>
          <p:cNvPr id="1033" name="Picture 2" descr="NEW_Ionsource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049192"/>
            <a:ext cx="2708275"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4" descr="gams_magne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08713" y="2033067"/>
            <a:ext cx="2935287"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Textfeld 10"/>
          <p:cNvSpPr txBox="1">
            <a:spLocks noChangeArrowheads="1"/>
          </p:cNvSpPr>
          <p:nvPr/>
        </p:nvSpPr>
        <p:spPr bwMode="auto">
          <a:xfrm>
            <a:off x="4767263" y="2106092"/>
            <a:ext cx="3095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b="1">
                <a:solidFill>
                  <a:srgbClr val="009900"/>
                </a:solidFill>
              </a:rPr>
              <a:t>1</a:t>
            </a:r>
            <a:endParaRPr lang="de-DE" b="1">
              <a:solidFill>
                <a:srgbClr val="009900"/>
              </a:solidFill>
            </a:endParaRPr>
          </a:p>
        </p:txBody>
      </p:sp>
      <p:sp>
        <p:nvSpPr>
          <p:cNvPr id="1027" name="Rectangle 2"/>
          <p:cNvSpPr>
            <a:spLocks noGrp="1" noChangeArrowheads="1"/>
          </p:cNvSpPr>
          <p:nvPr>
            <p:ph type="title" idx="4294967295"/>
          </p:nvPr>
        </p:nvSpPr>
        <p:spPr>
          <a:xfrm>
            <a:off x="1447800" y="19472"/>
            <a:ext cx="6019800" cy="673224"/>
          </a:xfrm>
          <a:prstGeom prst="rect">
            <a:avLst/>
          </a:prstGeom>
        </p:spPr>
        <p:txBody>
          <a:bodyPr/>
          <a:lstStyle/>
          <a:p>
            <a:pPr eaLnBrk="1" hangingPunct="1"/>
            <a:r>
              <a:rPr lang="de-DE" sz="3600" dirty="0" smtClean="0">
                <a:latin typeface="Arial" pitchFamily="34" charset="0"/>
                <a:cs typeface="Arial" pitchFamily="34" charset="0"/>
              </a:rPr>
              <a:t>AMS Setup in Garching</a:t>
            </a:r>
          </a:p>
        </p:txBody>
      </p:sp>
    </p:spTree>
    <p:extLst>
      <p:ext uri="{BB962C8B-B14F-4D97-AF65-F5344CB8AC3E}">
        <p14:creationId xmlns:p14="http://schemas.microsoft.com/office/powerpoint/2010/main" val="15831206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8001000" y="1588"/>
          <a:ext cx="1143000" cy="1123950"/>
        </p:xfrm>
        <a:graphic>
          <a:graphicData uri="http://schemas.openxmlformats.org/presentationml/2006/ole">
            <mc:AlternateContent xmlns:mc="http://schemas.openxmlformats.org/markup-compatibility/2006">
              <mc:Choice xmlns:v="urn:schemas-microsoft-com:vml" Requires="v">
                <p:oleObj spid="_x0000_s7194" r:id="rId4" imgW="0" imgH="0" progId="">
                  <p:embed/>
                </p:oleObj>
              </mc:Choice>
              <mc:Fallback>
                <p:oleObj r:id="rId4" imgW="0" imgH="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1588"/>
                        <a:ext cx="1143000" cy="1123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171" name="Picture 4" descr="gams_magn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400893"/>
            <a:ext cx="7924800" cy="634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5" descr="nov07amsset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68875" y="4092575"/>
            <a:ext cx="4140200"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Rectangle 3"/>
          <p:cNvSpPr>
            <a:spLocks noGrp="1" noChangeArrowheads="1"/>
          </p:cNvSpPr>
          <p:nvPr>
            <p:ph type="title" idx="4294967295"/>
          </p:nvPr>
        </p:nvSpPr>
        <p:spPr>
          <a:xfrm>
            <a:off x="304800" y="0"/>
            <a:ext cx="7723584" cy="762000"/>
          </a:xfrm>
          <a:prstGeom prst="rect">
            <a:avLst/>
          </a:prstGeom>
          <a:solidFill>
            <a:srgbClr val="FFCC00"/>
          </a:solidFill>
        </p:spPr>
        <p:txBody>
          <a:bodyPr/>
          <a:lstStyle/>
          <a:p>
            <a:pPr eaLnBrk="1" hangingPunct="1"/>
            <a:r>
              <a:rPr lang="de-DE" sz="3200" dirty="0" smtClean="0">
                <a:solidFill>
                  <a:schemeClr val="accent2"/>
                </a:solidFill>
                <a:latin typeface="Trebuchet MS" pitchFamily="34" charset="0"/>
              </a:rPr>
              <a:t>The </a:t>
            </a:r>
            <a:r>
              <a:rPr lang="de-DE" sz="3200" b="1" dirty="0" smtClean="0">
                <a:solidFill>
                  <a:schemeClr val="accent2"/>
                </a:solidFill>
                <a:latin typeface="Trebuchet MS" pitchFamily="34" charset="0"/>
              </a:rPr>
              <a:t>G</a:t>
            </a:r>
            <a:r>
              <a:rPr lang="de-DE" sz="3200" dirty="0" smtClean="0">
                <a:solidFill>
                  <a:schemeClr val="accent2"/>
                </a:solidFill>
                <a:latin typeface="Trebuchet MS" pitchFamily="34" charset="0"/>
              </a:rPr>
              <a:t>as-</a:t>
            </a:r>
            <a:r>
              <a:rPr lang="de-DE" sz="3200" dirty="0" err="1" smtClean="0">
                <a:solidFill>
                  <a:schemeClr val="accent2"/>
                </a:solidFill>
                <a:latin typeface="Trebuchet MS" pitchFamily="34" charset="0"/>
              </a:rPr>
              <a:t>filled</a:t>
            </a:r>
            <a:r>
              <a:rPr lang="de-DE" sz="3200" dirty="0" smtClean="0">
                <a:solidFill>
                  <a:schemeClr val="accent2"/>
                </a:solidFill>
                <a:latin typeface="Trebuchet MS" pitchFamily="34" charset="0"/>
              </a:rPr>
              <a:t> </a:t>
            </a:r>
            <a:r>
              <a:rPr lang="de-DE" sz="3200" b="1" dirty="0" err="1" smtClean="0">
                <a:solidFill>
                  <a:schemeClr val="accent2"/>
                </a:solidFill>
                <a:latin typeface="Trebuchet MS" pitchFamily="34" charset="0"/>
              </a:rPr>
              <a:t>A</a:t>
            </a:r>
            <a:r>
              <a:rPr lang="de-DE" sz="3200" dirty="0" err="1" smtClean="0">
                <a:solidFill>
                  <a:schemeClr val="accent2"/>
                </a:solidFill>
                <a:latin typeface="Trebuchet MS" pitchFamily="34" charset="0"/>
              </a:rPr>
              <a:t>nalyzing</a:t>
            </a:r>
            <a:r>
              <a:rPr lang="de-DE" sz="3200" dirty="0" smtClean="0">
                <a:solidFill>
                  <a:schemeClr val="accent2"/>
                </a:solidFill>
                <a:latin typeface="Trebuchet MS" pitchFamily="34" charset="0"/>
              </a:rPr>
              <a:t> </a:t>
            </a:r>
            <a:r>
              <a:rPr lang="de-DE" sz="3200" b="1" dirty="0" smtClean="0">
                <a:solidFill>
                  <a:schemeClr val="accent2"/>
                </a:solidFill>
                <a:latin typeface="Trebuchet MS" pitchFamily="34" charset="0"/>
              </a:rPr>
              <a:t>M</a:t>
            </a:r>
            <a:r>
              <a:rPr lang="de-DE" sz="3200" dirty="0" smtClean="0">
                <a:solidFill>
                  <a:schemeClr val="accent2"/>
                </a:solidFill>
                <a:latin typeface="Trebuchet MS" pitchFamily="34" charset="0"/>
              </a:rPr>
              <a:t>agnet </a:t>
            </a:r>
            <a:r>
              <a:rPr lang="de-DE" sz="3200" b="1" dirty="0" smtClean="0">
                <a:solidFill>
                  <a:schemeClr val="accent2"/>
                </a:solidFill>
                <a:latin typeface="Trebuchet MS" pitchFamily="34" charset="0"/>
              </a:rPr>
              <a:t>S</a:t>
            </a:r>
            <a:r>
              <a:rPr lang="de-DE" sz="3200" dirty="0" smtClean="0">
                <a:solidFill>
                  <a:schemeClr val="accent2"/>
                </a:solidFill>
                <a:latin typeface="Trebuchet MS" pitchFamily="34" charset="0"/>
              </a:rPr>
              <a:t>ystem</a:t>
            </a:r>
          </a:p>
        </p:txBody>
      </p:sp>
    </p:spTree>
    <p:extLst>
      <p:ext uri="{BB962C8B-B14F-4D97-AF65-F5344CB8AC3E}">
        <p14:creationId xmlns:p14="http://schemas.microsoft.com/office/powerpoint/2010/main" val="18625597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3"/>
          <p:cNvGraphicFramePr>
            <a:graphicFrameLocks noChangeAspect="1"/>
          </p:cNvGraphicFramePr>
          <p:nvPr>
            <p:extLst>
              <p:ext uri="{D42A27DB-BD31-4B8C-83A1-F6EECF244321}">
                <p14:modId xmlns:p14="http://schemas.microsoft.com/office/powerpoint/2010/main" val="3539728542"/>
              </p:ext>
            </p:extLst>
          </p:nvPr>
        </p:nvGraphicFramePr>
        <p:xfrm>
          <a:off x="3250184" y="736600"/>
          <a:ext cx="3563937" cy="4924425"/>
        </p:xfrm>
        <a:graphic>
          <a:graphicData uri="http://schemas.openxmlformats.org/presentationml/2006/ole">
            <mc:AlternateContent xmlns:mc="http://schemas.openxmlformats.org/markup-compatibility/2006">
              <mc:Choice xmlns:v="urn:schemas-microsoft-com:vml" Requires="v">
                <p:oleObj spid="_x0000_s8338" name="Dokument" r:id="rId4" imgW="2246760" imgH="3103920" progId="Word.Document.8">
                  <p:embed/>
                </p:oleObj>
              </mc:Choice>
              <mc:Fallback>
                <p:oleObj name="Dokument" r:id="rId4" imgW="2246760" imgH="310392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0184" y="736600"/>
                        <a:ext cx="3563937"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5" name="Object 4"/>
          <p:cNvGraphicFramePr>
            <a:graphicFrameLocks noChangeAspect="1"/>
          </p:cNvGraphicFramePr>
          <p:nvPr>
            <p:extLst>
              <p:ext uri="{D42A27DB-BD31-4B8C-83A1-F6EECF244321}">
                <p14:modId xmlns:p14="http://schemas.microsoft.com/office/powerpoint/2010/main" val="3547059827"/>
              </p:ext>
            </p:extLst>
          </p:nvPr>
        </p:nvGraphicFramePr>
        <p:xfrm>
          <a:off x="1342009" y="1844675"/>
          <a:ext cx="1314450" cy="596900"/>
        </p:xfrm>
        <a:graphic>
          <a:graphicData uri="http://schemas.openxmlformats.org/presentationml/2006/ole">
            <mc:AlternateContent xmlns:mc="http://schemas.openxmlformats.org/markup-compatibility/2006">
              <mc:Choice xmlns:v="urn:schemas-microsoft-com:vml" Requires="v">
                <p:oleObj spid="_x0000_s8339" name="CorelDRAW" r:id="rId6" imgW="1314360" imgH="597600" progId="">
                  <p:embed/>
                </p:oleObj>
              </mc:Choice>
              <mc:Fallback>
                <p:oleObj name="CorelDRAW" r:id="rId6" imgW="1314360" imgH="5976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2009" y="1844675"/>
                        <a:ext cx="1314450"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6" name="Object 5"/>
          <p:cNvGraphicFramePr>
            <a:graphicFrameLocks noChangeAspect="1"/>
          </p:cNvGraphicFramePr>
          <p:nvPr>
            <p:extLst>
              <p:ext uri="{D42A27DB-BD31-4B8C-83A1-F6EECF244321}">
                <p14:modId xmlns:p14="http://schemas.microsoft.com/office/powerpoint/2010/main" val="2663607428"/>
              </p:ext>
            </p:extLst>
          </p:nvPr>
        </p:nvGraphicFramePr>
        <p:xfrm>
          <a:off x="1330896" y="3789363"/>
          <a:ext cx="1562100" cy="349250"/>
        </p:xfrm>
        <a:graphic>
          <a:graphicData uri="http://schemas.openxmlformats.org/presentationml/2006/ole">
            <mc:AlternateContent xmlns:mc="http://schemas.openxmlformats.org/markup-compatibility/2006">
              <mc:Choice xmlns:v="urn:schemas-microsoft-com:vml" Requires="v">
                <p:oleObj spid="_x0000_s8340" name="CorelDRAW" r:id="rId8" imgW="1561680" imgH="349560" progId="">
                  <p:embed/>
                </p:oleObj>
              </mc:Choice>
              <mc:Fallback>
                <p:oleObj name="CorelDRAW" r:id="rId8" imgW="1561680" imgH="34956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30896" y="3789363"/>
                        <a:ext cx="1562100"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7" name="Object 6"/>
          <p:cNvGraphicFramePr>
            <a:graphicFrameLocks noChangeAspect="1"/>
          </p:cNvGraphicFramePr>
          <p:nvPr>
            <p:extLst>
              <p:ext uri="{D42A27DB-BD31-4B8C-83A1-F6EECF244321}">
                <p14:modId xmlns:p14="http://schemas.microsoft.com/office/powerpoint/2010/main" val="2754548918"/>
              </p:ext>
            </p:extLst>
          </p:nvPr>
        </p:nvGraphicFramePr>
        <p:xfrm>
          <a:off x="1484884" y="4475163"/>
          <a:ext cx="1179512" cy="682625"/>
        </p:xfrm>
        <a:graphic>
          <a:graphicData uri="http://schemas.openxmlformats.org/presentationml/2006/ole">
            <mc:AlternateContent xmlns:mc="http://schemas.openxmlformats.org/markup-compatibility/2006">
              <mc:Choice xmlns:v="urn:schemas-microsoft-com:vml" Requires="v">
                <p:oleObj spid="_x0000_s8341" name="CorelDRAW" r:id="rId10" imgW="1180080" imgH="682560" progId="">
                  <p:embed/>
                </p:oleObj>
              </mc:Choice>
              <mc:Fallback>
                <p:oleObj name="CorelDRAW" r:id="rId10" imgW="1180080" imgH="682560"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84884" y="4475163"/>
                        <a:ext cx="1179512"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00" name="Text Box 7"/>
          <p:cNvSpPr txBox="1">
            <a:spLocks noChangeArrowheads="1"/>
          </p:cNvSpPr>
          <p:nvPr/>
        </p:nvSpPr>
        <p:spPr bwMode="auto">
          <a:xfrm>
            <a:off x="873696" y="1196975"/>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2400"/>
              <a:t>magnetic rigidity</a:t>
            </a:r>
          </a:p>
        </p:txBody>
      </p:sp>
      <p:sp>
        <p:nvSpPr>
          <p:cNvPr id="8201" name="Text Box 8"/>
          <p:cNvSpPr txBox="1">
            <a:spLocks noChangeArrowheads="1"/>
          </p:cNvSpPr>
          <p:nvPr/>
        </p:nvSpPr>
        <p:spPr bwMode="auto">
          <a:xfrm>
            <a:off x="568896" y="3116263"/>
            <a:ext cx="3084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de-DE" sz="2400">
                <a:solidFill>
                  <a:schemeClr val="tx2"/>
                </a:solidFill>
              </a:rPr>
              <a:t>in a gas-filled magnet</a:t>
            </a:r>
          </a:p>
        </p:txBody>
      </p:sp>
      <p:sp>
        <p:nvSpPr>
          <p:cNvPr id="8202" name="Line 9"/>
          <p:cNvSpPr>
            <a:spLocks noChangeShapeType="1"/>
          </p:cNvSpPr>
          <p:nvPr/>
        </p:nvSpPr>
        <p:spPr bwMode="auto">
          <a:xfrm>
            <a:off x="2169096" y="4797425"/>
            <a:ext cx="533400" cy="0"/>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a:lstStyle/>
          <a:p>
            <a:endParaRPr lang="de-DE"/>
          </a:p>
        </p:txBody>
      </p:sp>
      <p:graphicFrame>
        <p:nvGraphicFramePr>
          <p:cNvPr id="6155" name="Object 11"/>
          <p:cNvGraphicFramePr>
            <a:graphicFrameLocks noGrp="1" noChangeAspect="1"/>
          </p:cNvGraphicFramePr>
          <p:nvPr>
            <p:ph idx="4294967295"/>
            <p:extLst>
              <p:ext uri="{D42A27DB-BD31-4B8C-83A1-F6EECF244321}">
                <p14:modId xmlns:p14="http://schemas.microsoft.com/office/powerpoint/2010/main" val="1195906420"/>
              </p:ext>
            </p:extLst>
          </p:nvPr>
        </p:nvGraphicFramePr>
        <p:xfrm>
          <a:off x="6237859" y="4117305"/>
          <a:ext cx="2484437" cy="1831975"/>
        </p:xfrm>
        <a:graphic>
          <a:graphicData uri="http://schemas.openxmlformats.org/presentationml/2006/ole">
            <mc:AlternateContent xmlns:mc="http://schemas.openxmlformats.org/markup-compatibility/2006">
              <mc:Choice xmlns:v="urn:schemas-microsoft-com:vml" Requires="v">
                <p:oleObj spid="_x0000_s8342" r:id="rId12" imgW="3387603" imgH="2499420" progId="Word.Picture.8">
                  <p:embed/>
                </p:oleObj>
              </mc:Choice>
              <mc:Fallback>
                <p:oleObj r:id="rId12" imgW="3387603" imgH="2499420" progId="Word.Picture.8">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37859" y="4117305"/>
                        <a:ext cx="2484437" cy="1831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203" name="Rectangle 2"/>
          <p:cNvSpPr>
            <a:spLocks noGrp="1" noChangeArrowheads="1"/>
          </p:cNvSpPr>
          <p:nvPr>
            <p:ph type="title" idx="4294967295"/>
          </p:nvPr>
        </p:nvSpPr>
        <p:spPr>
          <a:xfrm>
            <a:off x="35496" y="53975"/>
            <a:ext cx="8229600" cy="1143000"/>
          </a:xfrm>
          <a:prstGeom prst="rect">
            <a:avLst/>
          </a:prstGeom>
        </p:spPr>
        <p:txBody>
          <a:bodyPr/>
          <a:lstStyle/>
          <a:p>
            <a:pPr eaLnBrk="1" hangingPunct="1"/>
            <a:r>
              <a:rPr lang="de-DE" sz="3200" smtClean="0"/>
              <a:t>Isobar Separation in a Gas-filled Magnet</a:t>
            </a:r>
          </a:p>
        </p:txBody>
      </p:sp>
      <p:graphicFrame>
        <p:nvGraphicFramePr>
          <p:cNvPr id="8199" name="Object 10"/>
          <p:cNvGraphicFramePr>
            <a:graphicFrameLocks noChangeAspect="1"/>
          </p:cNvGraphicFramePr>
          <p:nvPr>
            <p:extLst>
              <p:ext uri="{D42A27DB-BD31-4B8C-83A1-F6EECF244321}">
                <p14:modId xmlns:p14="http://schemas.microsoft.com/office/powerpoint/2010/main" val="3044042820"/>
              </p:ext>
            </p:extLst>
          </p:nvPr>
        </p:nvGraphicFramePr>
        <p:xfrm>
          <a:off x="8342312" y="14288"/>
          <a:ext cx="838200" cy="823912"/>
        </p:xfrm>
        <a:graphic>
          <a:graphicData uri="http://schemas.openxmlformats.org/presentationml/2006/ole">
            <mc:AlternateContent xmlns:mc="http://schemas.openxmlformats.org/markup-compatibility/2006">
              <mc:Choice xmlns:v="urn:schemas-microsoft-com:vml" Requires="v">
                <p:oleObj spid="_x0000_s8343" name="CorelDRAW" r:id="rId14" imgW="0" imgH="0" progId="">
                  <p:embed/>
                </p:oleObj>
              </mc:Choice>
              <mc:Fallback>
                <p:oleObj name="CorelDRAW" r:id="rId14" imgW="0" imgH="0" progId="">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42312" y="14288"/>
                        <a:ext cx="838200" cy="823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6618607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155"/>
                                        </p:tgtEl>
                                        <p:attrNameLst>
                                          <p:attrName>style.visibility</p:attrName>
                                        </p:attrNameLst>
                                      </p:cBhvr>
                                      <p:to>
                                        <p:strVal val="visible"/>
                                      </p:to>
                                    </p:set>
                                    <p:animEffect transition="in" filter="blinds(horizontal)">
                                      <p:cBhvr>
                                        <p:cTn id="7" dur="500"/>
                                        <p:tgtEl>
                                          <p:spTgt spid="6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a:xfrm>
            <a:off x="685800" y="0"/>
            <a:ext cx="7772400" cy="1143000"/>
          </a:xfrm>
          <a:prstGeom prst="rect">
            <a:avLst/>
          </a:prstGeom>
        </p:spPr>
        <p:txBody>
          <a:bodyPr/>
          <a:lstStyle/>
          <a:p>
            <a:pPr eaLnBrk="1" hangingPunct="1"/>
            <a:r>
              <a:rPr lang="en-US" sz="4000" dirty="0" smtClean="0">
                <a:latin typeface="Arial" pitchFamily="34" charset="0"/>
                <a:cs typeface="Arial" pitchFamily="34" charset="0"/>
              </a:rPr>
              <a:t>Outline</a:t>
            </a:r>
          </a:p>
        </p:txBody>
      </p:sp>
      <p:sp>
        <p:nvSpPr>
          <p:cNvPr id="58371" name="Text Box 3"/>
          <p:cNvSpPr txBox="1">
            <a:spLocks noChangeArrowheads="1"/>
          </p:cNvSpPr>
          <p:nvPr/>
        </p:nvSpPr>
        <p:spPr bwMode="auto">
          <a:xfrm>
            <a:off x="1187450" y="1693036"/>
            <a:ext cx="6781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2800" dirty="0"/>
              <a:t>Method – </a:t>
            </a:r>
            <a:r>
              <a:rPr lang="en-US" sz="2800" b="1" dirty="0"/>
              <a:t>A</a:t>
            </a:r>
            <a:r>
              <a:rPr lang="en-US" sz="2800" dirty="0"/>
              <a:t>ccelerator </a:t>
            </a:r>
            <a:r>
              <a:rPr lang="en-US" sz="2800" b="1" dirty="0"/>
              <a:t>M</a:t>
            </a:r>
            <a:r>
              <a:rPr lang="en-US" sz="2800" dirty="0"/>
              <a:t>ass </a:t>
            </a:r>
            <a:r>
              <a:rPr lang="en-US" sz="2800" b="1" dirty="0"/>
              <a:t>S</a:t>
            </a:r>
            <a:r>
              <a:rPr lang="en-US" sz="2800" dirty="0"/>
              <a:t>pectrometry (measure rare isotopes)</a:t>
            </a:r>
          </a:p>
          <a:p>
            <a:pPr eaLnBrk="1" hangingPunct="1">
              <a:spcBef>
                <a:spcPct val="50000"/>
              </a:spcBef>
            </a:pPr>
            <a:endParaRPr lang="en-US" sz="2800" dirty="0" smtClean="0"/>
          </a:p>
          <a:p>
            <a:pPr eaLnBrk="1" hangingPunct="1">
              <a:spcBef>
                <a:spcPct val="50000"/>
              </a:spcBef>
            </a:pPr>
            <a:r>
              <a:rPr lang="en-US" sz="2800" dirty="0"/>
              <a:t>AMS at Munich (</a:t>
            </a:r>
            <a:r>
              <a:rPr lang="en-US" sz="2800" dirty="0" err="1"/>
              <a:t>Garching</a:t>
            </a:r>
            <a:r>
              <a:rPr lang="en-US" sz="2800" dirty="0"/>
              <a:t>)</a:t>
            </a:r>
          </a:p>
          <a:p>
            <a:pPr eaLnBrk="1" hangingPunct="1">
              <a:spcBef>
                <a:spcPct val="50000"/>
              </a:spcBef>
            </a:pPr>
            <a:endParaRPr lang="en-US" sz="2800" dirty="0"/>
          </a:p>
          <a:p>
            <a:pPr eaLnBrk="1" hangingPunct="1">
              <a:spcBef>
                <a:spcPct val="50000"/>
              </a:spcBef>
            </a:pPr>
            <a:r>
              <a:rPr lang="en-US" sz="2800" dirty="0" smtClean="0"/>
              <a:t>New Facility DREAMS (</a:t>
            </a:r>
            <a:r>
              <a:rPr lang="en-US" sz="2800" b="1" dirty="0" err="1" smtClean="0"/>
              <a:t>DRE</a:t>
            </a:r>
            <a:r>
              <a:rPr lang="en-US" sz="2800" dirty="0" err="1" smtClean="0"/>
              <a:t>sden</a:t>
            </a:r>
            <a:r>
              <a:rPr lang="en-US" sz="2800" dirty="0" smtClean="0"/>
              <a:t> </a:t>
            </a:r>
            <a:r>
              <a:rPr lang="en-US" sz="2800" b="1" dirty="0" smtClean="0"/>
              <a:t>AMS</a:t>
            </a:r>
            <a:r>
              <a:rPr lang="en-US" sz="2800" dirty="0" smtClean="0"/>
              <a:t>)</a:t>
            </a:r>
            <a:endParaRPr lang="en-US" sz="2800" dirty="0"/>
          </a:p>
          <a:p>
            <a:pPr eaLnBrk="1" hangingPunct="1">
              <a:spcBef>
                <a:spcPct val="50000"/>
              </a:spcBef>
            </a:pPr>
            <a:endParaRPr lang="en-US" sz="2800" dirty="0"/>
          </a:p>
        </p:txBody>
      </p:sp>
    </p:spTree>
    <p:extLst>
      <p:ext uri="{BB962C8B-B14F-4D97-AF65-F5344CB8AC3E}">
        <p14:creationId xmlns:p14="http://schemas.microsoft.com/office/powerpoint/2010/main" val="28065984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3" descr="detektor2_edi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218" name="Object 4"/>
          <p:cNvGraphicFramePr>
            <a:graphicFrameLocks noChangeAspect="1"/>
          </p:cNvGraphicFramePr>
          <p:nvPr/>
        </p:nvGraphicFramePr>
        <p:xfrm>
          <a:off x="8553450" y="0"/>
          <a:ext cx="590550" cy="581025"/>
        </p:xfrm>
        <a:graphic>
          <a:graphicData uri="http://schemas.openxmlformats.org/presentationml/2006/ole">
            <mc:AlternateContent xmlns:mc="http://schemas.openxmlformats.org/markup-compatibility/2006">
              <mc:Choice xmlns:v="urn:schemas-microsoft-com:vml" Requires="v">
                <p:oleObj spid="_x0000_s9243" name="CorelDRAW" r:id="rId5" imgW="0" imgH="0" progId="CorelDraw.Graphic.9">
                  <p:embed/>
                </p:oleObj>
              </mc:Choice>
              <mc:Fallback>
                <p:oleObj name="CorelDRAW" r:id="rId5" imgW="0" imgH="0" progId="CorelDraw.Graphic.9">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53450" y="0"/>
                        <a:ext cx="590550" cy="581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21" name="Text Box 5"/>
          <p:cNvSpPr txBox="1">
            <a:spLocks noChangeArrowheads="1"/>
          </p:cNvSpPr>
          <p:nvPr/>
        </p:nvSpPr>
        <p:spPr bwMode="auto">
          <a:xfrm>
            <a:off x="2209800" y="54864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a:solidFill>
                  <a:schemeClr val="bg1"/>
                </a:solidFill>
                <a:latin typeface="Trebuchet MS" pitchFamily="34" charset="0"/>
                <a:cs typeface="Times New Roman" pitchFamily="18" charset="0"/>
              </a:rPr>
              <a:t>e1l</a:t>
            </a:r>
          </a:p>
        </p:txBody>
      </p:sp>
      <p:sp>
        <p:nvSpPr>
          <p:cNvPr id="9222" name="Text Box 6"/>
          <p:cNvSpPr txBox="1">
            <a:spLocks noChangeArrowheads="1"/>
          </p:cNvSpPr>
          <p:nvPr/>
        </p:nvSpPr>
        <p:spPr bwMode="auto">
          <a:xfrm>
            <a:off x="5410200" y="52578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a:solidFill>
                  <a:schemeClr val="bg1"/>
                </a:solidFill>
                <a:latin typeface="Trebuchet MS" pitchFamily="34" charset="0"/>
                <a:cs typeface="Times New Roman" pitchFamily="18" charset="0"/>
              </a:rPr>
              <a:t>e1r</a:t>
            </a:r>
          </a:p>
        </p:txBody>
      </p:sp>
      <p:sp>
        <p:nvSpPr>
          <p:cNvPr id="9223" name="Text Box 7"/>
          <p:cNvSpPr txBox="1">
            <a:spLocks noChangeArrowheads="1"/>
          </p:cNvSpPr>
          <p:nvPr/>
        </p:nvSpPr>
        <p:spPr bwMode="auto">
          <a:xfrm>
            <a:off x="2362200" y="48006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a:solidFill>
                  <a:schemeClr val="bg1"/>
                </a:solidFill>
                <a:latin typeface="Trebuchet MS" pitchFamily="34" charset="0"/>
                <a:cs typeface="Times New Roman" pitchFamily="18" charset="0"/>
              </a:rPr>
              <a:t>e2l</a:t>
            </a:r>
          </a:p>
        </p:txBody>
      </p:sp>
      <p:sp>
        <p:nvSpPr>
          <p:cNvPr id="9224" name="Text Box 8"/>
          <p:cNvSpPr txBox="1">
            <a:spLocks noChangeArrowheads="1"/>
          </p:cNvSpPr>
          <p:nvPr/>
        </p:nvSpPr>
        <p:spPr bwMode="auto">
          <a:xfrm>
            <a:off x="5334000" y="44196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a:solidFill>
                  <a:schemeClr val="bg1"/>
                </a:solidFill>
                <a:latin typeface="Trebuchet MS" pitchFamily="34" charset="0"/>
                <a:cs typeface="Times New Roman" pitchFamily="18" charset="0"/>
              </a:rPr>
              <a:t>e2r</a:t>
            </a:r>
          </a:p>
        </p:txBody>
      </p:sp>
      <p:sp>
        <p:nvSpPr>
          <p:cNvPr id="9225" name="Text Box 9"/>
          <p:cNvSpPr txBox="1">
            <a:spLocks noChangeArrowheads="1"/>
          </p:cNvSpPr>
          <p:nvPr/>
        </p:nvSpPr>
        <p:spPr bwMode="auto">
          <a:xfrm>
            <a:off x="4038600" y="40386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a:solidFill>
                  <a:schemeClr val="bg1"/>
                </a:solidFill>
                <a:latin typeface="Trebuchet MS" pitchFamily="34" charset="0"/>
                <a:cs typeface="Times New Roman" pitchFamily="18" charset="0"/>
              </a:rPr>
              <a:t>e3</a:t>
            </a:r>
          </a:p>
        </p:txBody>
      </p:sp>
      <p:sp>
        <p:nvSpPr>
          <p:cNvPr id="9226" name="Text Box 10"/>
          <p:cNvSpPr txBox="1">
            <a:spLocks noChangeArrowheads="1"/>
          </p:cNvSpPr>
          <p:nvPr/>
        </p:nvSpPr>
        <p:spPr bwMode="auto">
          <a:xfrm>
            <a:off x="4419600" y="36576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a:solidFill>
                  <a:schemeClr val="bg1"/>
                </a:solidFill>
                <a:latin typeface="Trebuchet MS" pitchFamily="34" charset="0"/>
                <a:cs typeface="Times New Roman" pitchFamily="18" charset="0"/>
              </a:rPr>
              <a:t>e4</a:t>
            </a:r>
          </a:p>
        </p:txBody>
      </p:sp>
      <p:sp>
        <p:nvSpPr>
          <p:cNvPr id="9227" name="Text Box 11"/>
          <p:cNvSpPr txBox="1">
            <a:spLocks noChangeArrowheads="1"/>
          </p:cNvSpPr>
          <p:nvPr/>
        </p:nvSpPr>
        <p:spPr bwMode="auto">
          <a:xfrm>
            <a:off x="4800600" y="31242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a:solidFill>
                  <a:schemeClr val="bg1"/>
                </a:solidFill>
                <a:latin typeface="Trebuchet MS" pitchFamily="34" charset="0"/>
                <a:cs typeface="Times New Roman" pitchFamily="18" charset="0"/>
              </a:rPr>
              <a:t>e5</a:t>
            </a:r>
          </a:p>
        </p:txBody>
      </p:sp>
      <p:sp>
        <p:nvSpPr>
          <p:cNvPr id="9228" name="Oval 12"/>
          <p:cNvSpPr>
            <a:spLocks noChangeArrowheads="1"/>
          </p:cNvSpPr>
          <p:nvPr/>
        </p:nvSpPr>
        <p:spPr bwMode="auto">
          <a:xfrm>
            <a:off x="5334000" y="4419600"/>
            <a:ext cx="457200" cy="457200"/>
          </a:xfrm>
          <a:prstGeom prst="ellipse">
            <a:avLst/>
          </a:prstGeom>
          <a:noFill/>
          <a:ln w="44450">
            <a:solidFill>
              <a:srgbClr val="33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9229" name="Oval 13"/>
          <p:cNvSpPr>
            <a:spLocks noChangeArrowheads="1"/>
          </p:cNvSpPr>
          <p:nvPr/>
        </p:nvSpPr>
        <p:spPr bwMode="auto">
          <a:xfrm>
            <a:off x="2362200" y="4800600"/>
            <a:ext cx="457200" cy="457200"/>
          </a:xfrm>
          <a:prstGeom prst="ellipse">
            <a:avLst/>
          </a:prstGeom>
          <a:noFill/>
          <a:ln w="44450">
            <a:solidFill>
              <a:srgbClr val="33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9230" name="Oval 14"/>
          <p:cNvSpPr>
            <a:spLocks noChangeArrowheads="1"/>
          </p:cNvSpPr>
          <p:nvPr/>
        </p:nvSpPr>
        <p:spPr bwMode="auto">
          <a:xfrm>
            <a:off x="5410200" y="5257800"/>
            <a:ext cx="457200" cy="457200"/>
          </a:xfrm>
          <a:prstGeom prst="ellipse">
            <a:avLst/>
          </a:prstGeom>
          <a:noFill/>
          <a:ln w="44450">
            <a:solidFill>
              <a:srgbClr val="33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9231" name="Oval 15"/>
          <p:cNvSpPr>
            <a:spLocks noChangeArrowheads="1"/>
          </p:cNvSpPr>
          <p:nvPr/>
        </p:nvSpPr>
        <p:spPr bwMode="auto">
          <a:xfrm>
            <a:off x="2286000" y="5410200"/>
            <a:ext cx="457200" cy="457200"/>
          </a:xfrm>
          <a:prstGeom prst="ellipse">
            <a:avLst/>
          </a:prstGeom>
          <a:noFill/>
          <a:ln w="44450">
            <a:solidFill>
              <a:srgbClr val="33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9232" name="Text Box 16"/>
          <p:cNvSpPr txBox="1">
            <a:spLocks noChangeArrowheads="1"/>
          </p:cNvSpPr>
          <p:nvPr/>
        </p:nvSpPr>
        <p:spPr bwMode="auto">
          <a:xfrm>
            <a:off x="7315200" y="1295400"/>
            <a:ext cx="19367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a:latin typeface="Trebuchet MS" pitchFamily="34" charset="0"/>
                <a:cs typeface="Times New Roman" pitchFamily="18" charset="0"/>
              </a:rPr>
              <a:t>Frisch grid: E</a:t>
            </a:r>
            <a:r>
              <a:rPr lang="de-DE" baseline="-25000">
                <a:latin typeface="Trebuchet MS" pitchFamily="34" charset="0"/>
                <a:cs typeface="Times New Roman" pitchFamily="18" charset="0"/>
              </a:rPr>
              <a:t>tot</a:t>
            </a:r>
          </a:p>
        </p:txBody>
      </p:sp>
      <p:sp>
        <p:nvSpPr>
          <p:cNvPr id="9233" name="Text Box 17"/>
          <p:cNvSpPr txBox="1">
            <a:spLocks noChangeArrowheads="1"/>
          </p:cNvSpPr>
          <p:nvPr/>
        </p:nvSpPr>
        <p:spPr bwMode="auto">
          <a:xfrm>
            <a:off x="7391400" y="2362200"/>
            <a:ext cx="14478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a:latin typeface="Trebuchet MS" pitchFamily="34" charset="0"/>
                <a:cs typeface="Times New Roman" pitchFamily="18" charset="0"/>
              </a:rPr>
              <a:t>y-angle: dt</a:t>
            </a:r>
          </a:p>
        </p:txBody>
      </p:sp>
      <p:sp>
        <p:nvSpPr>
          <p:cNvPr id="9234" name="Text Box 18"/>
          <p:cNvSpPr txBox="1">
            <a:spLocks noChangeArrowheads="1"/>
          </p:cNvSpPr>
          <p:nvPr/>
        </p:nvSpPr>
        <p:spPr bwMode="auto">
          <a:xfrm>
            <a:off x="2743200" y="6491288"/>
            <a:ext cx="3352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a:latin typeface="Trebuchet MS" pitchFamily="34" charset="0"/>
                <a:cs typeface="Times New Roman" pitchFamily="18" charset="0"/>
              </a:rPr>
              <a:t>9 „independent“ signals</a:t>
            </a:r>
          </a:p>
        </p:txBody>
      </p:sp>
      <p:grpSp>
        <p:nvGrpSpPr>
          <p:cNvPr id="2" name="Group 19"/>
          <p:cNvGrpSpPr>
            <a:grpSpLocks/>
          </p:cNvGrpSpPr>
          <p:nvPr/>
        </p:nvGrpSpPr>
        <p:grpSpPr bwMode="auto">
          <a:xfrm>
            <a:off x="3581400" y="4876800"/>
            <a:ext cx="1371600" cy="747713"/>
            <a:chOff x="2256" y="3072"/>
            <a:chExt cx="864" cy="471"/>
          </a:xfrm>
        </p:grpSpPr>
        <p:sp>
          <p:nvSpPr>
            <p:cNvPr id="9243" name="Text Box 20"/>
            <p:cNvSpPr txBox="1">
              <a:spLocks noChangeArrowheads="1"/>
            </p:cNvSpPr>
            <p:nvPr/>
          </p:nvSpPr>
          <p:spPr bwMode="auto">
            <a:xfrm>
              <a:off x="2256" y="3072"/>
              <a:ext cx="864"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a:solidFill>
                    <a:srgbClr val="339933"/>
                  </a:solidFill>
                  <a:latin typeface="Trebuchet MS" pitchFamily="34" charset="0"/>
                  <a:cs typeface="Times New Roman" pitchFamily="18" charset="0"/>
                </a:rPr>
                <a:t>position: p</a:t>
              </a:r>
            </a:p>
          </p:txBody>
        </p:sp>
        <p:sp>
          <p:nvSpPr>
            <p:cNvPr id="9244" name="Text Box 21"/>
            <p:cNvSpPr txBox="1">
              <a:spLocks noChangeArrowheads="1"/>
            </p:cNvSpPr>
            <p:nvPr/>
          </p:nvSpPr>
          <p:spPr bwMode="auto">
            <a:xfrm>
              <a:off x="2256" y="3312"/>
              <a:ext cx="864"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a:solidFill>
                    <a:srgbClr val="339933"/>
                  </a:solidFill>
                  <a:latin typeface="Trebuchet MS" pitchFamily="34" charset="0"/>
                  <a:cs typeface="Times New Roman" pitchFamily="18" charset="0"/>
                </a:rPr>
                <a:t>x-angle: dp</a:t>
              </a:r>
            </a:p>
          </p:txBody>
        </p:sp>
      </p:grpSp>
      <p:sp>
        <p:nvSpPr>
          <p:cNvPr id="9236" name="Text Box 22"/>
          <p:cNvSpPr txBox="1">
            <a:spLocks noChangeArrowheads="1"/>
          </p:cNvSpPr>
          <p:nvPr/>
        </p:nvSpPr>
        <p:spPr bwMode="auto">
          <a:xfrm>
            <a:off x="2555875" y="0"/>
            <a:ext cx="3810000" cy="579438"/>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3200">
                <a:solidFill>
                  <a:schemeClr val="accent2"/>
                </a:solidFill>
                <a:latin typeface="Trebuchet MS" pitchFamily="34" charset="0"/>
                <a:cs typeface="Times New Roman" pitchFamily="18" charset="0"/>
              </a:rPr>
              <a:t>Ionization chamber</a:t>
            </a:r>
          </a:p>
        </p:txBody>
      </p:sp>
      <p:grpSp>
        <p:nvGrpSpPr>
          <p:cNvPr id="3" name="Group 23"/>
          <p:cNvGrpSpPr>
            <a:grpSpLocks/>
          </p:cNvGrpSpPr>
          <p:nvPr/>
        </p:nvGrpSpPr>
        <p:grpSpPr bwMode="auto">
          <a:xfrm>
            <a:off x="1524000" y="3124200"/>
            <a:ext cx="2057400" cy="3027363"/>
            <a:chOff x="960" y="1968"/>
            <a:chExt cx="1296" cy="1907"/>
          </a:xfrm>
        </p:grpSpPr>
        <p:sp>
          <p:nvSpPr>
            <p:cNvPr id="9239" name="Line 24"/>
            <p:cNvSpPr>
              <a:spLocks noChangeShapeType="1"/>
            </p:cNvSpPr>
            <p:nvPr/>
          </p:nvSpPr>
          <p:spPr bwMode="auto">
            <a:xfrm flipV="1">
              <a:off x="2208" y="1968"/>
              <a:ext cx="48" cy="1824"/>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9240" name="Freeform 25"/>
            <p:cNvSpPr>
              <a:spLocks/>
            </p:cNvSpPr>
            <p:nvPr/>
          </p:nvSpPr>
          <p:spPr bwMode="auto">
            <a:xfrm rot="-5100000">
              <a:off x="928" y="2480"/>
              <a:ext cx="1680" cy="656"/>
            </a:xfrm>
            <a:custGeom>
              <a:avLst/>
              <a:gdLst>
                <a:gd name="T0" fmla="*/ 0 w 1392"/>
                <a:gd name="T1" fmla="*/ 656 h 656"/>
                <a:gd name="T2" fmla="*/ 1731 w 1392"/>
                <a:gd name="T3" fmla="*/ 560 h 656"/>
                <a:gd name="T4" fmla="*/ 3027 w 1392"/>
                <a:gd name="T5" fmla="*/ 320 h 656"/>
                <a:gd name="T6" fmla="*/ 3889 w 1392"/>
                <a:gd name="T7" fmla="*/ 80 h 656"/>
                <a:gd name="T8" fmla="*/ 4752 w 1392"/>
                <a:gd name="T9" fmla="*/ 32 h 656"/>
                <a:gd name="T10" fmla="*/ 5618 w 1392"/>
                <a:gd name="T11" fmla="*/ 272 h 656"/>
                <a:gd name="T12" fmla="*/ 6267 w 1392"/>
                <a:gd name="T13" fmla="*/ 656 h 656"/>
                <a:gd name="T14" fmla="*/ 0 60000 65536"/>
                <a:gd name="T15" fmla="*/ 0 60000 65536"/>
                <a:gd name="T16" fmla="*/ 0 60000 65536"/>
                <a:gd name="T17" fmla="*/ 0 60000 65536"/>
                <a:gd name="T18" fmla="*/ 0 60000 65536"/>
                <a:gd name="T19" fmla="*/ 0 60000 65536"/>
                <a:gd name="T20" fmla="*/ 0 60000 65536"/>
                <a:gd name="T21" fmla="*/ 0 w 1392"/>
                <a:gd name="T22" fmla="*/ 0 h 656"/>
                <a:gd name="T23" fmla="*/ 1392 w 1392"/>
                <a:gd name="T24" fmla="*/ 656 h 6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92" h="656">
                  <a:moveTo>
                    <a:pt x="0" y="656"/>
                  </a:moveTo>
                  <a:cubicBezTo>
                    <a:pt x="136" y="636"/>
                    <a:pt x="272" y="616"/>
                    <a:pt x="384" y="560"/>
                  </a:cubicBezTo>
                  <a:cubicBezTo>
                    <a:pt x="496" y="504"/>
                    <a:pt x="592" y="400"/>
                    <a:pt x="672" y="320"/>
                  </a:cubicBezTo>
                  <a:cubicBezTo>
                    <a:pt x="752" y="240"/>
                    <a:pt x="800" y="128"/>
                    <a:pt x="864" y="80"/>
                  </a:cubicBezTo>
                  <a:cubicBezTo>
                    <a:pt x="928" y="32"/>
                    <a:pt x="992" y="0"/>
                    <a:pt x="1056" y="32"/>
                  </a:cubicBezTo>
                  <a:cubicBezTo>
                    <a:pt x="1120" y="64"/>
                    <a:pt x="1192" y="168"/>
                    <a:pt x="1248" y="272"/>
                  </a:cubicBezTo>
                  <a:cubicBezTo>
                    <a:pt x="1304" y="376"/>
                    <a:pt x="1368" y="592"/>
                    <a:pt x="1392" y="656"/>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9241" name="Line 26"/>
            <p:cNvSpPr>
              <a:spLocks noChangeShapeType="1"/>
            </p:cNvSpPr>
            <p:nvPr/>
          </p:nvSpPr>
          <p:spPr bwMode="auto">
            <a:xfrm flipH="1" flipV="1">
              <a:off x="1200" y="3792"/>
              <a:ext cx="1008" cy="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9242" name="Text Box 27"/>
            <p:cNvSpPr txBox="1">
              <a:spLocks noChangeArrowheads="1"/>
            </p:cNvSpPr>
            <p:nvPr/>
          </p:nvSpPr>
          <p:spPr bwMode="auto">
            <a:xfrm>
              <a:off x="960" y="3663"/>
              <a:ext cx="38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1600">
                  <a:solidFill>
                    <a:srgbClr val="FF0000"/>
                  </a:solidFill>
                  <a:latin typeface="Symbol" pitchFamily="18" charset="2"/>
                </a:rPr>
                <a:t>d</a:t>
              </a:r>
              <a:r>
                <a:rPr lang="de-DE" sz="1600">
                  <a:solidFill>
                    <a:srgbClr val="FF0000"/>
                  </a:solidFill>
                </a:rPr>
                <a:t>E</a:t>
              </a:r>
            </a:p>
          </p:txBody>
        </p:sp>
      </p:grpSp>
      <p:sp>
        <p:nvSpPr>
          <p:cNvPr id="25628" name="Freeform 28"/>
          <p:cNvSpPr>
            <a:spLocks/>
          </p:cNvSpPr>
          <p:nvPr/>
        </p:nvSpPr>
        <p:spPr bwMode="auto">
          <a:xfrm rot="-5100000">
            <a:off x="1540669" y="4055269"/>
            <a:ext cx="2430462" cy="1041400"/>
          </a:xfrm>
          <a:custGeom>
            <a:avLst/>
            <a:gdLst>
              <a:gd name="T0" fmla="*/ 0 w 1392"/>
              <a:gd name="T1" fmla="*/ 2147483647 h 656"/>
              <a:gd name="T2" fmla="*/ 2147483647 w 1392"/>
              <a:gd name="T3" fmla="*/ 2147483647 h 656"/>
              <a:gd name="T4" fmla="*/ 2147483647 w 1392"/>
              <a:gd name="T5" fmla="*/ 2147483647 h 656"/>
              <a:gd name="T6" fmla="*/ 2147483647 w 1392"/>
              <a:gd name="T7" fmla="*/ 2147483647 h 656"/>
              <a:gd name="T8" fmla="*/ 2147483647 w 1392"/>
              <a:gd name="T9" fmla="*/ 2147483647 h 656"/>
              <a:gd name="T10" fmla="*/ 2147483647 w 1392"/>
              <a:gd name="T11" fmla="*/ 2147483647 h 656"/>
              <a:gd name="T12" fmla="*/ 2147483647 w 1392"/>
              <a:gd name="T13" fmla="*/ 2147483647 h 656"/>
              <a:gd name="T14" fmla="*/ 0 60000 65536"/>
              <a:gd name="T15" fmla="*/ 0 60000 65536"/>
              <a:gd name="T16" fmla="*/ 0 60000 65536"/>
              <a:gd name="T17" fmla="*/ 0 60000 65536"/>
              <a:gd name="T18" fmla="*/ 0 60000 65536"/>
              <a:gd name="T19" fmla="*/ 0 60000 65536"/>
              <a:gd name="T20" fmla="*/ 0 60000 65536"/>
              <a:gd name="T21" fmla="*/ 0 w 1392"/>
              <a:gd name="T22" fmla="*/ 0 h 656"/>
              <a:gd name="T23" fmla="*/ 1392 w 1392"/>
              <a:gd name="T24" fmla="*/ 656 h 6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92" h="656">
                <a:moveTo>
                  <a:pt x="0" y="656"/>
                </a:moveTo>
                <a:cubicBezTo>
                  <a:pt x="136" y="636"/>
                  <a:pt x="272" y="616"/>
                  <a:pt x="384" y="560"/>
                </a:cubicBezTo>
                <a:cubicBezTo>
                  <a:pt x="496" y="504"/>
                  <a:pt x="592" y="400"/>
                  <a:pt x="672" y="320"/>
                </a:cubicBezTo>
                <a:cubicBezTo>
                  <a:pt x="752" y="240"/>
                  <a:pt x="800" y="128"/>
                  <a:pt x="864" y="80"/>
                </a:cubicBezTo>
                <a:cubicBezTo>
                  <a:pt x="928" y="32"/>
                  <a:pt x="992" y="0"/>
                  <a:pt x="1056" y="32"/>
                </a:cubicBezTo>
                <a:cubicBezTo>
                  <a:pt x="1120" y="64"/>
                  <a:pt x="1192" y="168"/>
                  <a:pt x="1248" y="272"/>
                </a:cubicBezTo>
                <a:cubicBezTo>
                  <a:pt x="1304" y="376"/>
                  <a:pt x="1368" y="592"/>
                  <a:pt x="1392" y="656"/>
                </a:cubicBezTo>
              </a:path>
            </a:pathLst>
          </a:custGeom>
          <a:noFill/>
          <a:ln w="3175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Tree>
    <p:extLst>
      <p:ext uri="{BB962C8B-B14F-4D97-AF65-F5344CB8AC3E}">
        <p14:creationId xmlns:p14="http://schemas.microsoft.com/office/powerpoint/2010/main" val="10788792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5628"/>
                                        </p:tgtEl>
                                        <p:attrNameLst>
                                          <p:attrName>style.visibility</p:attrName>
                                        </p:attrNameLst>
                                      </p:cBhvr>
                                      <p:to>
                                        <p:strVal val="visible"/>
                                      </p:to>
                                    </p:set>
                                    <p:anim calcmode="lin" valueType="num">
                                      <p:cBhvr additive="base">
                                        <p:cTn id="12" dur="500" fill="hold"/>
                                        <p:tgtEl>
                                          <p:spTgt spid="25628"/>
                                        </p:tgtEl>
                                        <p:attrNameLst>
                                          <p:attrName>ppt_x</p:attrName>
                                        </p:attrNameLst>
                                      </p:cBhvr>
                                      <p:tavLst>
                                        <p:tav tm="0">
                                          <p:val>
                                            <p:strVal val="#ppt_x"/>
                                          </p:val>
                                        </p:tav>
                                        <p:tav tm="100000">
                                          <p:val>
                                            <p:strVal val="#ppt_x"/>
                                          </p:val>
                                        </p:tav>
                                      </p:tavLst>
                                    </p:anim>
                                    <p:anim calcmode="lin" valueType="num">
                                      <p:cBhvr additive="base">
                                        <p:cTn id="13" dur="500" fill="hold"/>
                                        <p:tgtEl>
                                          <p:spTgt spid="2562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idx="4294967295"/>
          </p:nvPr>
        </p:nvSpPr>
        <p:spPr>
          <a:xfrm>
            <a:off x="180528" y="53751"/>
            <a:ext cx="9144000" cy="1143001"/>
          </a:xfrm>
          <a:prstGeom prst="rect">
            <a:avLst/>
          </a:prstGeom>
        </p:spPr>
        <p:txBody>
          <a:bodyPr/>
          <a:lstStyle/>
          <a:p>
            <a:pPr eaLnBrk="1" hangingPunct="1"/>
            <a:r>
              <a:rPr lang="de-DE" sz="3200" dirty="0" err="1" smtClean="0">
                <a:latin typeface="Arial" pitchFamily="34" charset="0"/>
                <a:cs typeface="Arial" pitchFamily="34" charset="0"/>
              </a:rPr>
              <a:t>spectra</a:t>
            </a:r>
            <a:r>
              <a:rPr lang="de-DE" sz="3200" dirty="0" smtClean="0">
                <a:latin typeface="Arial" pitchFamily="34" charset="0"/>
                <a:cs typeface="Arial" pitchFamily="34" charset="0"/>
              </a:rPr>
              <a:t> </a:t>
            </a:r>
            <a:r>
              <a:rPr lang="de-DE" sz="3200" dirty="0" err="1" smtClean="0">
                <a:latin typeface="Arial" pitchFamily="34" charset="0"/>
                <a:cs typeface="Arial" pitchFamily="34" charset="0"/>
              </a:rPr>
              <a:t>for</a:t>
            </a:r>
            <a:r>
              <a:rPr lang="de-DE" sz="3200" dirty="0" smtClean="0">
                <a:latin typeface="Arial" pitchFamily="34" charset="0"/>
                <a:cs typeface="Arial" pitchFamily="34" charset="0"/>
              </a:rPr>
              <a:t> </a:t>
            </a:r>
            <a:r>
              <a:rPr lang="de-DE" sz="3200" dirty="0" err="1" smtClean="0">
                <a:latin typeface="Arial" pitchFamily="34" charset="0"/>
                <a:cs typeface="Arial" pitchFamily="34" charset="0"/>
              </a:rPr>
              <a:t>calibration</a:t>
            </a:r>
            <a:r>
              <a:rPr lang="de-DE" sz="3200" dirty="0" smtClean="0">
                <a:latin typeface="Arial" pitchFamily="34" charset="0"/>
                <a:cs typeface="Arial" pitchFamily="34" charset="0"/>
              </a:rPr>
              <a:t> sample: </a:t>
            </a:r>
            <a:r>
              <a:rPr lang="de-DE" sz="3200" baseline="30000" dirty="0" smtClean="0">
                <a:latin typeface="Arial" pitchFamily="34" charset="0"/>
                <a:cs typeface="Arial" pitchFamily="34" charset="0"/>
              </a:rPr>
              <a:t>60</a:t>
            </a:r>
            <a:r>
              <a:rPr lang="de-DE" sz="3200" dirty="0" smtClean="0">
                <a:latin typeface="Arial" pitchFamily="34" charset="0"/>
                <a:cs typeface="Arial" pitchFamily="34" charset="0"/>
              </a:rPr>
              <a:t>Fe/</a:t>
            </a:r>
            <a:r>
              <a:rPr lang="de-DE" sz="3200" dirty="0" err="1" smtClean="0">
                <a:latin typeface="Arial" pitchFamily="34" charset="0"/>
                <a:cs typeface="Arial" pitchFamily="34" charset="0"/>
              </a:rPr>
              <a:t>Fe</a:t>
            </a:r>
            <a:r>
              <a:rPr lang="de-DE" sz="3200" dirty="0" smtClean="0">
                <a:latin typeface="Arial" pitchFamily="34" charset="0"/>
                <a:cs typeface="Arial" pitchFamily="34" charset="0"/>
              </a:rPr>
              <a:t> = 5 ·10</a:t>
            </a:r>
            <a:r>
              <a:rPr lang="de-DE" sz="3200" baseline="30000" dirty="0" smtClean="0">
                <a:latin typeface="Arial" pitchFamily="34" charset="0"/>
                <a:cs typeface="Arial" pitchFamily="34" charset="0"/>
              </a:rPr>
              <a:t>-12</a:t>
            </a:r>
          </a:p>
        </p:txBody>
      </p:sp>
      <p:grpSp>
        <p:nvGrpSpPr>
          <p:cNvPr id="73731" name="Group 3"/>
          <p:cNvGrpSpPr>
            <a:grpSpLocks/>
          </p:cNvGrpSpPr>
          <p:nvPr/>
        </p:nvGrpSpPr>
        <p:grpSpPr bwMode="auto">
          <a:xfrm>
            <a:off x="136525" y="847725"/>
            <a:ext cx="8912225" cy="5741988"/>
            <a:chOff x="86" y="586"/>
            <a:chExt cx="5614" cy="3617"/>
          </a:xfrm>
        </p:grpSpPr>
        <p:pic>
          <p:nvPicPr>
            <p:cNvPr id="73767" name="Picture 4" descr="C_Fhists158_hE5p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3" y="2357"/>
              <a:ext cx="1897" cy="1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68" name="Picture 5" descr="C_Fhists158_hE4p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5" y="2357"/>
              <a:ext cx="1897" cy="1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69" name="Picture 6" descr="C_Fhists158_hE3p_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 y="2357"/>
              <a:ext cx="1897" cy="1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70" name="Picture 7" descr="C_Fhists158_hEtp_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 y="586"/>
              <a:ext cx="1897" cy="1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71" name="Picture 8" descr="C_Fhists158_hE2p_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03" y="589"/>
              <a:ext cx="1897" cy="1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72" name="Picture 9" descr="C_Fhists158_hE1p_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45" y="586"/>
              <a:ext cx="1897" cy="1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3732" name="Rectangle 10"/>
          <p:cNvSpPr>
            <a:spLocks noChangeArrowheads="1"/>
          </p:cNvSpPr>
          <p:nvPr/>
        </p:nvSpPr>
        <p:spPr bwMode="auto">
          <a:xfrm>
            <a:off x="8458200" y="798513"/>
            <a:ext cx="6858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73733" name="Rectangle 11"/>
          <p:cNvSpPr>
            <a:spLocks noChangeArrowheads="1"/>
          </p:cNvSpPr>
          <p:nvPr/>
        </p:nvSpPr>
        <p:spPr bwMode="auto">
          <a:xfrm>
            <a:off x="2590800" y="798513"/>
            <a:ext cx="6858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73734" name="Rectangle 12"/>
          <p:cNvSpPr>
            <a:spLocks noChangeArrowheads="1"/>
          </p:cNvSpPr>
          <p:nvPr/>
        </p:nvSpPr>
        <p:spPr bwMode="auto">
          <a:xfrm>
            <a:off x="5638800" y="798513"/>
            <a:ext cx="6858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grpSp>
        <p:nvGrpSpPr>
          <p:cNvPr id="73735" name="Group 13"/>
          <p:cNvGrpSpPr>
            <a:grpSpLocks/>
          </p:cNvGrpSpPr>
          <p:nvPr/>
        </p:nvGrpSpPr>
        <p:grpSpPr bwMode="auto">
          <a:xfrm>
            <a:off x="457200" y="1111250"/>
            <a:ext cx="8610600" cy="5538788"/>
            <a:chOff x="288" y="773"/>
            <a:chExt cx="5424" cy="3489"/>
          </a:xfrm>
        </p:grpSpPr>
        <p:grpSp>
          <p:nvGrpSpPr>
            <p:cNvPr id="73739" name="Group 14"/>
            <p:cNvGrpSpPr>
              <a:grpSpLocks/>
            </p:cNvGrpSpPr>
            <p:nvPr/>
          </p:nvGrpSpPr>
          <p:grpSpPr bwMode="auto">
            <a:xfrm>
              <a:off x="288" y="773"/>
              <a:ext cx="5424" cy="3489"/>
              <a:chOff x="288" y="768"/>
              <a:chExt cx="5424" cy="3489"/>
            </a:xfrm>
          </p:grpSpPr>
          <p:sp>
            <p:nvSpPr>
              <p:cNvPr id="73746" name="Text Box 15"/>
              <p:cNvSpPr txBox="1">
                <a:spLocks noChangeArrowheads="1"/>
              </p:cNvSpPr>
              <p:nvPr/>
            </p:nvSpPr>
            <p:spPr bwMode="auto">
              <a:xfrm>
                <a:off x="2592" y="2256"/>
                <a:ext cx="6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1600">
                    <a:latin typeface="Trebuchet MS" pitchFamily="34" charset="0"/>
                  </a:rPr>
                  <a:t>position</a:t>
                </a:r>
              </a:p>
            </p:txBody>
          </p:sp>
          <p:sp>
            <p:nvSpPr>
              <p:cNvPr id="73747" name="Text Box 16"/>
              <p:cNvSpPr txBox="1">
                <a:spLocks noChangeArrowheads="1"/>
              </p:cNvSpPr>
              <p:nvPr/>
            </p:nvSpPr>
            <p:spPr bwMode="auto">
              <a:xfrm>
                <a:off x="720" y="2256"/>
                <a:ext cx="6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1600">
                    <a:latin typeface="Trebuchet MS" pitchFamily="34" charset="0"/>
                  </a:rPr>
                  <a:t>position</a:t>
                </a:r>
              </a:p>
            </p:txBody>
          </p:sp>
          <p:sp>
            <p:nvSpPr>
              <p:cNvPr id="73748" name="Text Box 17"/>
              <p:cNvSpPr txBox="1">
                <a:spLocks noChangeArrowheads="1"/>
              </p:cNvSpPr>
              <p:nvPr/>
            </p:nvSpPr>
            <p:spPr bwMode="auto">
              <a:xfrm>
                <a:off x="4512" y="2256"/>
                <a:ext cx="6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1600">
                    <a:latin typeface="Trebuchet MS" pitchFamily="34" charset="0"/>
                  </a:rPr>
                  <a:t>position</a:t>
                </a:r>
              </a:p>
            </p:txBody>
          </p:sp>
          <p:sp>
            <p:nvSpPr>
              <p:cNvPr id="73749" name="Text Box 18"/>
              <p:cNvSpPr txBox="1">
                <a:spLocks noChangeArrowheads="1"/>
              </p:cNvSpPr>
              <p:nvPr/>
            </p:nvSpPr>
            <p:spPr bwMode="auto">
              <a:xfrm>
                <a:off x="2592" y="4045"/>
                <a:ext cx="6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1600">
                    <a:latin typeface="Trebuchet MS" pitchFamily="34" charset="0"/>
                  </a:rPr>
                  <a:t>position</a:t>
                </a:r>
              </a:p>
            </p:txBody>
          </p:sp>
          <p:sp>
            <p:nvSpPr>
              <p:cNvPr id="73750" name="Text Box 19"/>
              <p:cNvSpPr txBox="1">
                <a:spLocks noChangeArrowheads="1"/>
              </p:cNvSpPr>
              <p:nvPr/>
            </p:nvSpPr>
            <p:spPr bwMode="auto">
              <a:xfrm>
                <a:off x="720" y="4045"/>
                <a:ext cx="6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1600">
                    <a:latin typeface="Trebuchet MS" pitchFamily="34" charset="0"/>
                  </a:rPr>
                  <a:t>position</a:t>
                </a:r>
              </a:p>
            </p:txBody>
          </p:sp>
          <p:sp>
            <p:nvSpPr>
              <p:cNvPr id="73751" name="Text Box 20"/>
              <p:cNvSpPr txBox="1">
                <a:spLocks noChangeArrowheads="1"/>
              </p:cNvSpPr>
              <p:nvPr/>
            </p:nvSpPr>
            <p:spPr bwMode="auto">
              <a:xfrm>
                <a:off x="4512" y="4045"/>
                <a:ext cx="6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1600">
                    <a:latin typeface="Trebuchet MS" pitchFamily="34" charset="0"/>
                  </a:rPr>
                  <a:t>position</a:t>
                </a:r>
              </a:p>
            </p:txBody>
          </p:sp>
          <p:sp>
            <p:nvSpPr>
              <p:cNvPr id="73752" name="Text Box 21"/>
              <p:cNvSpPr txBox="1">
                <a:spLocks noChangeArrowheads="1"/>
              </p:cNvSpPr>
              <p:nvPr/>
            </p:nvSpPr>
            <p:spPr bwMode="auto">
              <a:xfrm>
                <a:off x="288" y="768"/>
                <a:ext cx="33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1600">
                    <a:latin typeface="Trebuchet MS" pitchFamily="34" charset="0"/>
                  </a:rPr>
                  <a:t>E</a:t>
                </a:r>
                <a:r>
                  <a:rPr lang="de-DE" sz="1600" baseline="-25000">
                    <a:latin typeface="Trebuchet MS" pitchFamily="34" charset="0"/>
                  </a:rPr>
                  <a:t>tot</a:t>
                </a:r>
              </a:p>
            </p:txBody>
          </p:sp>
          <p:sp>
            <p:nvSpPr>
              <p:cNvPr id="73753" name="Text Box 22"/>
              <p:cNvSpPr txBox="1">
                <a:spLocks noChangeArrowheads="1"/>
              </p:cNvSpPr>
              <p:nvPr/>
            </p:nvSpPr>
            <p:spPr bwMode="auto">
              <a:xfrm>
                <a:off x="2160" y="768"/>
                <a:ext cx="43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1600">
                    <a:latin typeface="Trebuchet MS" pitchFamily="34" charset="0"/>
                  </a:rPr>
                  <a:t>dE1</a:t>
                </a:r>
                <a:endParaRPr lang="de-DE" sz="1600" baseline="-25000">
                  <a:latin typeface="Trebuchet MS" pitchFamily="34" charset="0"/>
                </a:endParaRPr>
              </a:p>
            </p:txBody>
          </p:sp>
          <p:sp>
            <p:nvSpPr>
              <p:cNvPr id="73754" name="Text Box 23"/>
              <p:cNvSpPr txBox="1">
                <a:spLocks noChangeArrowheads="1"/>
              </p:cNvSpPr>
              <p:nvPr/>
            </p:nvSpPr>
            <p:spPr bwMode="auto">
              <a:xfrm>
                <a:off x="3984" y="768"/>
                <a:ext cx="43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1600">
                    <a:latin typeface="Trebuchet MS" pitchFamily="34" charset="0"/>
                  </a:rPr>
                  <a:t>dE2</a:t>
                </a:r>
                <a:endParaRPr lang="de-DE" sz="1600" baseline="-25000">
                  <a:latin typeface="Trebuchet MS" pitchFamily="34" charset="0"/>
                </a:endParaRPr>
              </a:p>
            </p:txBody>
          </p:sp>
          <p:sp>
            <p:nvSpPr>
              <p:cNvPr id="73755" name="Text Box 24"/>
              <p:cNvSpPr txBox="1">
                <a:spLocks noChangeArrowheads="1"/>
              </p:cNvSpPr>
              <p:nvPr/>
            </p:nvSpPr>
            <p:spPr bwMode="auto">
              <a:xfrm>
                <a:off x="288" y="2544"/>
                <a:ext cx="43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1600">
                    <a:latin typeface="Trebuchet MS" pitchFamily="34" charset="0"/>
                  </a:rPr>
                  <a:t>dE3</a:t>
                </a:r>
                <a:endParaRPr lang="de-DE" sz="1600" baseline="-25000">
                  <a:latin typeface="Trebuchet MS" pitchFamily="34" charset="0"/>
                </a:endParaRPr>
              </a:p>
            </p:txBody>
          </p:sp>
          <p:sp>
            <p:nvSpPr>
              <p:cNvPr id="73756" name="Text Box 25"/>
              <p:cNvSpPr txBox="1">
                <a:spLocks noChangeArrowheads="1"/>
              </p:cNvSpPr>
              <p:nvPr/>
            </p:nvSpPr>
            <p:spPr bwMode="auto">
              <a:xfrm>
                <a:off x="2160" y="2544"/>
                <a:ext cx="43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1600">
                    <a:latin typeface="Trebuchet MS" pitchFamily="34" charset="0"/>
                  </a:rPr>
                  <a:t>dE4</a:t>
                </a:r>
                <a:endParaRPr lang="de-DE" sz="1600" baseline="-25000">
                  <a:latin typeface="Trebuchet MS" pitchFamily="34" charset="0"/>
                </a:endParaRPr>
              </a:p>
            </p:txBody>
          </p:sp>
          <p:sp>
            <p:nvSpPr>
              <p:cNvPr id="73757" name="Text Box 26"/>
              <p:cNvSpPr txBox="1">
                <a:spLocks noChangeArrowheads="1"/>
              </p:cNvSpPr>
              <p:nvPr/>
            </p:nvSpPr>
            <p:spPr bwMode="auto">
              <a:xfrm>
                <a:off x="3984" y="2544"/>
                <a:ext cx="43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1600">
                    <a:latin typeface="Trebuchet MS" pitchFamily="34" charset="0"/>
                  </a:rPr>
                  <a:t>dE5</a:t>
                </a:r>
                <a:endParaRPr lang="de-DE" sz="1600" baseline="-25000">
                  <a:latin typeface="Trebuchet MS" pitchFamily="34" charset="0"/>
                </a:endParaRPr>
              </a:p>
            </p:txBody>
          </p:sp>
          <p:sp>
            <p:nvSpPr>
              <p:cNvPr id="73758" name="Rectangle 27"/>
              <p:cNvSpPr>
                <a:spLocks noChangeArrowheads="1"/>
              </p:cNvSpPr>
              <p:nvPr/>
            </p:nvSpPr>
            <p:spPr bwMode="auto">
              <a:xfrm>
                <a:off x="1776" y="2352"/>
                <a:ext cx="288" cy="1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73759" name="Rectangle 28"/>
              <p:cNvSpPr>
                <a:spLocks noChangeArrowheads="1"/>
              </p:cNvSpPr>
              <p:nvPr/>
            </p:nvSpPr>
            <p:spPr bwMode="auto">
              <a:xfrm>
                <a:off x="3408" y="2352"/>
                <a:ext cx="432" cy="1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73760" name="Rectangle 29"/>
              <p:cNvSpPr>
                <a:spLocks noChangeArrowheads="1"/>
              </p:cNvSpPr>
              <p:nvPr/>
            </p:nvSpPr>
            <p:spPr bwMode="auto">
              <a:xfrm>
                <a:off x="5280" y="2352"/>
                <a:ext cx="432" cy="1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73761" name="Oval 30"/>
              <p:cNvSpPr>
                <a:spLocks noChangeArrowheads="1"/>
              </p:cNvSpPr>
              <p:nvPr/>
            </p:nvSpPr>
            <p:spPr bwMode="auto">
              <a:xfrm>
                <a:off x="528" y="2794"/>
                <a:ext cx="1104" cy="187"/>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73762" name="Oval 31"/>
              <p:cNvSpPr>
                <a:spLocks noChangeArrowheads="1"/>
              </p:cNvSpPr>
              <p:nvPr/>
            </p:nvSpPr>
            <p:spPr bwMode="auto">
              <a:xfrm>
                <a:off x="2352" y="3072"/>
                <a:ext cx="1104" cy="336"/>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73763" name="Oval 32"/>
              <p:cNvSpPr>
                <a:spLocks noChangeArrowheads="1"/>
              </p:cNvSpPr>
              <p:nvPr/>
            </p:nvSpPr>
            <p:spPr bwMode="auto">
              <a:xfrm>
                <a:off x="4176" y="3168"/>
                <a:ext cx="1104" cy="336"/>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73764" name="Oval 33"/>
              <p:cNvSpPr>
                <a:spLocks noChangeArrowheads="1"/>
              </p:cNvSpPr>
              <p:nvPr/>
            </p:nvSpPr>
            <p:spPr bwMode="auto">
              <a:xfrm>
                <a:off x="528" y="1157"/>
                <a:ext cx="1104" cy="187"/>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73765" name="Oval 34"/>
              <p:cNvSpPr>
                <a:spLocks noChangeArrowheads="1"/>
              </p:cNvSpPr>
              <p:nvPr/>
            </p:nvSpPr>
            <p:spPr bwMode="auto">
              <a:xfrm>
                <a:off x="2387" y="1377"/>
                <a:ext cx="1104" cy="187"/>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73766" name="Oval 35"/>
              <p:cNvSpPr>
                <a:spLocks noChangeArrowheads="1"/>
              </p:cNvSpPr>
              <p:nvPr/>
            </p:nvSpPr>
            <p:spPr bwMode="auto">
              <a:xfrm>
                <a:off x="4246" y="1329"/>
                <a:ext cx="1104" cy="187"/>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grpSp>
        <p:sp>
          <p:nvSpPr>
            <p:cNvPr id="73740" name="Text Box 36"/>
            <p:cNvSpPr txBox="1">
              <a:spLocks noChangeArrowheads="1"/>
            </p:cNvSpPr>
            <p:nvPr/>
          </p:nvSpPr>
          <p:spPr bwMode="auto">
            <a:xfrm>
              <a:off x="1248" y="960"/>
              <a:ext cx="4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baseline="30000">
                  <a:solidFill>
                    <a:srgbClr val="FF0000"/>
                  </a:solidFill>
                  <a:latin typeface="Trebuchet MS" pitchFamily="34" charset="0"/>
                </a:rPr>
                <a:t>60</a:t>
              </a:r>
              <a:r>
                <a:rPr lang="de-DE">
                  <a:solidFill>
                    <a:srgbClr val="FF0000"/>
                  </a:solidFill>
                  <a:latin typeface="Trebuchet MS" pitchFamily="34" charset="0"/>
                </a:rPr>
                <a:t>Fe</a:t>
              </a:r>
            </a:p>
          </p:txBody>
        </p:sp>
        <p:sp>
          <p:nvSpPr>
            <p:cNvPr id="73741" name="Text Box 37"/>
            <p:cNvSpPr txBox="1">
              <a:spLocks noChangeArrowheads="1"/>
            </p:cNvSpPr>
            <p:nvPr/>
          </p:nvSpPr>
          <p:spPr bwMode="auto">
            <a:xfrm>
              <a:off x="3216" y="2889"/>
              <a:ext cx="4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baseline="30000">
                  <a:solidFill>
                    <a:srgbClr val="FF0000"/>
                  </a:solidFill>
                  <a:latin typeface="Trebuchet MS" pitchFamily="34" charset="0"/>
                </a:rPr>
                <a:t>60</a:t>
              </a:r>
              <a:r>
                <a:rPr lang="de-DE">
                  <a:solidFill>
                    <a:srgbClr val="FF0000"/>
                  </a:solidFill>
                  <a:latin typeface="Trebuchet MS" pitchFamily="34" charset="0"/>
                </a:rPr>
                <a:t>Fe</a:t>
              </a:r>
            </a:p>
          </p:txBody>
        </p:sp>
        <p:sp>
          <p:nvSpPr>
            <p:cNvPr id="73742" name="Text Box 38"/>
            <p:cNvSpPr txBox="1">
              <a:spLocks noChangeArrowheads="1"/>
            </p:cNvSpPr>
            <p:nvPr/>
          </p:nvSpPr>
          <p:spPr bwMode="auto">
            <a:xfrm>
              <a:off x="1296" y="2592"/>
              <a:ext cx="4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baseline="30000">
                  <a:solidFill>
                    <a:srgbClr val="FF0000"/>
                  </a:solidFill>
                  <a:latin typeface="Trebuchet MS" pitchFamily="34" charset="0"/>
                </a:rPr>
                <a:t>60</a:t>
              </a:r>
              <a:r>
                <a:rPr lang="de-DE">
                  <a:solidFill>
                    <a:srgbClr val="FF0000"/>
                  </a:solidFill>
                  <a:latin typeface="Trebuchet MS" pitchFamily="34" charset="0"/>
                </a:rPr>
                <a:t>Fe</a:t>
              </a:r>
            </a:p>
          </p:txBody>
        </p:sp>
        <p:sp>
          <p:nvSpPr>
            <p:cNvPr id="73743" name="Text Box 39"/>
            <p:cNvSpPr txBox="1">
              <a:spLocks noChangeArrowheads="1"/>
            </p:cNvSpPr>
            <p:nvPr/>
          </p:nvSpPr>
          <p:spPr bwMode="auto">
            <a:xfrm>
              <a:off x="3984" y="1152"/>
              <a:ext cx="4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baseline="30000">
                  <a:solidFill>
                    <a:srgbClr val="FF0000"/>
                  </a:solidFill>
                  <a:latin typeface="Trebuchet MS" pitchFamily="34" charset="0"/>
                </a:rPr>
                <a:t>60</a:t>
              </a:r>
              <a:r>
                <a:rPr lang="de-DE">
                  <a:solidFill>
                    <a:srgbClr val="FF0000"/>
                  </a:solidFill>
                  <a:latin typeface="Trebuchet MS" pitchFamily="34" charset="0"/>
                </a:rPr>
                <a:t>Fe</a:t>
              </a:r>
            </a:p>
          </p:txBody>
        </p:sp>
        <p:sp>
          <p:nvSpPr>
            <p:cNvPr id="73744" name="Text Box 40"/>
            <p:cNvSpPr txBox="1">
              <a:spLocks noChangeArrowheads="1"/>
            </p:cNvSpPr>
            <p:nvPr/>
          </p:nvSpPr>
          <p:spPr bwMode="auto">
            <a:xfrm>
              <a:off x="2208" y="1545"/>
              <a:ext cx="4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baseline="30000">
                  <a:solidFill>
                    <a:srgbClr val="FF0000"/>
                  </a:solidFill>
                  <a:latin typeface="Trebuchet MS" pitchFamily="34" charset="0"/>
                </a:rPr>
                <a:t>60</a:t>
              </a:r>
              <a:r>
                <a:rPr lang="de-DE">
                  <a:solidFill>
                    <a:srgbClr val="FF0000"/>
                  </a:solidFill>
                  <a:latin typeface="Trebuchet MS" pitchFamily="34" charset="0"/>
                </a:rPr>
                <a:t>Fe</a:t>
              </a:r>
            </a:p>
          </p:txBody>
        </p:sp>
        <p:sp>
          <p:nvSpPr>
            <p:cNvPr id="73745" name="Text Box 41"/>
            <p:cNvSpPr txBox="1">
              <a:spLocks noChangeArrowheads="1"/>
            </p:cNvSpPr>
            <p:nvPr/>
          </p:nvSpPr>
          <p:spPr bwMode="auto">
            <a:xfrm>
              <a:off x="4080" y="2928"/>
              <a:ext cx="4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baseline="30000">
                  <a:solidFill>
                    <a:srgbClr val="FF0000"/>
                  </a:solidFill>
                  <a:latin typeface="Trebuchet MS" pitchFamily="34" charset="0"/>
                </a:rPr>
                <a:t>60</a:t>
              </a:r>
              <a:r>
                <a:rPr lang="de-DE">
                  <a:solidFill>
                    <a:srgbClr val="FF0000"/>
                  </a:solidFill>
                  <a:latin typeface="Trebuchet MS" pitchFamily="34" charset="0"/>
                </a:rPr>
                <a:t>Fe</a:t>
              </a:r>
            </a:p>
          </p:txBody>
        </p:sp>
      </p:grpSp>
      <p:sp>
        <p:nvSpPr>
          <p:cNvPr id="73736" name="Text Box 42"/>
          <p:cNvSpPr txBox="1">
            <a:spLocks noChangeArrowheads="1"/>
          </p:cNvSpPr>
          <p:nvPr/>
        </p:nvSpPr>
        <p:spPr bwMode="auto">
          <a:xfrm>
            <a:off x="2514600" y="1941513"/>
            <a:ext cx="609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baseline="30000">
                <a:latin typeface="Trebuchet MS" pitchFamily="34" charset="0"/>
              </a:rPr>
              <a:t>60</a:t>
            </a:r>
            <a:r>
              <a:rPr lang="de-DE">
                <a:latin typeface="Trebuchet MS" pitchFamily="34" charset="0"/>
              </a:rPr>
              <a:t>Ni</a:t>
            </a:r>
          </a:p>
        </p:txBody>
      </p:sp>
      <p:sp>
        <p:nvSpPr>
          <p:cNvPr id="73737" name="Text Box 43"/>
          <p:cNvSpPr txBox="1">
            <a:spLocks noChangeArrowheads="1"/>
          </p:cNvSpPr>
          <p:nvPr/>
        </p:nvSpPr>
        <p:spPr bwMode="auto">
          <a:xfrm>
            <a:off x="2667000" y="722313"/>
            <a:ext cx="4038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2000" dirty="0" err="1"/>
              <a:t>Ni</a:t>
            </a:r>
            <a:r>
              <a:rPr lang="de-DE" sz="2000" dirty="0"/>
              <a:t>/</a:t>
            </a:r>
            <a:r>
              <a:rPr lang="de-DE" sz="2000" dirty="0" err="1"/>
              <a:t>Fe</a:t>
            </a:r>
            <a:r>
              <a:rPr lang="de-DE" sz="2000" dirty="0"/>
              <a:t> ≈ 10</a:t>
            </a:r>
            <a:r>
              <a:rPr lang="de-DE" sz="2000" baseline="30000" dirty="0"/>
              <a:t>-5</a:t>
            </a:r>
            <a:r>
              <a:rPr lang="de-DE" sz="2000" dirty="0"/>
              <a:t>  =&gt;	</a:t>
            </a:r>
            <a:r>
              <a:rPr lang="de-DE" sz="2000" baseline="30000" dirty="0"/>
              <a:t>60</a:t>
            </a:r>
            <a:r>
              <a:rPr lang="de-DE" sz="2000" dirty="0"/>
              <a:t>Ni/</a:t>
            </a:r>
            <a:r>
              <a:rPr lang="de-DE" sz="2000" baseline="30000" dirty="0"/>
              <a:t>60</a:t>
            </a:r>
            <a:r>
              <a:rPr lang="de-DE" sz="2000" dirty="0"/>
              <a:t>Fe ≈ 10</a:t>
            </a:r>
            <a:r>
              <a:rPr lang="de-DE" sz="2000" baseline="30000" dirty="0"/>
              <a:t>6</a:t>
            </a:r>
          </a:p>
        </p:txBody>
      </p:sp>
    </p:spTree>
    <p:extLst>
      <p:ext uri="{BB962C8B-B14F-4D97-AF65-F5344CB8AC3E}">
        <p14:creationId xmlns:p14="http://schemas.microsoft.com/office/powerpoint/2010/main" val="37313402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Group 2"/>
          <p:cNvGrpSpPr>
            <a:grpSpLocks/>
          </p:cNvGrpSpPr>
          <p:nvPr/>
        </p:nvGrpSpPr>
        <p:grpSpPr bwMode="auto">
          <a:xfrm>
            <a:off x="142875" y="835025"/>
            <a:ext cx="8890000" cy="5737225"/>
            <a:chOff x="90" y="589"/>
            <a:chExt cx="5600" cy="3614"/>
          </a:xfrm>
        </p:grpSpPr>
        <p:pic>
          <p:nvPicPr>
            <p:cNvPr id="74797" name="Picture 3" descr="C_Fhists051_hE1p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0" y="589"/>
              <a:ext cx="1900" cy="1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98" name="Picture 4" descr="C_Fhists051_hE2p_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92" y="589"/>
              <a:ext cx="1897" cy="1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99" name="Picture 5" descr="C_Fhists051_hEtp_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 y="589"/>
              <a:ext cx="1897" cy="1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00" name="Picture 6" descr="C_Fhists051_hE3p_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 y="2357"/>
              <a:ext cx="1897" cy="1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01" name="Picture 7" descr="C_Fhists051_hE4p_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40" y="2357"/>
              <a:ext cx="1897" cy="1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02" name="Picture 8" descr="C_Fhists051_hE5p_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93" y="2357"/>
              <a:ext cx="1897" cy="1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4755" name="Rectangle 9"/>
          <p:cNvSpPr>
            <a:spLocks noGrp="1" noChangeArrowheads="1"/>
          </p:cNvSpPr>
          <p:nvPr>
            <p:ph type="title" idx="4294967295"/>
          </p:nvPr>
        </p:nvSpPr>
        <p:spPr>
          <a:xfrm>
            <a:off x="0" y="125759"/>
            <a:ext cx="9144000" cy="1143001"/>
          </a:xfrm>
          <a:prstGeom prst="rect">
            <a:avLst/>
          </a:prstGeom>
        </p:spPr>
        <p:txBody>
          <a:bodyPr/>
          <a:lstStyle/>
          <a:p>
            <a:pPr eaLnBrk="1" hangingPunct="1"/>
            <a:r>
              <a:rPr lang="de-DE" sz="3200" dirty="0" err="1" smtClean="0">
                <a:latin typeface="Arial" pitchFamily="34" charset="0"/>
                <a:cs typeface="Arial" pitchFamily="34" charset="0"/>
              </a:rPr>
              <a:t>spectra</a:t>
            </a:r>
            <a:r>
              <a:rPr lang="de-DE" sz="3200" dirty="0" smtClean="0">
                <a:latin typeface="Arial" pitchFamily="34" charset="0"/>
                <a:cs typeface="Arial" pitchFamily="34" charset="0"/>
              </a:rPr>
              <a:t> </a:t>
            </a:r>
            <a:r>
              <a:rPr lang="de-DE" sz="3200" dirty="0" err="1" smtClean="0">
                <a:latin typeface="Arial" pitchFamily="34" charset="0"/>
                <a:cs typeface="Arial" pitchFamily="34" charset="0"/>
              </a:rPr>
              <a:t>for</a:t>
            </a:r>
            <a:r>
              <a:rPr lang="de-DE" sz="3200" dirty="0" smtClean="0">
                <a:latin typeface="Arial" pitchFamily="34" charset="0"/>
                <a:cs typeface="Arial" pitchFamily="34" charset="0"/>
              </a:rPr>
              <a:t> </a:t>
            </a:r>
            <a:r>
              <a:rPr lang="de-DE" sz="3200" dirty="0" err="1" smtClean="0">
                <a:latin typeface="Arial" pitchFamily="34" charset="0"/>
                <a:cs typeface="Arial" pitchFamily="34" charset="0"/>
              </a:rPr>
              <a:t>crust</a:t>
            </a:r>
            <a:r>
              <a:rPr lang="de-DE" sz="3200" dirty="0" smtClean="0">
                <a:latin typeface="Arial" pitchFamily="34" charset="0"/>
                <a:cs typeface="Arial" pitchFamily="34" charset="0"/>
              </a:rPr>
              <a:t> sample: </a:t>
            </a:r>
            <a:r>
              <a:rPr lang="de-DE" sz="3200" baseline="30000" dirty="0" smtClean="0">
                <a:latin typeface="Arial" pitchFamily="34" charset="0"/>
                <a:cs typeface="Arial" pitchFamily="34" charset="0"/>
              </a:rPr>
              <a:t>60</a:t>
            </a:r>
            <a:r>
              <a:rPr lang="de-DE" sz="3200" dirty="0" smtClean="0">
                <a:latin typeface="Arial" pitchFamily="34" charset="0"/>
                <a:cs typeface="Arial" pitchFamily="34" charset="0"/>
              </a:rPr>
              <a:t>Fe/</a:t>
            </a:r>
            <a:r>
              <a:rPr lang="de-DE" sz="3200" dirty="0" err="1" smtClean="0">
                <a:latin typeface="Arial" pitchFamily="34" charset="0"/>
                <a:cs typeface="Arial" pitchFamily="34" charset="0"/>
              </a:rPr>
              <a:t>Fe</a:t>
            </a:r>
            <a:r>
              <a:rPr lang="de-DE" sz="3200" dirty="0" smtClean="0">
                <a:latin typeface="Arial" pitchFamily="34" charset="0"/>
                <a:cs typeface="Arial" pitchFamily="34" charset="0"/>
              </a:rPr>
              <a:t> ~ 2·10</a:t>
            </a:r>
            <a:r>
              <a:rPr lang="de-DE" sz="3200" baseline="30000" dirty="0" smtClean="0">
                <a:latin typeface="Arial" pitchFamily="34" charset="0"/>
                <a:cs typeface="Arial" pitchFamily="34" charset="0"/>
              </a:rPr>
              <a:t>-15</a:t>
            </a:r>
          </a:p>
        </p:txBody>
      </p:sp>
      <p:grpSp>
        <p:nvGrpSpPr>
          <p:cNvPr id="74756" name="Group 10"/>
          <p:cNvGrpSpPr>
            <a:grpSpLocks/>
          </p:cNvGrpSpPr>
          <p:nvPr/>
        </p:nvGrpSpPr>
        <p:grpSpPr bwMode="auto">
          <a:xfrm>
            <a:off x="457200" y="1127125"/>
            <a:ext cx="8610600" cy="5538788"/>
            <a:chOff x="288" y="773"/>
            <a:chExt cx="5424" cy="3489"/>
          </a:xfrm>
        </p:grpSpPr>
        <p:grpSp>
          <p:nvGrpSpPr>
            <p:cNvPr id="74769" name="Group 11"/>
            <p:cNvGrpSpPr>
              <a:grpSpLocks/>
            </p:cNvGrpSpPr>
            <p:nvPr/>
          </p:nvGrpSpPr>
          <p:grpSpPr bwMode="auto">
            <a:xfrm>
              <a:off x="288" y="773"/>
              <a:ext cx="5424" cy="3489"/>
              <a:chOff x="288" y="768"/>
              <a:chExt cx="5424" cy="3489"/>
            </a:xfrm>
          </p:grpSpPr>
          <p:sp>
            <p:nvSpPr>
              <p:cNvPr id="74776" name="Text Box 12"/>
              <p:cNvSpPr txBox="1">
                <a:spLocks noChangeArrowheads="1"/>
              </p:cNvSpPr>
              <p:nvPr/>
            </p:nvSpPr>
            <p:spPr bwMode="auto">
              <a:xfrm>
                <a:off x="2592" y="2256"/>
                <a:ext cx="6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1600">
                    <a:latin typeface="Trebuchet MS" pitchFamily="34" charset="0"/>
                  </a:rPr>
                  <a:t>position</a:t>
                </a:r>
              </a:p>
            </p:txBody>
          </p:sp>
          <p:sp>
            <p:nvSpPr>
              <p:cNvPr id="74777" name="Text Box 13"/>
              <p:cNvSpPr txBox="1">
                <a:spLocks noChangeArrowheads="1"/>
              </p:cNvSpPr>
              <p:nvPr/>
            </p:nvSpPr>
            <p:spPr bwMode="auto">
              <a:xfrm>
                <a:off x="720" y="2256"/>
                <a:ext cx="6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1600">
                    <a:latin typeface="Trebuchet MS" pitchFamily="34" charset="0"/>
                  </a:rPr>
                  <a:t>position</a:t>
                </a:r>
              </a:p>
            </p:txBody>
          </p:sp>
          <p:sp>
            <p:nvSpPr>
              <p:cNvPr id="74778" name="Text Box 14"/>
              <p:cNvSpPr txBox="1">
                <a:spLocks noChangeArrowheads="1"/>
              </p:cNvSpPr>
              <p:nvPr/>
            </p:nvSpPr>
            <p:spPr bwMode="auto">
              <a:xfrm>
                <a:off x="4512" y="2256"/>
                <a:ext cx="6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1600">
                    <a:latin typeface="Trebuchet MS" pitchFamily="34" charset="0"/>
                  </a:rPr>
                  <a:t>position</a:t>
                </a:r>
              </a:p>
            </p:txBody>
          </p:sp>
          <p:sp>
            <p:nvSpPr>
              <p:cNvPr id="74779" name="Text Box 15"/>
              <p:cNvSpPr txBox="1">
                <a:spLocks noChangeArrowheads="1"/>
              </p:cNvSpPr>
              <p:nvPr/>
            </p:nvSpPr>
            <p:spPr bwMode="auto">
              <a:xfrm>
                <a:off x="2592" y="4045"/>
                <a:ext cx="6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1600">
                    <a:latin typeface="Trebuchet MS" pitchFamily="34" charset="0"/>
                  </a:rPr>
                  <a:t>position</a:t>
                </a:r>
              </a:p>
            </p:txBody>
          </p:sp>
          <p:sp>
            <p:nvSpPr>
              <p:cNvPr id="74780" name="Text Box 16"/>
              <p:cNvSpPr txBox="1">
                <a:spLocks noChangeArrowheads="1"/>
              </p:cNvSpPr>
              <p:nvPr/>
            </p:nvSpPr>
            <p:spPr bwMode="auto">
              <a:xfrm>
                <a:off x="720" y="4045"/>
                <a:ext cx="6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1600">
                    <a:latin typeface="Trebuchet MS" pitchFamily="34" charset="0"/>
                  </a:rPr>
                  <a:t>position</a:t>
                </a:r>
              </a:p>
            </p:txBody>
          </p:sp>
          <p:sp>
            <p:nvSpPr>
              <p:cNvPr id="74781" name="Text Box 17"/>
              <p:cNvSpPr txBox="1">
                <a:spLocks noChangeArrowheads="1"/>
              </p:cNvSpPr>
              <p:nvPr/>
            </p:nvSpPr>
            <p:spPr bwMode="auto">
              <a:xfrm>
                <a:off x="4512" y="4045"/>
                <a:ext cx="6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1600">
                    <a:latin typeface="Trebuchet MS" pitchFamily="34" charset="0"/>
                  </a:rPr>
                  <a:t>position</a:t>
                </a:r>
              </a:p>
            </p:txBody>
          </p:sp>
          <p:sp>
            <p:nvSpPr>
              <p:cNvPr id="74782" name="Text Box 18"/>
              <p:cNvSpPr txBox="1">
                <a:spLocks noChangeArrowheads="1"/>
              </p:cNvSpPr>
              <p:nvPr/>
            </p:nvSpPr>
            <p:spPr bwMode="auto">
              <a:xfrm>
                <a:off x="288" y="768"/>
                <a:ext cx="33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1600">
                    <a:latin typeface="Trebuchet MS" pitchFamily="34" charset="0"/>
                  </a:rPr>
                  <a:t>E</a:t>
                </a:r>
                <a:r>
                  <a:rPr lang="de-DE" sz="1600" baseline="-25000">
                    <a:latin typeface="Trebuchet MS" pitchFamily="34" charset="0"/>
                  </a:rPr>
                  <a:t>tot</a:t>
                </a:r>
              </a:p>
            </p:txBody>
          </p:sp>
          <p:sp>
            <p:nvSpPr>
              <p:cNvPr id="74783" name="Text Box 19"/>
              <p:cNvSpPr txBox="1">
                <a:spLocks noChangeArrowheads="1"/>
              </p:cNvSpPr>
              <p:nvPr/>
            </p:nvSpPr>
            <p:spPr bwMode="auto">
              <a:xfrm>
                <a:off x="2160" y="768"/>
                <a:ext cx="43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1600">
                    <a:latin typeface="Trebuchet MS" pitchFamily="34" charset="0"/>
                  </a:rPr>
                  <a:t>dE1</a:t>
                </a:r>
                <a:endParaRPr lang="de-DE" sz="1600" baseline="-25000">
                  <a:latin typeface="Trebuchet MS" pitchFamily="34" charset="0"/>
                </a:endParaRPr>
              </a:p>
            </p:txBody>
          </p:sp>
          <p:sp>
            <p:nvSpPr>
              <p:cNvPr id="74784" name="Text Box 20"/>
              <p:cNvSpPr txBox="1">
                <a:spLocks noChangeArrowheads="1"/>
              </p:cNvSpPr>
              <p:nvPr/>
            </p:nvSpPr>
            <p:spPr bwMode="auto">
              <a:xfrm>
                <a:off x="3984" y="768"/>
                <a:ext cx="43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1600">
                    <a:latin typeface="Trebuchet MS" pitchFamily="34" charset="0"/>
                  </a:rPr>
                  <a:t>dE2</a:t>
                </a:r>
                <a:endParaRPr lang="de-DE" sz="1600" baseline="-25000">
                  <a:latin typeface="Trebuchet MS" pitchFamily="34" charset="0"/>
                </a:endParaRPr>
              </a:p>
            </p:txBody>
          </p:sp>
          <p:sp>
            <p:nvSpPr>
              <p:cNvPr id="74785" name="Text Box 21"/>
              <p:cNvSpPr txBox="1">
                <a:spLocks noChangeArrowheads="1"/>
              </p:cNvSpPr>
              <p:nvPr/>
            </p:nvSpPr>
            <p:spPr bwMode="auto">
              <a:xfrm>
                <a:off x="288" y="2544"/>
                <a:ext cx="43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1600">
                    <a:latin typeface="Trebuchet MS" pitchFamily="34" charset="0"/>
                  </a:rPr>
                  <a:t>dE3</a:t>
                </a:r>
                <a:endParaRPr lang="de-DE" sz="1600" baseline="-25000">
                  <a:latin typeface="Trebuchet MS" pitchFamily="34" charset="0"/>
                </a:endParaRPr>
              </a:p>
            </p:txBody>
          </p:sp>
          <p:sp>
            <p:nvSpPr>
              <p:cNvPr id="74786" name="Text Box 22"/>
              <p:cNvSpPr txBox="1">
                <a:spLocks noChangeArrowheads="1"/>
              </p:cNvSpPr>
              <p:nvPr/>
            </p:nvSpPr>
            <p:spPr bwMode="auto">
              <a:xfrm>
                <a:off x="2160" y="2544"/>
                <a:ext cx="43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1600">
                    <a:latin typeface="Trebuchet MS" pitchFamily="34" charset="0"/>
                  </a:rPr>
                  <a:t>dE4</a:t>
                </a:r>
                <a:endParaRPr lang="de-DE" sz="1600" baseline="-25000">
                  <a:latin typeface="Trebuchet MS" pitchFamily="34" charset="0"/>
                </a:endParaRPr>
              </a:p>
            </p:txBody>
          </p:sp>
          <p:sp>
            <p:nvSpPr>
              <p:cNvPr id="74787" name="Text Box 23"/>
              <p:cNvSpPr txBox="1">
                <a:spLocks noChangeArrowheads="1"/>
              </p:cNvSpPr>
              <p:nvPr/>
            </p:nvSpPr>
            <p:spPr bwMode="auto">
              <a:xfrm>
                <a:off x="3984" y="2544"/>
                <a:ext cx="43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1600">
                    <a:latin typeface="Trebuchet MS" pitchFamily="34" charset="0"/>
                  </a:rPr>
                  <a:t>dE5</a:t>
                </a:r>
                <a:endParaRPr lang="de-DE" sz="1600" baseline="-25000">
                  <a:latin typeface="Trebuchet MS" pitchFamily="34" charset="0"/>
                </a:endParaRPr>
              </a:p>
            </p:txBody>
          </p:sp>
          <p:sp>
            <p:nvSpPr>
              <p:cNvPr id="74788" name="Rectangle 24"/>
              <p:cNvSpPr>
                <a:spLocks noChangeArrowheads="1"/>
              </p:cNvSpPr>
              <p:nvPr/>
            </p:nvSpPr>
            <p:spPr bwMode="auto">
              <a:xfrm>
                <a:off x="1776" y="2352"/>
                <a:ext cx="288" cy="1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74789" name="Rectangle 25"/>
              <p:cNvSpPr>
                <a:spLocks noChangeArrowheads="1"/>
              </p:cNvSpPr>
              <p:nvPr/>
            </p:nvSpPr>
            <p:spPr bwMode="auto">
              <a:xfrm>
                <a:off x="3408" y="2352"/>
                <a:ext cx="432" cy="1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74790" name="Rectangle 26"/>
              <p:cNvSpPr>
                <a:spLocks noChangeArrowheads="1"/>
              </p:cNvSpPr>
              <p:nvPr/>
            </p:nvSpPr>
            <p:spPr bwMode="auto">
              <a:xfrm>
                <a:off x="5280" y="2352"/>
                <a:ext cx="432" cy="1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74791" name="Oval 27"/>
              <p:cNvSpPr>
                <a:spLocks noChangeArrowheads="1"/>
              </p:cNvSpPr>
              <p:nvPr/>
            </p:nvSpPr>
            <p:spPr bwMode="auto">
              <a:xfrm>
                <a:off x="528" y="2794"/>
                <a:ext cx="1104" cy="187"/>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74792" name="Oval 28"/>
              <p:cNvSpPr>
                <a:spLocks noChangeArrowheads="1"/>
              </p:cNvSpPr>
              <p:nvPr/>
            </p:nvSpPr>
            <p:spPr bwMode="auto">
              <a:xfrm>
                <a:off x="2352" y="3072"/>
                <a:ext cx="1104" cy="336"/>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74793" name="Oval 29"/>
              <p:cNvSpPr>
                <a:spLocks noChangeArrowheads="1"/>
              </p:cNvSpPr>
              <p:nvPr/>
            </p:nvSpPr>
            <p:spPr bwMode="auto">
              <a:xfrm>
                <a:off x="4176" y="3168"/>
                <a:ext cx="1104" cy="336"/>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74794" name="Oval 30"/>
              <p:cNvSpPr>
                <a:spLocks noChangeArrowheads="1"/>
              </p:cNvSpPr>
              <p:nvPr/>
            </p:nvSpPr>
            <p:spPr bwMode="auto">
              <a:xfrm>
                <a:off x="528" y="1157"/>
                <a:ext cx="1104" cy="187"/>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74795" name="Oval 31"/>
              <p:cNvSpPr>
                <a:spLocks noChangeArrowheads="1"/>
              </p:cNvSpPr>
              <p:nvPr/>
            </p:nvSpPr>
            <p:spPr bwMode="auto">
              <a:xfrm>
                <a:off x="2387" y="1377"/>
                <a:ext cx="1104" cy="187"/>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74796" name="Oval 32"/>
              <p:cNvSpPr>
                <a:spLocks noChangeArrowheads="1"/>
              </p:cNvSpPr>
              <p:nvPr/>
            </p:nvSpPr>
            <p:spPr bwMode="auto">
              <a:xfrm>
                <a:off x="4246" y="1329"/>
                <a:ext cx="1104" cy="187"/>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grpSp>
        <p:sp>
          <p:nvSpPr>
            <p:cNvPr id="74770" name="Text Box 33"/>
            <p:cNvSpPr txBox="1">
              <a:spLocks noChangeArrowheads="1"/>
            </p:cNvSpPr>
            <p:nvPr/>
          </p:nvSpPr>
          <p:spPr bwMode="auto">
            <a:xfrm>
              <a:off x="1248" y="960"/>
              <a:ext cx="4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baseline="30000">
                  <a:solidFill>
                    <a:srgbClr val="FF0000"/>
                  </a:solidFill>
                  <a:latin typeface="Trebuchet MS" pitchFamily="34" charset="0"/>
                </a:rPr>
                <a:t>60</a:t>
              </a:r>
              <a:r>
                <a:rPr lang="de-DE">
                  <a:solidFill>
                    <a:srgbClr val="FF0000"/>
                  </a:solidFill>
                  <a:latin typeface="Trebuchet MS" pitchFamily="34" charset="0"/>
                </a:rPr>
                <a:t>Fe</a:t>
              </a:r>
            </a:p>
          </p:txBody>
        </p:sp>
        <p:sp>
          <p:nvSpPr>
            <p:cNvPr id="74771" name="Text Box 34"/>
            <p:cNvSpPr txBox="1">
              <a:spLocks noChangeArrowheads="1"/>
            </p:cNvSpPr>
            <p:nvPr/>
          </p:nvSpPr>
          <p:spPr bwMode="auto">
            <a:xfrm>
              <a:off x="3216" y="2889"/>
              <a:ext cx="4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baseline="30000">
                  <a:solidFill>
                    <a:srgbClr val="FF0000"/>
                  </a:solidFill>
                  <a:latin typeface="Trebuchet MS" pitchFamily="34" charset="0"/>
                </a:rPr>
                <a:t>60</a:t>
              </a:r>
              <a:r>
                <a:rPr lang="de-DE">
                  <a:solidFill>
                    <a:srgbClr val="FF0000"/>
                  </a:solidFill>
                  <a:latin typeface="Trebuchet MS" pitchFamily="34" charset="0"/>
                </a:rPr>
                <a:t>Fe</a:t>
              </a:r>
            </a:p>
          </p:txBody>
        </p:sp>
        <p:sp>
          <p:nvSpPr>
            <p:cNvPr id="74772" name="Text Box 35"/>
            <p:cNvSpPr txBox="1">
              <a:spLocks noChangeArrowheads="1"/>
            </p:cNvSpPr>
            <p:nvPr/>
          </p:nvSpPr>
          <p:spPr bwMode="auto">
            <a:xfrm>
              <a:off x="1296" y="2592"/>
              <a:ext cx="4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baseline="30000">
                  <a:solidFill>
                    <a:srgbClr val="FF0000"/>
                  </a:solidFill>
                  <a:latin typeface="Trebuchet MS" pitchFamily="34" charset="0"/>
                </a:rPr>
                <a:t>60</a:t>
              </a:r>
              <a:r>
                <a:rPr lang="de-DE">
                  <a:solidFill>
                    <a:srgbClr val="FF0000"/>
                  </a:solidFill>
                  <a:latin typeface="Trebuchet MS" pitchFamily="34" charset="0"/>
                </a:rPr>
                <a:t>Fe</a:t>
              </a:r>
            </a:p>
          </p:txBody>
        </p:sp>
        <p:sp>
          <p:nvSpPr>
            <p:cNvPr id="74773" name="Text Box 36"/>
            <p:cNvSpPr txBox="1">
              <a:spLocks noChangeArrowheads="1"/>
            </p:cNvSpPr>
            <p:nvPr/>
          </p:nvSpPr>
          <p:spPr bwMode="auto">
            <a:xfrm>
              <a:off x="3984" y="1152"/>
              <a:ext cx="4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baseline="30000">
                  <a:solidFill>
                    <a:srgbClr val="FF0000"/>
                  </a:solidFill>
                  <a:latin typeface="Trebuchet MS" pitchFamily="34" charset="0"/>
                </a:rPr>
                <a:t>60</a:t>
              </a:r>
              <a:r>
                <a:rPr lang="de-DE">
                  <a:solidFill>
                    <a:srgbClr val="FF0000"/>
                  </a:solidFill>
                  <a:latin typeface="Trebuchet MS" pitchFamily="34" charset="0"/>
                </a:rPr>
                <a:t>Fe</a:t>
              </a:r>
            </a:p>
          </p:txBody>
        </p:sp>
        <p:sp>
          <p:nvSpPr>
            <p:cNvPr id="74774" name="Text Box 37"/>
            <p:cNvSpPr txBox="1">
              <a:spLocks noChangeArrowheads="1"/>
            </p:cNvSpPr>
            <p:nvPr/>
          </p:nvSpPr>
          <p:spPr bwMode="auto">
            <a:xfrm>
              <a:off x="2208" y="1545"/>
              <a:ext cx="4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baseline="30000">
                  <a:solidFill>
                    <a:srgbClr val="FF0000"/>
                  </a:solidFill>
                  <a:latin typeface="Trebuchet MS" pitchFamily="34" charset="0"/>
                </a:rPr>
                <a:t>60</a:t>
              </a:r>
              <a:r>
                <a:rPr lang="de-DE">
                  <a:solidFill>
                    <a:srgbClr val="FF0000"/>
                  </a:solidFill>
                  <a:latin typeface="Trebuchet MS" pitchFamily="34" charset="0"/>
                </a:rPr>
                <a:t>Fe</a:t>
              </a:r>
            </a:p>
          </p:txBody>
        </p:sp>
        <p:sp>
          <p:nvSpPr>
            <p:cNvPr id="74775" name="Text Box 38"/>
            <p:cNvSpPr txBox="1">
              <a:spLocks noChangeArrowheads="1"/>
            </p:cNvSpPr>
            <p:nvPr/>
          </p:nvSpPr>
          <p:spPr bwMode="auto">
            <a:xfrm>
              <a:off x="4080" y="2928"/>
              <a:ext cx="4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baseline="30000">
                  <a:solidFill>
                    <a:srgbClr val="FF0000"/>
                  </a:solidFill>
                  <a:latin typeface="Trebuchet MS" pitchFamily="34" charset="0"/>
                </a:rPr>
                <a:t>60</a:t>
              </a:r>
              <a:r>
                <a:rPr lang="de-DE">
                  <a:solidFill>
                    <a:srgbClr val="FF0000"/>
                  </a:solidFill>
                  <a:latin typeface="Trebuchet MS" pitchFamily="34" charset="0"/>
                </a:rPr>
                <a:t>Fe</a:t>
              </a:r>
            </a:p>
          </p:txBody>
        </p:sp>
      </p:grpSp>
      <p:sp>
        <p:nvSpPr>
          <p:cNvPr id="74757" name="Rectangle 39"/>
          <p:cNvSpPr>
            <a:spLocks noChangeArrowheads="1"/>
          </p:cNvSpPr>
          <p:nvPr/>
        </p:nvSpPr>
        <p:spPr bwMode="auto">
          <a:xfrm>
            <a:off x="2590800" y="814388"/>
            <a:ext cx="6553200" cy="266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74758" name="Rectangle 40"/>
          <p:cNvSpPr>
            <a:spLocks noChangeArrowheads="1"/>
          </p:cNvSpPr>
          <p:nvPr/>
        </p:nvSpPr>
        <p:spPr bwMode="auto">
          <a:xfrm>
            <a:off x="2667000" y="3633788"/>
            <a:ext cx="609600" cy="266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grpSp>
        <p:nvGrpSpPr>
          <p:cNvPr id="5" name="Group 41"/>
          <p:cNvGrpSpPr>
            <a:grpSpLocks/>
          </p:cNvGrpSpPr>
          <p:nvPr/>
        </p:nvGrpSpPr>
        <p:grpSpPr bwMode="auto">
          <a:xfrm>
            <a:off x="433388" y="661988"/>
            <a:ext cx="8302625" cy="4799012"/>
            <a:chOff x="273" y="480"/>
            <a:chExt cx="5230" cy="3023"/>
          </a:xfrm>
        </p:grpSpPr>
        <p:grpSp>
          <p:nvGrpSpPr>
            <p:cNvPr id="74762" name="Group 42"/>
            <p:cNvGrpSpPr>
              <a:grpSpLocks/>
            </p:cNvGrpSpPr>
            <p:nvPr/>
          </p:nvGrpSpPr>
          <p:grpSpPr bwMode="auto">
            <a:xfrm>
              <a:off x="273" y="1167"/>
              <a:ext cx="5230" cy="2336"/>
              <a:chOff x="273" y="1167"/>
              <a:chExt cx="5230" cy="2336"/>
            </a:xfrm>
          </p:grpSpPr>
          <p:sp>
            <p:nvSpPr>
              <p:cNvPr id="74764" name="Rectangle 43"/>
              <p:cNvSpPr>
                <a:spLocks noChangeArrowheads="1"/>
              </p:cNvSpPr>
              <p:nvPr/>
            </p:nvSpPr>
            <p:spPr bwMode="auto">
              <a:xfrm>
                <a:off x="278" y="1167"/>
                <a:ext cx="1519" cy="181"/>
              </a:xfrm>
              <a:prstGeom prst="rect">
                <a:avLst/>
              </a:prstGeom>
              <a:solidFill>
                <a:srgbClr val="009900">
                  <a:alpha val="50195"/>
                </a:srgbClr>
              </a:solidFill>
              <a:ln w="9525">
                <a:solidFill>
                  <a:schemeClr val="tx1"/>
                </a:solidFill>
                <a:miter lim="800000"/>
                <a:headEnd/>
                <a:tailEnd/>
              </a:ln>
            </p:spPr>
            <p:txBody>
              <a:bodyPr wrap="none" anchor="ctr"/>
              <a:lstStyle/>
              <a:p>
                <a:endParaRPr lang="de-DE"/>
              </a:p>
            </p:txBody>
          </p:sp>
          <p:sp>
            <p:nvSpPr>
              <p:cNvPr id="74765" name="Rectangle 44"/>
              <p:cNvSpPr>
                <a:spLocks noChangeArrowheads="1"/>
              </p:cNvSpPr>
              <p:nvPr/>
            </p:nvSpPr>
            <p:spPr bwMode="auto">
              <a:xfrm>
                <a:off x="3984" y="3178"/>
                <a:ext cx="1519" cy="325"/>
              </a:xfrm>
              <a:prstGeom prst="rect">
                <a:avLst/>
              </a:prstGeom>
              <a:solidFill>
                <a:srgbClr val="009900">
                  <a:alpha val="50195"/>
                </a:srgbClr>
              </a:solidFill>
              <a:ln w="9525">
                <a:solidFill>
                  <a:schemeClr val="tx1"/>
                </a:solidFill>
                <a:miter lim="800000"/>
                <a:headEnd/>
                <a:tailEnd/>
              </a:ln>
            </p:spPr>
            <p:txBody>
              <a:bodyPr wrap="none" anchor="ctr"/>
              <a:lstStyle/>
              <a:p>
                <a:endParaRPr lang="de-DE"/>
              </a:p>
            </p:txBody>
          </p:sp>
          <p:sp>
            <p:nvSpPr>
              <p:cNvPr id="74766" name="Rectangle 45"/>
              <p:cNvSpPr>
                <a:spLocks noChangeArrowheads="1"/>
              </p:cNvSpPr>
              <p:nvPr/>
            </p:nvSpPr>
            <p:spPr bwMode="auto">
              <a:xfrm>
                <a:off x="273" y="2800"/>
                <a:ext cx="1519" cy="181"/>
              </a:xfrm>
              <a:prstGeom prst="rect">
                <a:avLst/>
              </a:prstGeom>
              <a:solidFill>
                <a:srgbClr val="009900">
                  <a:alpha val="50195"/>
                </a:srgbClr>
              </a:solidFill>
              <a:ln w="9525">
                <a:solidFill>
                  <a:schemeClr val="tx1"/>
                </a:solidFill>
                <a:miter lim="800000"/>
                <a:headEnd/>
                <a:tailEnd/>
              </a:ln>
            </p:spPr>
            <p:txBody>
              <a:bodyPr wrap="none" anchor="ctr"/>
              <a:lstStyle/>
              <a:p>
                <a:endParaRPr lang="de-DE"/>
              </a:p>
            </p:txBody>
          </p:sp>
          <p:sp>
            <p:nvSpPr>
              <p:cNvPr id="74767" name="Rectangle 46"/>
              <p:cNvSpPr>
                <a:spLocks noChangeArrowheads="1"/>
              </p:cNvSpPr>
              <p:nvPr/>
            </p:nvSpPr>
            <p:spPr bwMode="auto">
              <a:xfrm>
                <a:off x="3979" y="1334"/>
                <a:ext cx="1519" cy="181"/>
              </a:xfrm>
              <a:prstGeom prst="rect">
                <a:avLst/>
              </a:prstGeom>
              <a:solidFill>
                <a:srgbClr val="009900">
                  <a:alpha val="50195"/>
                </a:srgbClr>
              </a:solidFill>
              <a:ln w="9525">
                <a:solidFill>
                  <a:schemeClr val="tx1"/>
                </a:solidFill>
                <a:miter lim="800000"/>
                <a:headEnd/>
                <a:tailEnd/>
              </a:ln>
            </p:spPr>
            <p:txBody>
              <a:bodyPr wrap="none" anchor="ctr"/>
              <a:lstStyle/>
              <a:p>
                <a:endParaRPr lang="de-DE"/>
              </a:p>
            </p:txBody>
          </p:sp>
          <p:sp>
            <p:nvSpPr>
              <p:cNvPr id="74768" name="Rectangle 47"/>
              <p:cNvSpPr>
                <a:spLocks noChangeArrowheads="1"/>
              </p:cNvSpPr>
              <p:nvPr/>
            </p:nvSpPr>
            <p:spPr bwMode="auto">
              <a:xfrm>
                <a:off x="2130" y="1387"/>
                <a:ext cx="1519" cy="181"/>
              </a:xfrm>
              <a:prstGeom prst="rect">
                <a:avLst/>
              </a:prstGeom>
              <a:solidFill>
                <a:srgbClr val="009900">
                  <a:alpha val="50195"/>
                </a:srgbClr>
              </a:solidFill>
              <a:ln w="9525">
                <a:solidFill>
                  <a:schemeClr val="tx1"/>
                </a:solidFill>
                <a:miter lim="800000"/>
                <a:headEnd/>
                <a:tailEnd/>
              </a:ln>
            </p:spPr>
            <p:txBody>
              <a:bodyPr wrap="none" anchor="ctr"/>
              <a:lstStyle/>
              <a:p>
                <a:endParaRPr lang="de-DE"/>
              </a:p>
            </p:txBody>
          </p:sp>
        </p:grpSp>
        <p:sp>
          <p:nvSpPr>
            <p:cNvPr id="74763" name="Text Box 48"/>
            <p:cNvSpPr txBox="1">
              <a:spLocks noChangeArrowheads="1"/>
            </p:cNvSpPr>
            <p:nvPr/>
          </p:nvSpPr>
          <p:spPr bwMode="auto">
            <a:xfrm>
              <a:off x="1824" y="480"/>
              <a:ext cx="158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2000">
                  <a:solidFill>
                    <a:srgbClr val="008000"/>
                  </a:solidFill>
                  <a:latin typeface="Trebuchet MS" pitchFamily="34" charset="0"/>
                </a:rPr>
                <a:t>with windows</a:t>
              </a:r>
            </a:p>
          </p:txBody>
        </p:sp>
      </p:grpSp>
      <p:sp>
        <p:nvSpPr>
          <p:cNvPr id="74760" name="Text Box 49"/>
          <p:cNvSpPr txBox="1">
            <a:spLocks noChangeArrowheads="1"/>
          </p:cNvSpPr>
          <p:nvPr/>
        </p:nvSpPr>
        <p:spPr bwMode="auto">
          <a:xfrm>
            <a:off x="2514600" y="1957388"/>
            <a:ext cx="609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baseline="30000">
                <a:latin typeface="Trebuchet MS" pitchFamily="34" charset="0"/>
              </a:rPr>
              <a:t>60</a:t>
            </a:r>
            <a:r>
              <a:rPr lang="de-DE">
                <a:latin typeface="Trebuchet MS" pitchFamily="34" charset="0"/>
              </a:rPr>
              <a:t>Ni</a:t>
            </a:r>
          </a:p>
        </p:txBody>
      </p:sp>
      <p:graphicFrame>
        <p:nvGraphicFramePr>
          <p:cNvPr id="2" name="Objekt 1"/>
          <p:cNvGraphicFramePr>
            <a:graphicFrameLocks noChangeAspect="1"/>
          </p:cNvGraphicFramePr>
          <p:nvPr/>
        </p:nvGraphicFramePr>
        <p:xfrm>
          <a:off x="8553450" y="0"/>
          <a:ext cx="590550" cy="581025"/>
        </p:xfrm>
        <a:graphic>
          <a:graphicData uri="http://schemas.openxmlformats.org/presentationml/2006/ole">
            <mc:AlternateContent xmlns:mc="http://schemas.openxmlformats.org/markup-compatibility/2006">
              <mc:Choice xmlns:v="urn:schemas-microsoft-com:vml" Requires="v">
                <p:oleObj spid="_x0000_s99343" name="CorelDRAW" r:id="rId10" imgW="6991350" imgH="6934200" progId="CorelDraw.Graphic.9">
                  <p:embed/>
                </p:oleObj>
              </mc:Choice>
              <mc:Fallback>
                <p:oleObj name="CorelDRAW" r:id="rId10" imgW="6991350" imgH="6934200" progId="CorelDraw.Graphic.9">
                  <p:embed/>
                  <p:pic>
                    <p:nvPicPr>
                      <p:cNvPr id="0" name="Object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53450" y="0"/>
                        <a:ext cx="5905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1943604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C_Fhists051_hE5pw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3625850"/>
            <a:ext cx="3011488"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3" descr="C_Fhists051_hE4pw_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84513" y="3625850"/>
            <a:ext cx="3011487"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4" descr="C_Fhists051_hE3pw_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4463" y="3622675"/>
            <a:ext cx="3011487"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5" descr="C_Fhists051_hE2pw_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19800" y="823913"/>
            <a:ext cx="3011488"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6" descr="C_Fhists051_hE1pw_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84513" y="823913"/>
            <a:ext cx="3011487"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3" name="Picture 7" descr="C_Fhists051_hEtpw_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4463" y="823913"/>
            <a:ext cx="3011487"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4" name="Rectangle 8"/>
          <p:cNvSpPr>
            <a:spLocks noGrp="1" noChangeArrowheads="1"/>
          </p:cNvSpPr>
          <p:nvPr>
            <p:ph type="title" idx="4294967295"/>
          </p:nvPr>
        </p:nvSpPr>
        <p:spPr>
          <a:xfrm>
            <a:off x="0" y="125759"/>
            <a:ext cx="9144000" cy="1143001"/>
          </a:xfrm>
          <a:prstGeom prst="rect">
            <a:avLst/>
          </a:prstGeom>
        </p:spPr>
        <p:txBody>
          <a:bodyPr/>
          <a:lstStyle/>
          <a:p>
            <a:pPr eaLnBrk="1" hangingPunct="1"/>
            <a:r>
              <a:rPr lang="de-DE" sz="3200" dirty="0" err="1" smtClean="0">
                <a:latin typeface="Arial" pitchFamily="34" charset="0"/>
                <a:cs typeface="Arial" pitchFamily="34" charset="0"/>
              </a:rPr>
              <a:t>spectra</a:t>
            </a:r>
            <a:r>
              <a:rPr lang="de-DE" sz="3200" dirty="0" smtClean="0">
                <a:latin typeface="Arial" pitchFamily="34" charset="0"/>
                <a:cs typeface="Arial" pitchFamily="34" charset="0"/>
              </a:rPr>
              <a:t> </a:t>
            </a:r>
            <a:r>
              <a:rPr lang="de-DE" sz="3200" dirty="0" err="1" smtClean="0">
                <a:latin typeface="Arial" pitchFamily="34" charset="0"/>
                <a:cs typeface="Arial" pitchFamily="34" charset="0"/>
              </a:rPr>
              <a:t>for</a:t>
            </a:r>
            <a:r>
              <a:rPr lang="de-DE" sz="3200" dirty="0" smtClean="0">
                <a:latin typeface="Arial" pitchFamily="34" charset="0"/>
                <a:cs typeface="Arial" pitchFamily="34" charset="0"/>
              </a:rPr>
              <a:t> </a:t>
            </a:r>
            <a:r>
              <a:rPr lang="de-DE" sz="3200" dirty="0" err="1" smtClean="0">
                <a:latin typeface="Arial" pitchFamily="34" charset="0"/>
                <a:cs typeface="Arial" pitchFamily="34" charset="0"/>
              </a:rPr>
              <a:t>crust</a:t>
            </a:r>
            <a:r>
              <a:rPr lang="de-DE" sz="3200" dirty="0" smtClean="0">
                <a:latin typeface="Arial" pitchFamily="34" charset="0"/>
                <a:cs typeface="Arial" pitchFamily="34" charset="0"/>
              </a:rPr>
              <a:t> sample: </a:t>
            </a:r>
            <a:r>
              <a:rPr lang="de-DE" sz="3200" baseline="30000" dirty="0" smtClean="0">
                <a:latin typeface="Arial" pitchFamily="34" charset="0"/>
                <a:cs typeface="Arial" pitchFamily="34" charset="0"/>
              </a:rPr>
              <a:t>60</a:t>
            </a:r>
            <a:r>
              <a:rPr lang="de-DE" sz="3200" dirty="0" smtClean="0">
                <a:latin typeface="Arial" pitchFamily="34" charset="0"/>
                <a:cs typeface="Arial" pitchFamily="34" charset="0"/>
              </a:rPr>
              <a:t>Fe/</a:t>
            </a:r>
            <a:r>
              <a:rPr lang="de-DE" sz="3200" dirty="0" err="1" smtClean="0">
                <a:latin typeface="Arial" pitchFamily="34" charset="0"/>
                <a:cs typeface="Arial" pitchFamily="34" charset="0"/>
              </a:rPr>
              <a:t>Fe</a:t>
            </a:r>
            <a:r>
              <a:rPr lang="de-DE" sz="3200" dirty="0" smtClean="0">
                <a:latin typeface="Arial" pitchFamily="34" charset="0"/>
                <a:cs typeface="Arial" pitchFamily="34" charset="0"/>
              </a:rPr>
              <a:t> = 1.4 ·10</a:t>
            </a:r>
            <a:r>
              <a:rPr lang="de-DE" sz="3200" baseline="30000" dirty="0" smtClean="0">
                <a:latin typeface="Arial" pitchFamily="34" charset="0"/>
                <a:cs typeface="Arial" pitchFamily="34" charset="0"/>
              </a:rPr>
              <a:t>-15</a:t>
            </a:r>
          </a:p>
        </p:txBody>
      </p:sp>
      <p:grpSp>
        <p:nvGrpSpPr>
          <p:cNvPr id="75785" name="Group 9"/>
          <p:cNvGrpSpPr>
            <a:grpSpLocks/>
          </p:cNvGrpSpPr>
          <p:nvPr/>
        </p:nvGrpSpPr>
        <p:grpSpPr bwMode="auto">
          <a:xfrm>
            <a:off x="457200" y="1111250"/>
            <a:ext cx="8610600" cy="5538788"/>
            <a:chOff x="288" y="773"/>
            <a:chExt cx="5424" cy="3489"/>
          </a:xfrm>
        </p:grpSpPr>
        <p:grpSp>
          <p:nvGrpSpPr>
            <p:cNvPr id="75790" name="Group 10"/>
            <p:cNvGrpSpPr>
              <a:grpSpLocks/>
            </p:cNvGrpSpPr>
            <p:nvPr/>
          </p:nvGrpSpPr>
          <p:grpSpPr bwMode="auto">
            <a:xfrm>
              <a:off x="288" y="773"/>
              <a:ext cx="5424" cy="3489"/>
              <a:chOff x="288" y="768"/>
              <a:chExt cx="5424" cy="3489"/>
            </a:xfrm>
          </p:grpSpPr>
          <p:sp>
            <p:nvSpPr>
              <p:cNvPr id="75797" name="Text Box 11"/>
              <p:cNvSpPr txBox="1">
                <a:spLocks noChangeArrowheads="1"/>
              </p:cNvSpPr>
              <p:nvPr/>
            </p:nvSpPr>
            <p:spPr bwMode="auto">
              <a:xfrm>
                <a:off x="2592" y="2256"/>
                <a:ext cx="6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1600">
                    <a:latin typeface="Trebuchet MS" pitchFamily="34" charset="0"/>
                  </a:rPr>
                  <a:t>position</a:t>
                </a:r>
              </a:p>
            </p:txBody>
          </p:sp>
          <p:sp>
            <p:nvSpPr>
              <p:cNvPr id="75798" name="Text Box 12"/>
              <p:cNvSpPr txBox="1">
                <a:spLocks noChangeArrowheads="1"/>
              </p:cNvSpPr>
              <p:nvPr/>
            </p:nvSpPr>
            <p:spPr bwMode="auto">
              <a:xfrm>
                <a:off x="720" y="2256"/>
                <a:ext cx="6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1600">
                    <a:latin typeface="Trebuchet MS" pitchFamily="34" charset="0"/>
                  </a:rPr>
                  <a:t>position</a:t>
                </a:r>
              </a:p>
            </p:txBody>
          </p:sp>
          <p:sp>
            <p:nvSpPr>
              <p:cNvPr id="75799" name="Text Box 13"/>
              <p:cNvSpPr txBox="1">
                <a:spLocks noChangeArrowheads="1"/>
              </p:cNvSpPr>
              <p:nvPr/>
            </p:nvSpPr>
            <p:spPr bwMode="auto">
              <a:xfrm>
                <a:off x="4512" y="2256"/>
                <a:ext cx="6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1600">
                    <a:latin typeface="Trebuchet MS" pitchFamily="34" charset="0"/>
                  </a:rPr>
                  <a:t>position</a:t>
                </a:r>
              </a:p>
            </p:txBody>
          </p:sp>
          <p:sp>
            <p:nvSpPr>
              <p:cNvPr id="75800" name="Text Box 14"/>
              <p:cNvSpPr txBox="1">
                <a:spLocks noChangeArrowheads="1"/>
              </p:cNvSpPr>
              <p:nvPr/>
            </p:nvSpPr>
            <p:spPr bwMode="auto">
              <a:xfrm>
                <a:off x="2592" y="4045"/>
                <a:ext cx="6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1600">
                    <a:latin typeface="Trebuchet MS" pitchFamily="34" charset="0"/>
                  </a:rPr>
                  <a:t>position</a:t>
                </a:r>
              </a:p>
            </p:txBody>
          </p:sp>
          <p:sp>
            <p:nvSpPr>
              <p:cNvPr id="75801" name="Text Box 15"/>
              <p:cNvSpPr txBox="1">
                <a:spLocks noChangeArrowheads="1"/>
              </p:cNvSpPr>
              <p:nvPr/>
            </p:nvSpPr>
            <p:spPr bwMode="auto">
              <a:xfrm>
                <a:off x="720" y="4045"/>
                <a:ext cx="6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1600">
                    <a:latin typeface="Trebuchet MS" pitchFamily="34" charset="0"/>
                  </a:rPr>
                  <a:t>position</a:t>
                </a:r>
              </a:p>
            </p:txBody>
          </p:sp>
          <p:sp>
            <p:nvSpPr>
              <p:cNvPr id="75802" name="Text Box 16"/>
              <p:cNvSpPr txBox="1">
                <a:spLocks noChangeArrowheads="1"/>
              </p:cNvSpPr>
              <p:nvPr/>
            </p:nvSpPr>
            <p:spPr bwMode="auto">
              <a:xfrm>
                <a:off x="4512" y="4045"/>
                <a:ext cx="6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1600">
                    <a:latin typeface="Trebuchet MS" pitchFamily="34" charset="0"/>
                  </a:rPr>
                  <a:t>position</a:t>
                </a:r>
              </a:p>
            </p:txBody>
          </p:sp>
          <p:sp>
            <p:nvSpPr>
              <p:cNvPr id="75803" name="Text Box 17"/>
              <p:cNvSpPr txBox="1">
                <a:spLocks noChangeArrowheads="1"/>
              </p:cNvSpPr>
              <p:nvPr/>
            </p:nvSpPr>
            <p:spPr bwMode="auto">
              <a:xfrm>
                <a:off x="288" y="768"/>
                <a:ext cx="33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1600">
                    <a:latin typeface="Trebuchet MS" pitchFamily="34" charset="0"/>
                  </a:rPr>
                  <a:t>E</a:t>
                </a:r>
                <a:r>
                  <a:rPr lang="de-DE" sz="1600" baseline="-25000">
                    <a:latin typeface="Trebuchet MS" pitchFamily="34" charset="0"/>
                  </a:rPr>
                  <a:t>tot</a:t>
                </a:r>
              </a:p>
            </p:txBody>
          </p:sp>
          <p:sp>
            <p:nvSpPr>
              <p:cNvPr id="75804" name="Text Box 18"/>
              <p:cNvSpPr txBox="1">
                <a:spLocks noChangeArrowheads="1"/>
              </p:cNvSpPr>
              <p:nvPr/>
            </p:nvSpPr>
            <p:spPr bwMode="auto">
              <a:xfrm>
                <a:off x="2160" y="768"/>
                <a:ext cx="43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1600">
                    <a:latin typeface="Trebuchet MS" pitchFamily="34" charset="0"/>
                  </a:rPr>
                  <a:t>dE1</a:t>
                </a:r>
                <a:endParaRPr lang="de-DE" sz="1600" baseline="-25000">
                  <a:latin typeface="Trebuchet MS" pitchFamily="34" charset="0"/>
                </a:endParaRPr>
              </a:p>
            </p:txBody>
          </p:sp>
          <p:sp>
            <p:nvSpPr>
              <p:cNvPr id="75805" name="Text Box 19"/>
              <p:cNvSpPr txBox="1">
                <a:spLocks noChangeArrowheads="1"/>
              </p:cNvSpPr>
              <p:nvPr/>
            </p:nvSpPr>
            <p:spPr bwMode="auto">
              <a:xfrm>
                <a:off x="3984" y="768"/>
                <a:ext cx="43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1600">
                    <a:latin typeface="Trebuchet MS" pitchFamily="34" charset="0"/>
                  </a:rPr>
                  <a:t>dE2</a:t>
                </a:r>
                <a:endParaRPr lang="de-DE" sz="1600" baseline="-25000">
                  <a:latin typeface="Trebuchet MS" pitchFamily="34" charset="0"/>
                </a:endParaRPr>
              </a:p>
            </p:txBody>
          </p:sp>
          <p:sp>
            <p:nvSpPr>
              <p:cNvPr id="75806" name="Text Box 20"/>
              <p:cNvSpPr txBox="1">
                <a:spLocks noChangeArrowheads="1"/>
              </p:cNvSpPr>
              <p:nvPr/>
            </p:nvSpPr>
            <p:spPr bwMode="auto">
              <a:xfrm>
                <a:off x="288" y="2544"/>
                <a:ext cx="43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1600">
                    <a:latin typeface="Trebuchet MS" pitchFamily="34" charset="0"/>
                  </a:rPr>
                  <a:t>dE3</a:t>
                </a:r>
                <a:endParaRPr lang="de-DE" sz="1600" baseline="-25000">
                  <a:latin typeface="Trebuchet MS" pitchFamily="34" charset="0"/>
                </a:endParaRPr>
              </a:p>
            </p:txBody>
          </p:sp>
          <p:sp>
            <p:nvSpPr>
              <p:cNvPr id="75807" name="Text Box 21"/>
              <p:cNvSpPr txBox="1">
                <a:spLocks noChangeArrowheads="1"/>
              </p:cNvSpPr>
              <p:nvPr/>
            </p:nvSpPr>
            <p:spPr bwMode="auto">
              <a:xfrm>
                <a:off x="2160" y="2544"/>
                <a:ext cx="43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1600">
                    <a:latin typeface="Trebuchet MS" pitchFamily="34" charset="0"/>
                  </a:rPr>
                  <a:t>dE4</a:t>
                </a:r>
                <a:endParaRPr lang="de-DE" sz="1600" baseline="-25000">
                  <a:latin typeface="Trebuchet MS" pitchFamily="34" charset="0"/>
                </a:endParaRPr>
              </a:p>
            </p:txBody>
          </p:sp>
          <p:sp>
            <p:nvSpPr>
              <p:cNvPr id="75808" name="Text Box 22"/>
              <p:cNvSpPr txBox="1">
                <a:spLocks noChangeArrowheads="1"/>
              </p:cNvSpPr>
              <p:nvPr/>
            </p:nvSpPr>
            <p:spPr bwMode="auto">
              <a:xfrm>
                <a:off x="3984" y="2544"/>
                <a:ext cx="43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1600">
                    <a:latin typeface="Trebuchet MS" pitchFamily="34" charset="0"/>
                  </a:rPr>
                  <a:t>dE5</a:t>
                </a:r>
                <a:endParaRPr lang="de-DE" sz="1600" baseline="-25000">
                  <a:latin typeface="Trebuchet MS" pitchFamily="34" charset="0"/>
                </a:endParaRPr>
              </a:p>
            </p:txBody>
          </p:sp>
          <p:sp>
            <p:nvSpPr>
              <p:cNvPr id="75809" name="Rectangle 23"/>
              <p:cNvSpPr>
                <a:spLocks noChangeArrowheads="1"/>
              </p:cNvSpPr>
              <p:nvPr/>
            </p:nvSpPr>
            <p:spPr bwMode="auto">
              <a:xfrm>
                <a:off x="1776" y="2352"/>
                <a:ext cx="288" cy="1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75810" name="Rectangle 24"/>
              <p:cNvSpPr>
                <a:spLocks noChangeArrowheads="1"/>
              </p:cNvSpPr>
              <p:nvPr/>
            </p:nvSpPr>
            <p:spPr bwMode="auto">
              <a:xfrm>
                <a:off x="3408" y="2352"/>
                <a:ext cx="432" cy="1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75811" name="Rectangle 25"/>
              <p:cNvSpPr>
                <a:spLocks noChangeArrowheads="1"/>
              </p:cNvSpPr>
              <p:nvPr/>
            </p:nvSpPr>
            <p:spPr bwMode="auto">
              <a:xfrm>
                <a:off x="5280" y="2352"/>
                <a:ext cx="432" cy="1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75812" name="Oval 26"/>
              <p:cNvSpPr>
                <a:spLocks noChangeArrowheads="1"/>
              </p:cNvSpPr>
              <p:nvPr/>
            </p:nvSpPr>
            <p:spPr bwMode="auto">
              <a:xfrm>
                <a:off x="528" y="2794"/>
                <a:ext cx="1104" cy="187"/>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75813" name="Oval 27"/>
              <p:cNvSpPr>
                <a:spLocks noChangeArrowheads="1"/>
              </p:cNvSpPr>
              <p:nvPr/>
            </p:nvSpPr>
            <p:spPr bwMode="auto">
              <a:xfrm>
                <a:off x="2352" y="3072"/>
                <a:ext cx="1104" cy="336"/>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75814" name="Oval 28"/>
              <p:cNvSpPr>
                <a:spLocks noChangeArrowheads="1"/>
              </p:cNvSpPr>
              <p:nvPr/>
            </p:nvSpPr>
            <p:spPr bwMode="auto">
              <a:xfrm>
                <a:off x="4176" y="3168"/>
                <a:ext cx="1104" cy="336"/>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75815" name="Oval 29"/>
              <p:cNvSpPr>
                <a:spLocks noChangeArrowheads="1"/>
              </p:cNvSpPr>
              <p:nvPr/>
            </p:nvSpPr>
            <p:spPr bwMode="auto">
              <a:xfrm>
                <a:off x="528" y="1157"/>
                <a:ext cx="1104" cy="187"/>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75816" name="Oval 30"/>
              <p:cNvSpPr>
                <a:spLocks noChangeArrowheads="1"/>
              </p:cNvSpPr>
              <p:nvPr/>
            </p:nvSpPr>
            <p:spPr bwMode="auto">
              <a:xfrm>
                <a:off x="2387" y="1377"/>
                <a:ext cx="1104" cy="187"/>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75817" name="Oval 31"/>
              <p:cNvSpPr>
                <a:spLocks noChangeArrowheads="1"/>
              </p:cNvSpPr>
              <p:nvPr/>
            </p:nvSpPr>
            <p:spPr bwMode="auto">
              <a:xfrm>
                <a:off x="4246" y="1329"/>
                <a:ext cx="1104" cy="187"/>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grpSp>
        <p:sp>
          <p:nvSpPr>
            <p:cNvPr id="75791" name="Text Box 32"/>
            <p:cNvSpPr txBox="1">
              <a:spLocks noChangeArrowheads="1"/>
            </p:cNvSpPr>
            <p:nvPr/>
          </p:nvSpPr>
          <p:spPr bwMode="auto">
            <a:xfrm>
              <a:off x="1248" y="960"/>
              <a:ext cx="4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baseline="30000">
                  <a:solidFill>
                    <a:srgbClr val="FF0000"/>
                  </a:solidFill>
                  <a:latin typeface="Trebuchet MS" pitchFamily="34" charset="0"/>
                </a:rPr>
                <a:t>60</a:t>
              </a:r>
              <a:r>
                <a:rPr lang="de-DE">
                  <a:solidFill>
                    <a:srgbClr val="FF0000"/>
                  </a:solidFill>
                  <a:latin typeface="Trebuchet MS" pitchFamily="34" charset="0"/>
                </a:rPr>
                <a:t>Fe</a:t>
              </a:r>
            </a:p>
          </p:txBody>
        </p:sp>
        <p:sp>
          <p:nvSpPr>
            <p:cNvPr id="75792" name="Text Box 33"/>
            <p:cNvSpPr txBox="1">
              <a:spLocks noChangeArrowheads="1"/>
            </p:cNvSpPr>
            <p:nvPr/>
          </p:nvSpPr>
          <p:spPr bwMode="auto">
            <a:xfrm>
              <a:off x="3216" y="2889"/>
              <a:ext cx="4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baseline="30000">
                  <a:solidFill>
                    <a:srgbClr val="FF0000"/>
                  </a:solidFill>
                  <a:latin typeface="Trebuchet MS" pitchFamily="34" charset="0"/>
                </a:rPr>
                <a:t>60</a:t>
              </a:r>
              <a:r>
                <a:rPr lang="de-DE">
                  <a:solidFill>
                    <a:srgbClr val="FF0000"/>
                  </a:solidFill>
                  <a:latin typeface="Trebuchet MS" pitchFamily="34" charset="0"/>
                </a:rPr>
                <a:t>Fe</a:t>
              </a:r>
            </a:p>
          </p:txBody>
        </p:sp>
        <p:sp>
          <p:nvSpPr>
            <p:cNvPr id="75793" name="Text Box 34"/>
            <p:cNvSpPr txBox="1">
              <a:spLocks noChangeArrowheads="1"/>
            </p:cNvSpPr>
            <p:nvPr/>
          </p:nvSpPr>
          <p:spPr bwMode="auto">
            <a:xfrm>
              <a:off x="1296" y="2592"/>
              <a:ext cx="4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baseline="30000">
                  <a:solidFill>
                    <a:srgbClr val="FF0000"/>
                  </a:solidFill>
                  <a:latin typeface="Trebuchet MS" pitchFamily="34" charset="0"/>
                </a:rPr>
                <a:t>60</a:t>
              </a:r>
              <a:r>
                <a:rPr lang="de-DE">
                  <a:solidFill>
                    <a:srgbClr val="FF0000"/>
                  </a:solidFill>
                  <a:latin typeface="Trebuchet MS" pitchFamily="34" charset="0"/>
                </a:rPr>
                <a:t>Fe</a:t>
              </a:r>
            </a:p>
          </p:txBody>
        </p:sp>
        <p:sp>
          <p:nvSpPr>
            <p:cNvPr id="75794" name="Text Box 35"/>
            <p:cNvSpPr txBox="1">
              <a:spLocks noChangeArrowheads="1"/>
            </p:cNvSpPr>
            <p:nvPr/>
          </p:nvSpPr>
          <p:spPr bwMode="auto">
            <a:xfrm>
              <a:off x="3984" y="1152"/>
              <a:ext cx="4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baseline="30000">
                  <a:solidFill>
                    <a:srgbClr val="FF0000"/>
                  </a:solidFill>
                  <a:latin typeface="Trebuchet MS" pitchFamily="34" charset="0"/>
                </a:rPr>
                <a:t>60</a:t>
              </a:r>
              <a:r>
                <a:rPr lang="de-DE">
                  <a:solidFill>
                    <a:srgbClr val="FF0000"/>
                  </a:solidFill>
                  <a:latin typeface="Trebuchet MS" pitchFamily="34" charset="0"/>
                </a:rPr>
                <a:t>Fe</a:t>
              </a:r>
            </a:p>
          </p:txBody>
        </p:sp>
        <p:sp>
          <p:nvSpPr>
            <p:cNvPr id="75795" name="Text Box 36"/>
            <p:cNvSpPr txBox="1">
              <a:spLocks noChangeArrowheads="1"/>
            </p:cNvSpPr>
            <p:nvPr/>
          </p:nvSpPr>
          <p:spPr bwMode="auto">
            <a:xfrm>
              <a:off x="2208" y="1545"/>
              <a:ext cx="4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baseline="30000">
                  <a:solidFill>
                    <a:srgbClr val="FF0000"/>
                  </a:solidFill>
                  <a:latin typeface="Trebuchet MS" pitchFamily="34" charset="0"/>
                </a:rPr>
                <a:t>60</a:t>
              </a:r>
              <a:r>
                <a:rPr lang="de-DE">
                  <a:solidFill>
                    <a:srgbClr val="FF0000"/>
                  </a:solidFill>
                  <a:latin typeface="Trebuchet MS" pitchFamily="34" charset="0"/>
                </a:rPr>
                <a:t>Fe</a:t>
              </a:r>
            </a:p>
          </p:txBody>
        </p:sp>
        <p:sp>
          <p:nvSpPr>
            <p:cNvPr id="75796" name="Text Box 37"/>
            <p:cNvSpPr txBox="1">
              <a:spLocks noChangeArrowheads="1"/>
            </p:cNvSpPr>
            <p:nvPr/>
          </p:nvSpPr>
          <p:spPr bwMode="auto">
            <a:xfrm>
              <a:off x="4080" y="2928"/>
              <a:ext cx="4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baseline="30000">
                  <a:solidFill>
                    <a:srgbClr val="FF0000"/>
                  </a:solidFill>
                  <a:latin typeface="Trebuchet MS" pitchFamily="34" charset="0"/>
                </a:rPr>
                <a:t>60</a:t>
              </a:r>
              <a:r>
                <a:rPr lang="de-DE">
                  <a:solidFill>
                    <a:srgbClr val="FF0000"/>
                  </a:solidFill>
                  <a:latin typeface="Trebuchet MS" pitchFamily="34" charset="0"/>
                </a:rPr>
                <a:t>Fe</a:t>
              </a:r>
            </a:p>
          </p:txBody>
        </p:sp>
      </p:grpSp>
      <p:sp>
        <p:nvSpPr>
          <p:cNvPr id="75786" name="Rectangle 38"/>
          <p:cNvSpPr>
            <a:spLocks noChangeArrowheads="1"/>
          </p:cNvSpPr>
          <p:nvPr/>
        </p:nvSpPr>
        <p:spPr bwMode="auto">
          <a:xfrm>
            <a:off x="2590800" y="798513"/>
            <a:ext cx="6553200" cy="266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75787" name="Rectangle 39"/>
          <p:cNvSpPr>
            <a:spLocks noChangeArrowheads="1"/>
          </p:cNvSpPr>
          <p:nvPr/>
        </p:nvSpPr>
        <p:spPr bwMode="auto">
          <a:xfrm>
            <a:off x="2667000" y="3617913"/>
            <a:ext cx="609600" cy="266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75788" name="Text Box 40"/>
          <p:cNvSpPr txBox="1">
            <a:spLocks noChangeArrowheads="1"/>
          </p:cNvSpPr>
          <p:nvPr/>
        </p:nvSpPr>
        <p:spPr bwMode="auto">
          <a:xfrm>
            <a:off x="2895600" y="646113"/>
            <a:ext cx="2514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2000">
                <a:solidFill>
                  <a:srgbClr val="008000"/>
                </a:solidFill>
                <a:latin typeface="Trebuchet MS" pitchFamily="34" charset="0"/>
              </a:rPr>
              <a:t>with windows</a:t>
            </a:r>
          </a:p>
        </p:txBody>
      </p:sp>
      <p:graphicFrame>
        <p:nvGraphicFramePr>
          <p:cNvPr id="2" name="Objekt 1"/>
          <p:cNvGraphicFramePr>
            <a:graphicFrameLocks noChangeAspect="1"/>
          </p:cNvGraphicFramePr>
          <p:nvPr/>
        </p:nvGraphicFramePr>
        <p:xfrm>
          <a:off x="8553450" y="0"/>
          <a:ext cx="590550" cy="581025"/>
        </p:xfrm>
        <a:graphic>
          <a:graphicData uri="http://schemas.openxmlformats.org/presentationml/2006/ole">
            <mc:AlternateContent xmlns:mc="http://schemas.openxmlformats.org/markup-compatibility/2006">
              <mc:Choice xmlns:v="urn:schemas-microsoft-com:vml" Requires="v">
                <p:oleObj spid="_x0000_s100366" name="CorelDRAW" r:id="rId10" imgW="6991350" imgH="6934200" progId="CorelDraw.Graphic.9">
                  <p:embed/>
                </p:oleObj>
              </mc:Choice>
              <mc:Fallback>
                <p:oleObj name="CorelDRAW" r:id="rId10" imgW="6991350" imgH="6934200" progId="CorelDraw.Graphic.9">
                  <p:embed/>
                  <p:pic>
                    <p:nvPicPr>
                      <p:cNvPr id="0" name="Object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53450" y="0"/>
                        <a:ext cx="5905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2140027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0" y="0"/>
            <a:ext cx="9144000" cy="990600"/>
          </a:xfrm>
          <a:solidFill>
            <a:srgbClr val="FFCC00"/>
          </a:solidFill>
        </p:spPr>
        <p:txBody>
          <a:bodyPr/>
          <a:lstStyle/>
          <a:p>
            <a:pPr eaLnBrk="1" hangingPunct="1"/>
            <a:r>
              <a:rPr lang="de-DE" sz="3600" smtClean="0">
                <a:solidFill>
                  <a:schemeClr val="accent2"/>
                </a:solidFill>
                <a:latin typeface="Trebuchet MS" pitchFamily="34" charset="0"/>
              </a:rPr>
              <a:t>some numbers</a:t>
            </a:r>
          </a:p>
        </p:txBody>
      </p:sp>
      <p:sp>
        <p:nvSpPr>
          <p:cNvPr id="76803" name="Text Box 3"/>
          <p:cNvSpPr txBox="1">
            <a:spLocks noChangeArrowheads="1"/>
          </p:cNvSpPr>
          <p:nvPr/>
        </p:nvSpPr>
        <p:spPr bwMode="auto">
          <a:xfrm>
            <a:off x="457200" y="1412776"/>
            <a:ext cx="8362950" cy="15525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2400" dirty="0">
                <a:latin typeface="Trebuchet MS" pitchFamily="34" charset="0"/>
              </a:rPr>
              <a:t>1 </a:t>
            </a:r>
            <a:r>
              <a:rPr lang="de-DE" sz="2400" dirty="0">
                <a:latin typeface="Symbol" pitchFamily="18" charset="2"/>
              </a:rPr>
              <a:t>m</a:t>
            </a:r>
            <a:r>
              <a:rPr lang="de-DE" sz="2400" dirty="0">
                <a:latin typeface="Trebuchet MS" pitchFamily="34" charset="0"/>
              </a:rPr>
              <a:t>A</a:t>
            </a:r>
            <a:r>
              <a:rPr lang="de-DE" sz="2400" baseline="30000" dirty="0">
                <a:latin typeface="Trebuchet MS" pitchFamily="34" charset="0"/>
              </a:rPr>
              <a:t> 56</a:t>
            </a:r>
            <a:r>
              <a:rPr lang="de-DE" sz="2400" dirty="0">
                <a:latin typeface="Trebuchet MS" pitchFamily="34" charset="0"/>
              </a:rPr>
              <a:t>FeO</a:t>
            </a:r>
            <a:r>
              <a:rPr lang="de-DE" sz="2400" b="1" baseline="30000" dirty="0">
                <a:latin typeface="Trebuchet MS" pitchFamily="34" charset="0"/>
              </a:rPr>
              <a:t>-</a:t>
            </a:r>
            <a:r>
              <a:rPr lang="de-DE" sz="2400" dirty="0">
                <a:latin typeface="Trebuchet MS" pitchFamily="34" charset="0"/>
              </a:rPr>
              <a:t>			=&gt;	6·10</a:t>
            </a:r>
            <a:r>
              <a:rPr lang="de-DE" sz="2400" baseline="30000" dirty="0">
                <a:latin typeface="Trebuchet MS" pitchFamily="34" charset="0"/>
              </a:rPr>
              <a:t>12</a:t>
            </a:r>
            <a:r>
              <a:rPr lang="de-DE" sz="2400" dirty="0">
                <a:latin typeface="Trebuchet MS" pitchFamily="34" charset="0"/>
              </a:rPr>
              <a:t>/sec</a:t>
            </a:r>
          </a:p>
          <a:p>
            <a:pPr eaLnBrk="1" hangingPunct="1">
              <a:spcBef>
                <a:spcPct val="50000"/>
              </a:spcBef>
            </a:pPr>
            <a:r>
              <a:rPr lang="de-DE" sz="2400" dirty="0" err="1">
                <a:latin typeface="Trebuchet MS" pitchFamily="34" charset="0"/>
              </a:rPr>
              <a:t>transmission</a:t>
            </a:r>
            <a:r>
              <a:rPr lang="de-DE" sz="2400" dirty="0">
                <a:latin typeface="Trebuchet MS" pitchFamily="34" charset="0"/>
              </a:rPr>
              <a:t> 5%		=&gt;	3·10</a:t>
            </a:r>
            <a:r>
              <a:rPr lang="de-DE" sz="2400" baseline="30000" dirty="0">
                <a:latin typeface="Trebuchet MS" pitchFamily="34" charset="0"/>
              </a:rPr>
              <a:t>11</a:t>
            </a:r>
            <a:r>
              <a:rPr lang="de-DE" sz="2400" dirty="0">
                <a:latin typeface="Trebuchet MS" pitchFamily="34" charset="0"/>
              </a:rPr>
              <a:t>/sec</a:t>
            </a:r>
          </a:p>
          <a:p>
            <a:pPr eaLnBrk="1" hangingPunct="1">
              <a:spcBef>
                <a:spcPct val="50000"/>
              </a:spcBef>
            </a:pPr>
            <a:r>
              <a:rPr lang="de-DE" sz="2400" dirty="0" err="1">
                <a:solidFill>
                  <a:srgbClr val="FF0000"/>
                </a:solidFill>
                <a:latin typeface="Trebuchet MS" pitchFamily="34" charset="0"/>
              </a:rPr>
              <a:t>for</a:t>
            </a:r>
            <a:r>
              <a:rPr lang="de-DE" sz="2400" dirty="0">
                <a:solidFill>
                  <a:srgbClr val="FF0000"/>
                </a:solidFill>
                <a:latin typeface="Trebuchet MS" pitchFamily="34" charset="0"/>
              </a:rPr>
              <a:t> </a:t>
            </a:r>
            <a:r>
              <a:rPr lang="de-DE" sz="2400" baseline="30000" dirty="0">
                <a:solidFill>
                  <a:srgbClr val="FF0000"/>
                </a:solidFill>
                <a:latin typeface="Trebuchet MS" pitchFamily="34" charset="0"/>
              </a:rPr>
              <a:t>60</a:t>
            </a:r>
            <a:r>
              <a:rPr lang="de-DE" sz="2400" dirty="0">
                <a:solidFill>
                  <a:srgbClr val="FF0000"/>
                </a:solidFill>
                <a:latin typeface="Trebuchet MS" pitchFamily="34" charset="0"/>
              </a:rPr>
              <a:t>Fe/</a:t>
            </a:r>
            <a:r>
              <a:rPr lang="de-DE" sz="2400" baseline="30000" dirty="0">
                <a:solidFill>
                  <a:srgbClr val="FF0000"/>
                </a:solidFill>
                <a:latin typeface="Trebuchet MS" pitchFamily="34" charset="0"/>
              </a:rPr>
              <a:t>56</a:t>
            </a:r>
            <a:r>
              <a:rPr lang="de-DE" sz="2400" dirty="0">
                <a:solidFill>
                  <a:srgbClr val="FF0000"/>
                </a:solidFill>
                <a:latin typeface="Trebuchet MS" pitchFamily="34" charset="0"/>
              </a:rPr>
              <a:t>Fe = 10</a:t>
            </a:r>
            <a:r>
              <a:rPr lang="de-DE" sz="2400" baseline="30000" dirty="0">
                <a:solidFill>
                  <a:srgbClr val="FF0000"/>
                </a:solidFill>
                <a:latin typeface="Trebuchet MS" pitchFamily="34" charset="0"/>
              </a:rPr>
              <a:t>-15		</a:t>
            </a:r>
            <a:r>
              <a:rPr lang="de-DE" sz="2400" dirty="0">
                <a:solidFill>
                  <a:srgbClr val="FF0000"/>
                </a:solidFill>
                <a:latin typeface="Trebuchet MS" pitchFamily="34" charset="0"/>
              </a:rPr>
              <a:t>=&gt;	3·10</a:t>
            </a:r>
            <a:r>
              <a:rPr lang="de-DE" sz="2400" baseline="30000" dirty="0">
                <a:solidFill>
                  <a:srgbClr val="FF0000"/>
                </a:solidFill>
                <a:latin typeface="Trebuchet MS" pitchFamily="34" charset="0"/>
              </a:rPr>
              <a:t>-4</a:t>
            </a:r>
            <a:r>
              <a:rPr lang="de-DE" sz="2400" dirty="0">
                <a:solidFill>
                  <a:srgbClr val="FF0000"/>
                </a:solidFill>
                <a:latin typeface="Trebuchet MS" pitchFamily="34" charset="0"/>
              </a:rPr>
              <a:t>/sec = 1event/</a:t>
            </a:r>
            <a:r>
              <a:rPr lang="de-DE" sz="2400" dirty="0" err="1">
                <a:solidFill>
                  <a:srgbClr val="FF0000"/>
                </a:solidFill>
                <a:latin typeface="Trebuchet MS" pitchFamily="34" charset="0"/>
              </a:rPr>
              <a:t>hour</a:t>
            </a:r>
            <a:endParaRPr lang="de-DE" sz="2400" baseline="30000" dirty="0">
              <a:solidFill>
                <a:srgbClr val="FF0000"/>
              </a:solidFill>
              <a:latin typeface="Trebuchet MS" pitchFamily="34" charset="0"/>
            </a:endParaRPr>
          </a:p>
        </p:txBody>
      </p:sp>
      <p:sp>
        <p:nvSpPr>
          <p:cNvPr id="76804" name="Text Box 4"/>
          <p:cNvSpPr txBox="1">
            <a:spLocks noChangeArrowheads="1"/>
          </p:cNvSpPr>
          <p:nvPr/>
        </p:nvSpPr>
        <p:spPr bwMode="auto">
          <a:xfrm>
            <a:off x="457200" y="3429000"/>
            <a:ext cx="8362950" cy="2100263"/>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2400" dirty="0">
                <a:latin typeface="Trebuchet MS" pitchFamily="34" charset="0"/>
              </a:rPr>
              <a:t>10 mg </a:t>
            </a:r>
            <a:r>
              <a:rPr lang="de-DE" sz="2400" baseline="30000" dirty="0">
                <a:latin typeface="Trebuchet MS" pitchFamily="34" charset="0"/>
              </a:rPr>
              <a:t> 56</a:t>
            </a:r>
            <a:r>
              <a:rPr lang="de-DE" sz="2400" dirty="0">
                <a:latin typeface="Trebuchet MS" pitchFamily="34" charset="0"/>
              </a:rPr>
              <a:t>Fe			=&gt;	10</a:t>
            </a:r>
            <a:r>
              <a:rPr lang="de-DE" sz="2400" baseline="30000" dirty="0">
                <a:latin typeface="Trebuchet MS" pitchFamily="34" charset="0"/>
              </a:rPr>
              <a:t>20</a:t>
            </a:r>
            <a:r>
              <a:rPr lang="de-DE" sz="2400" dirty="0">
                <a:latin typeface="Trebuchet MS" pitchFamily="34" charset="0"/>
              </a:rPr>
              <a:t> </a:t>
            </a:r>
            <a:r>
              <a:rPr lang="de-DE" sz="2400" dirty="0" err="1">
                <a:latin typeface="Trebuchet MS" pitchFamily="34" charset="0"/>
              </a:rPr>
              <a:t>atoms</a:t>
            </a:r>
            <a:endParaRPr lang="de-DE" sz="2400" dirty="0">
              <a:latin typeface="Trebuchet MS" pitchFamily="34" charset="0"/>
            </a:endParaRPr>
          </a:p>
          <a:p>
            <a:pPr eaLnBrk="1" hangingPunct="1">
              <a:spcBef>
                <a:spcPct val="50000"/>
              </a:spcBef>
            </a:pPr>
            <a:r>
              <a:rPr lang="de-DE" sz="2400" dirty="0">
                <a:latin typeface="Trebuchet MS" pitchFamily="34" charset="0"/>
              </a:rPr>
              <a:t>1 </a:t>
            </a:r>
            <a:r>
              <a:rPr lang="de-DE" sz="2400" dirty="0">
                <a:latin typeface="Symbol" pitchFamily="18" charset="2"/>
              </a:rPr>
              <a:t>m</a:t>
            </a:r>
            <a:r>
              <a:rPr lang="de-DE" sz="2400" dirty="0">
                <a:latin typeface="Trebuchet MS" pitchFamily="34" charset="0"/>
              </a:rPr>
              <a:t>A</a:t>
            </a:r>
            <a:r>
              <a:rPr lang="de-DE" sz="2400" baseline="30000" dirty="0">
                <a:latin typeface="Trebuchet MS" pitchFamily="34" charset="0"/>
              </a:rPr>
              <a:t> 56</a:t>
            </a:r>
            <a:r>
              <a:rPr lang="de-DE" sz="2400" dirty="0">
                <a:latin typeface="Trebuchet MS" pitchFamily="34" charset="0"/>
              </a:rPr>
              <a:t>FeO</a:t>
            </a:r>
            <a:r>
              <a:rPr lang="de-DE" sz="2400" b="1" baseline="30000" dirty="0">
                <a:latin typeface="Trebuchet MS" pitchFamily="34" charset="0"/>
              </a:rPr>
              <a:t>-</a:t>
            </a:r>
            <a:r>
              <a:rPr lang="de-DE" sz="2400" dirty="0">
                <a:latin typeface="Trebuchet MS" pitchFamily="34" charset="0"/>
              </a:rPr>
              <a:t>			=&gt;	6·10</a:t>
            </a:r>
            <a:r>
              <a:rPr lang="de-DE" sz="2400" baseline="30000" dirty="0">
                <a:latin typeface="Trebuchet MS" pitchFamily="34" charset="0"/>
              </a:rPr>
              <a:t>12</a:t>
            </a:r>
            <a:r>
              <a:rPr lang="de-DE" sz="2400" dirty="0">
                <a:latin typeface="Trebuchet MS" pitchFamily="34" charset="0"/>
              </a:rPr>
              <a:t> </a:t>
            </a:r>
            <a:r>
              <a:rPr lang="de-DE" sz="2400" dirty="0" err="1">
                <a:latin typeface="Trebuchet MS" pitchFamily="34" charset="0"/>
              </a:rPr>
              <a:t>atoms</a:t>
            </a:r>
            <a:r>
              <a:rPr lang="de-DE" sz="2400" dirty="0">
                <a:latin typeface="Trebuchet MS" pitchFamily="34" charset="0"/>
              </a:rPr>
              <a:t>/sec</a:t>
            </a:r>
          </a:p>
          <a:p>
            <a:pPr eaLnBrk="1" hangingPunct="1">
              <a:spcBef>
                <a:spcPct val="50000"/>
              </a:spcBef>
            </a:pPr>
            <a:r>
              <a:rPr lang="de-DE" sz="2400" dirty="0">
                <a:latin typeface="Trebuchet MS" pitchFamily="34" charset="0"/>
              </a:rPr>
              <a:t>neg. </a:t>
            </a:r>
            <a:r>
              <a:rPr lang="de-DE" sz="2400" dirty="0" err="1">
                <a:latin typeface="Trebuchet MS" pitchFamily="34" charset="0"/>
              </a:rPr>
              <a:t>ion</a:t>
            </a:r>
            <a:r>
              <a:rPr lang="de-DE" sz="2400" dirty="0">
                <a:latin typeface="Trebuchet MS" pitchFamily="34" charset="0"/>
              </a:rPr>
              <a:t> </a:t>
            </a:r>
            <a:r>
              <a:rPr lang="de-DE" sz="2400" dirty="0" err="1">
                <a:latin typeface="Trebuchet MS" pitchFamily="34" charset="0"/>
              </a:rPr>
              <a:t>yield</a:t>
            </a:r>
            <a:r>
              <a:rPr lang="de-DE" sz="2400" dirty="0">
                <a:latin typeface="Trebuchet MS" pitchFamily="34" charset="0"/>
              </a:rPr>
              <a:t>  10</a:t>
            </a:r>
            <a:r>
              <a:rPr lang="de-DE" sz="2400" baseline="30000" dirty="0">
                <a:latin typeface="Trebuchet MS" pitchFamily="34" charset="0"/>
              </a:rPr>
              <a:t>-3</a:t>
            </a:r>
            <a:r>
              <a:rPr lang="de-DE" sz="2400" dirty="0">
                <a:latin typeface="Trebuchet MS" pitchFamily="34" charset="0"/>
              </a:rPr>
              <a:t>		=&gt;	6·10</a:t>
            </a:r>
            <a:r>
              <a:rPr lang="de-DE" sz="2400" baseline="30000" dirty="0">
                <a:latin typeface="Trebuchet MS" pitchFamily="34" charset="0"/>
              </a:rPr>
              <a:t>15</a:t>
            </a:r>
            <a:r>
              <a:rPr lang="de-DE" sz="2400" dirty="0">
                <a:latin typeface="Trebuchet MS" pitchFamily="34" charset="0"/>
              </a:rPr>
              <a:t> </a:t>
            </a:r>
            <a:r>
              <a:rPr lang="de-DE" sz="2400" dirty="0" err="1">
                <a:latin typeface="Trebuchet MS" pitchFamily="34" charset="0"/>
              </a:rPr>
              <a:t>atoms</a:t>
            </a:r>
            <a:r>
              <a:rPr lang="de-DE" sz="2400" dirty="0">
                <a:latin typeface="Trebuchet MS" pitchFamily="34" charset="0"/>
              </a:rPr>
              <a:t>/sec </a:t>
            </a:r>
            <a:r>
              <a:rPr lang="de-DE" sz="2400" dirty="0" err="1">
                <a:latin typeface="Trebuchet MS" pitchFamily="34" charset="0"/>
              </a:rPr>
              <a:t>used</a:t>
            </a:r>
            <a:endParaRPr lang="de-DE" sz="2400" baseline="30000" dirty="0">
              <a:latin typeface="Trebuchet MS" pitchFamily="34" charset="0"/>
            </a:endParaRPr>
          </a:p>
          <a:p>
            <a:pPr eaLnBrk="1" hangingPunct="1">
              <a:spcBef>
                <a:spcPct val="50000"/>
              </a:spcBef>
            </a:pPr>
            <a:r>
              <a:rPr lang="de-DE" sz="2400" dirty="0">
                <a:solidFill>
                  <a:srgbClr val="FF0000"/>
                </a:solidFill>
                <a:latin typeface="Trebuchet MS" pitchFamily="34" charset="0"/>
              </a:rPr>
              <a:t>sample </a:t>
            </a:r>
            <a:r>
              <a:rPr lang="de-DE" sz="2400" dirty="0" err="1">
                <a:solidFill>
                  <a:srgbClr val="FF0000"/>
                </a:solidFill>
                <a:latin typeface="Trebuchet MS" pitchFamily="34" charset="0"/>
              </a:rPr>
              <a:t>lasts</a:t>
            </a:r>
            <a:r>
              <a:rPr lang="de-DE" sz="2400" dirty="0">
                <a:solidFill>
                  <a:srgbClr val="FF0000"/>
                </a:solidFill>
                <a:latin typeface="Trebuchet MS" pitchFamily="34" charset="0"/>
              </a:rPr>
              <a:t> </a:t>
            </a:r>
            <a:r>
              <a:rPr lang="de-DE" sz="2400" dirty="0" err="1">
                <a:solidFill>
                  <a:srgbClr val="FF0000"/>
                </a:solidFill>
                <a:latin typeface="Trebuchet MS" pitchFamily="34" charset="0"/>
              </a:rPr>
              <a:t>for</a:t>
            </a:r>
            <a:r>
              <a:rPr lang="de-DE" sz="2400" dirty="0">
                <a:solidFill>
                  <a:srgbClr val="FF0000"/>
                </a:solidFill>
                <a:latin typeface="Trebuchet MS" pitchFamily="34" charset="0"/>
              </a:rPr>
              <a:t>	</a:t>
            </a:r>
            <a:r>
              <a:rPr lang="de-DE" sz="2400" baseline="30000" dirty="0">
                <a:solidFill>
                  <a:srgbClr val="FF0000"/>
                </a:solidFill>
                <a:latin typeface="Trebuchet MS" pitchFamily="34" charset="0"/>
              </a:rPr>
              <a:t>	</a:t>
            </a:r>
            <a:r>
              <a:rPr lang="de-DE" sz="2400" dirty="0">
                <a:solidFill>
                  <a:srgbClr val="FF0000"/>
                </a:solidFill>
                <a:latin typeface="Trebuchet MS" pitchFamily="34" charset="0"/>
              </a:rPr>
              <a:t>=&gt;	 1.5·10</a:t>
            </a:r>
            <a:r>
              <a:rPr lang="de-DE" sz="2400" baseline="30000" dirty="0">
                <a:solidFill>
                  <a:srgbClr val="FF0000"/>
                </a:solidFill>
                <a:latin typeface="Trebuchet MS" pitchFamily="34" charset="0"/>
              </a:rPr>
              <a:t>4</a:t>
            </a:r>
            <a:r>
              <a:rPr lang="de-DE" sz="2400" dirty="0">
                <a:solidFill>
                  <a:srgbClr val="FF0000"/>
                </a:solidFill>
                <a:latin typeface="Trebuchet MS" pitchFamily="34" charset="0"/>
              </a:rPr>
              <a:t> sec = 4 </a:t>
            </a:r>
            <a:r>
              <a:rPr lang="de-DE" sz="2400" dirty="0" err="1">
                <a:solidFill>
                  <a:srgbClr val="FF0000"/>
                </a:solidFill>
                <a:latin typeface="Trebuchet MS" pitchFamily="34" charset="0"/>
              </a:rPr>
              <a:t>hours</a:t>
            </a:r>
            <a:endParaRPr lang="de-DE" sz="2400" dirty="0">
              <a:solidFill>
                <a:srgbClr val="FF0000"/>
              </a:solidFill>
              <a:latin typeface="Trebuchet MS" pitchFamily="34" charset="0"/>
            </a:endParaRPr>
          </a:p>
        </p:txBody>
      </p:sp>
      <p:graphicFrame>
        <p:nvGraphicFramePr>
          <p:cNvPr id="2" name="Objekt 1"/>
          <p:cNvGraphicFramePr>
            <a:graphicFrameLocks noChangeAspect="1"/>
          </p:cNvGraphicFramePr>
          <p:nvPr/>
        </p:nvGraphicFramePr>
        <p:xfrm>
          <a:off x="8553450" y="0"/>
          <a:ext cx="590550" cy="581025"/>
        </p:xfrm>
        <a:graphic>
          <a:graphicData uri="http://schemas.openxmlformats.org/presentationml/2006/ole">
            <mc:AlternateContent xmlns:mc="http://schemas.openxmlformats.org/markup-compatibility/2006">
              <mc:Choice xmlns:v="urn:schemas-microsoft-com:vml" Requires="v">
                <p:oleObj spid="_x0000_s101390" name="CorelDRAW" r:id="rId4" imgW="6991350" imgH="6934200" progId="CorelDraw.Graphic.9">
                  <p:embed/>
                </p:oleObj>
              </mc:Choice>
              <mc:Fallback>
                <p:oleObj name="CorelDRAW" r:id="rId4" imgW="6991350" imgH="6934200" progId="CorelDraw.Graphic.9">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3450" y="0"/>
                        <a:ext cx="5905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5349070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Grafik 2" descr="PICT015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768350"/>
            <a:ext cx="9144000"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1871663" y="0"/>
            <a:ext cx="5414962" cy="1143000"/>
          </a:xfrm>
          <a:prstGeom prst="rect">
            <a:avLst/>
          </a:prstGeom>
          <a:solidFill>
            <a:schemeClr val="bg1"/>
          </a:solidFill>
          <a:ln w="9525">
            <a:noFill/>
            <a:miter lim="800000"/>
            <a:headEnd/>
            <a:tailEnd/>
          </a:ln>
          <a:effectLst/>
        </p:spPr>
        <p:txBody>
          <a:bodyPr anchor="ctr"/>
          <a:lstStyle/>
          <a:p>
            <a:pPr algn="ctr">
              <a:defRPr/>
            </a:pPr>
            <a:r>
              <a:rPr lang="en-US" sz="4000" kern="0" dirty="0">
                <a:latin typeface="Arial" pitchFamily="34" charset="0"/>
                <a:ea typeface="+mj-ea"/>
                <a:cs typeface="Arial" pitchFamily="34" charset="0"/>
              </a:rPr>
              <a:t>Application:</a:t>
            </a:r>
            <a:br>
              <a:rPr lang="en-US" sz="4000" kern="0" dirty="0">
                <a:latin typeface="Arial" pitchFamily="34" charset="0"/>
                <a:ea typeface="+mj-ea"/>
                <a:cs typeface="Arial" pitchFamily="34" charset="0"/>
              </a:rPr>
            </a:br>
            <a:r>
              <a:rPr lang="en-US" sz="4000" kern="0" dirty="0">
                <a:latin typeface="Arial" pitchFamily="34" charset="0"/>
                <a:ea typeface="+mj-ea"/>
                <a:cs typeface="Arial" pitchFamily="34" charset="0"/>
              </a:rPr>
              <a:t> Manganese Crusts</a:t>
            </a:r>
          </a:p>
        </p:txBody>
      </p:sp>
      <p:graphicFrame>
        <p:nvGraphicFramePr>
          <p:cNvPr id="2" name="Objekt 1"/>
          <p:cNvGraphicFramePr>
            <a:graphicFrameLocks noChangeAspect="1"/>
          </p:cNvGraphicFramePr>
          <p:nvPr/>
        </p:nvGraphicFramePr>
        <p:xfrm>
          <a:off x="8553450" y="0"/>
          <a:ext cx="590550" cy="581025"/>
        </p:xfrm>
        <a:graphic>
          <a:graphicData uri="http://schemas.openxmlformats.org/presentationml/2006/ole">
            <mc:AlternateContent xmlns:mc="http://schemas.openxmlformats.org/markup-compatibility/2006">
              <mc:Choice xmlns:v="urn:schemas-microsoft-com:vml" Requires="v">
                <p:oleObj spid="_x0000_s102415" name="CorelDRAW" r:id="rId5" imgW="6991350" imgH="6934200" progId="CorelDraw.Graphic.9">
                  <p:embed/>
                </p:oleObj>
              </mc:Choice>
              <mc:Fallback>
                <p:oleObj name="CorelDRAW" r:id="rId5" imgW="6991350" imgH="6934200" progId="CorelDraw.Graphic.9">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53450" y="0"/>
                        <a:ext cx="5905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1853216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4" descr="PICT015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8063" y="715963"/>
            <a:ext cx="8135937" cy="614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Rectangle 2"/>
          <p:cNvSpPr>
            <a:spLocks noGrp="1" noChangeArrowheads="1"/>
          </p:cNvSpPr>
          <p:nvPr>
            <p:ph type="title" idx="4294967295"/>
          </p:nvPr>
        </p:nvSpPr>
        <p:spPr>
          <a:xfrm>
            <a:off x="457200" y="-17463"/>
            <a:ext cx="8229600" cy="854076"/>
          </a:xfrm>
          <a:prstGeom prst="rect">
            <a:avLst/>
          </a:prstGeom>
        </p:spPr>
        <p:txBody>
          <a:bodyPr/>
          <a:lstStyle/>
          <a:p>
            <a:r>
              <a:rPr lang="de-DE" sz="4000" dirty="0" smtClean="0">
                <a:latin typeface="Arial" pitchFamily="34" charset="0"/>
                <a:cs typeface="Arial" pitchFamily="34" charset="0"/>
              </a:rPr>
              <a:t>Reservoir: </a:t>
            </a:r>
            <a:r>
              <a:rPr lang="de-DE" sz="4000" dirty="0" err="1" smtClean="0">
                <a:latin typeface="Arial" pitchFamily="34" charset="0"/>
                <a:cs typeface="Arial" pitchFamily="34" charset="0"/>
              </a:rPr>
              <a:t>Manganese</a:t>
            </a:r>
            <a:r>
              <a:rPr lang="de-DE" sz="4000" dirty="0" smtClean="0">
                <a:latin typeface="Arial" pitchFamily="34" charset="0"/>
                <a:cs typeface="Arial" pitchFamily="34" charset="0"/>
              </a:rPr>
              <a:t> </a:t>
            </a:r>
            <a:r>
              <a:rPr lang="de-DE" sz="4000" dirty="0" err="1" smtClean="0">
                <a:latin typeface="Arial" pitchFamily="34" charset="0"/>
                <a:cs typeface="Arial" pitchFamily="34" charset="0"/>
              </a:rPr>
              <a:t>Crust</a:t>
            </a:r>
            <a:endParaRPr lang="de-DE" sz="4000" dirty="0" smtClean="0">
              <a:latin typeface="Arial" pitchFamily="34" charset="0"/>
              <a:cs typeface="Arial" pitchFamily="34" charset="0"/>
            </a:endParaRPr>
          </a:p>
        </p:txBody>
      </p:sp>
      <p:pic>
        <p:nvPicPr>
          <p:cNvPr id="28677" name="Picture 5" descr="va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186363"/>
            <a:ext cx="2795588"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8674" name="Object 6"/>
          <p:cNvGraphicFramePr>
            <a:graphicFrameLocks noChangeAspect="1"/>
          </p:cNvGraphicFramePr>
          <p:nvPr/>
        </p:nvGraphicFramePr>
        <p:xfrm>
          <a:off x="0" y="765175"/>
          <a:ext cx="4386263" cy="1841500"/>
        </p:xfrm>
        <a:graphic>
          <a:graphicData uri="http://schemas.openxmlformats.org/presentationml/2006/ole">
            <mc:AlternateContent xmlns:mc="http://schemas.openxmlformats.org/markup-compatibility/2006">
              <mc:Choice xmlns:v="urn:schemas-microsoft-com:vml" Requires="v">
                <p:oleObj spid="_x0000_s28711" name="PHOTO-PAINT" r:id="rId5" imgW="8546032" imgH="4126984" progId="CorelPhotoPaint.Image.12">
                  <p:embed/>
                </p:oleObj>
              </mc:Choice>
              <mc:Fallback>
                <p:oleObj name="PHOTO-PAINT" r:id="rId5" imgW="8546032" imgH="4126984" progId="CorelPhotoPaint.Image.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65175"/>
                        <a:ext cx="4386263" cy="18415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8678" name="Line 7"/>
          <p:cNvSpPr>
            <a:spLocks noChangeShapeType="1"/>
          </p:cNvSpPr>
          <p:nvPr/>
        </p:nvSpPr>
        <p:spPr bwMode="auto">
          <a:xfrm>
            <a:off x="3203575" y="1484313"/>
            <a:ext cx="382588" cy="1227137"/>
          </a:xfrm>
          <a:prstGeom prst="line">
            <a:avLst/>
          </a:prstGeom>
          <a:noFill/>
          <a:ln w="3810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graphicFrame>
        <p:nvGraphicFramePr>
          <p:cNvPr id="2" name="Objekt 1"/>
          <p:cNvGraphicFramePr>
            <a:graphicFrameLocks noChangeAspect="1"/>
          </p:cNvGraphicFramePr>
          <p:nvPr/>
        </p:nvGraphicFramePr>
        <p:xfrm>
          <a:off x="8553450" y="0"/>
          <a:ext cx="590550" cy="581025"/>
        </p:xfrm>
        <a:graphic>
          <a:graphicData uri="http://schemas.openxmlformats.org/presentationml/2006/ole">
            <mc:AlternateContent xmlns:mc="http://schemas.openxmlformats.org/markup-compatibility/2006">
              <mc:Choice xmlns:v="urn:schemas-microsoft-com:vml" Requires="v">
                <p:oleObj spid="_x0000_s28712" name="CorelDRAW" r:id="rId7" imgW="6991350" imgH="6934200" progId="CorelDraw.Graphic.9">
                  <p:embed/>
                </p:oleObj>
              </mc:Choice>
              <mc:Fallback>
                <p:oleObj name="CorelDRAW" r:id="rId7" imgW="6991350" imgH="6934200" progId="CorelDraw.Graphic.9">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53450" y="0"/>
                        <a:ext cx="5905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7577283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10" descr="va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0"/>
            <a:ext cx="5292726"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9698" name="Object 2"/>
          <p:cNvGraphicFramePr>
            <a:graphicFrameLocks noGrp="1" noChangeAspect="1"/>
          </p:cNvGraphicFramePr>
          <p:nvPr>
            <p:ph sz="half" idx="4294967295"/>
          </p:nvPr>
        </p:nvGraphicFramePr>
        <p:xfrm>
          <a:off x="2471738" y="3857625"/>
          <a:ext cx="9525" cy="9525"/>
        </p:xfrm>
        <a:graphic>
          <a:graphicData uri="http://schemas.openxmlformats.org/presentationml/2006/ole">
            <mc:AlternateContent xmlns:mc="http://schemas.openxmlformats.org/markup-compatibility/2006">
              <mc:Choice xmlns:v="urn:schemas-microsoft-com:vml" Requires="v">
                <p:oleObj spid="_x0000_s29746" name="CorelDRAW" r:id="rId4" imgW="0" imgH="0" progId="CorelDRAW.Graphic.11">
                  <p:embed/>
                </p:oleObj>
              </mc:Choice>
              <mc:Fallback>
                <p:oleObj name="CorelDRAW" r:id="rId4" imgW="0" imgH="0" progId="CorelDRAW.Graphic.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1738" y="3857625"/>
                        <a:ext cx="9525" cy="9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9699" name="Object 4"/>
          <p:cNvGraphicFramePr>
            <a:graphicFrameLocks noGrp="1" noChangeAspect="1"/>
          </p:cNvGraphicFramePr>
          <p:nvPr>
            <p:ph type="title" idx="4294967295"/>
          </p:nvPr>
        </p:nvGraphicFramePr>
        <p:xfrm>
          <a:off x="8347075" y="0"/>
          <a:ext cx="796925" cy="796925"/>
        </p:xfrm>
        <a:graphic>
          <a:graphicData uri="http://schemas.openxmlformats.org/presentationml/2006/ole">
            <mc:AlternateContent xmlns:mc="http://schemas.openxmlformats.org/markup-compatibility/2006">
              <mc:Choice xmlns:v="urn:schemas-microsoft-com:vml" Requires="v">
                <p:oleObj spid="_x0000_s29747" name="CorelDRAW" r:id="rId6" imgW="0" imgH="0" progId="CorelDRAW.Graphic.11">
                  <p:embed/>
                </p:oleObj>
              </mc:Choice>
              <mc:Fallback>
                <p:oleObj name="CorelDRAW" r:id="rId6" imgW="0" imgH="0" progId="CorelDRAW.Graphic.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7075" y="0"/>
                        <a:ext cx="796925" cy="796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9701" name="Picture 5" descr="Höhenstrahlu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388" y="2420888"/>
            <a:ext cx="3705225"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AutoShape 6"/>
          <p:cNvSpPr>
            <a:spLocks noChangeArrowheads="1"/>
          </p:cNvSpPr>
          <p:nvPr/>
        </p:nvSpPr>
        <p:spPr bwMode="auto">
          <a:xfrm rot="-2785771">
            <a:off x="-26193" y="1086644"/>
            <a:ext cx="3065462" cy="1504950"/>
          </a:xfrm>
          <a:prstGeom prst="curvedDownArrow">
            <a:avLst>
              <a:gd name="adj1" fmla="val 40738"/>
              <a:gd name="adj2" fmla="val 81477"/>
              <a:gd name="adj3" fmla="val 33333"/>
            </a:avLst>
          </a:prstGeom>
          <a:solidFill>
            <a:schemeClr val="accent1"/>
          </a:solidFill>
          <a:ln w="9525">
            <a:solidFill>
              <a:schemeClr val="tx1"/>
            </a:solidFill>
            <a:miter lim="800000"/>
            <a:headEnd/>
            <a:tailEnd/>
          </a:ln>
        </p:spPr>
        <p:txBody>
          <a:bodyPr wrap="none" anchor="ctr"/>
          <a:lstStyle/>
          <a:p>
            <a:pPr algn="ctr"/>
            <a:endParaRPr lang="de-DE"/>
          </a:p>
        </p:txBody>
      </p:sp>
      <p:sp>
        <p:nvSpPr>
          <p:cNvPr id="29703" name="Text Box 7"/>
          <p:cNvSpPr txBox="1">
            <a:spLocks noChangeArrowheads="1"/>
          </p:cNvSpPr>
          <p:nvPr/>
        </p:nvSpPr>
        <p:spPr bwMode="auto">
          <a:xfrm>
            <a:off x="1619250" y="1052513"/>
            <a:ext cx="6445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b="1" baseline="30000">
                <a:solidFill>
                  <a:schemeClr val="folHlink"/>
                </a:solidFill>
              </a:rPr>
              <a:t>10</a:t>
            </a:r>
            <a:r>
              <a:rPr lang="en-US" b="1">
                <a:solidFill>
                  <a:schemeClr val="folHlink"/>
                </a:solidFill>
              </a:rPr>
              <a:t>Be</a:t>
            </a:r>
            <a:endParaRPr lang="en-US" b="1" baseline="30000">
              <a:solidFill>
                <a:schemeClr val="folHlink"/>
              </a:solidFill>
            </a:endParaRPr>
          </a:p>
        </p:txBody>
      </p:sp>
      <p:sp>
        <p:nvSpPr>
          <p:cNvPr id="29704" name="Rectangle 8"/>
          <p:cNvSpPr>
            <a:spLocks noChangeArrowheads="1"/>
          </p:cNvSpPr>
          <p:nvPr/>
        </p:nvSpPr>
        <p:spPr bwMode="auto">
          <a:xfrm>
            <a:off x="5651500" y="1411288"/>
            <a:ext cx="311816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b="1" baseline="30000" dirty="0">
                <a:solidFill>
                  <a:schemeClr val="folHlink"/>
                </a:solidFill>
                <a:latin typeface="Arial" pitchFamily="34" charset="0"/>
                <a:cs typeface="Arial" pitchFamily="34" charset="0"/>
              </a:rPr>
              <a:t>10</a:t>
            </a:r>
            <a:r>
              <a:rPr lang="en-US" sz="2400" b="1" dirty="0">
                <a:solidFill>
                  <a:schemeClr val="folHlink"/>
                </a:solidFill>
                <a:latin typeface="Arial" pitchFamily="34" charset="0"/>
                <a:cs typeface="Arial" pitchFamily="34" charset="0"/>
              </a:rPr>
              <a:t>Be, T</a:t>
            </a:r>
            <a:r>
              <a:rPr lang="en-US" sz="2400" b="1" baseline="-25000" dirty="0">
                <a:solidFill>
                  <a:schemeClr val="folHlink"/>
                </a:solidFill>
                <a:latin typeface="Arial" pitchFamily="34" charset="0"/>
                <a:cs typeface="Arial" pitchFamily="34" charset="0"/>
              </a:rPr>
              <a:t>1/2</a:t>
            </a:r>
            <a:r>
              <a:rPr lang="en-US" sz="2400" b="1" dirty="0">
                <a:solidFill>
                  <a:schemeClr val="folHlink"/>
                </a:solidFill>
                <a:latin typeface="Arial" pitchFamily="34" charset="0"/>
                <a:cs typeface="Arial" pitchFamily="34" charset="0"/>
              </a:rPr>
              <a:t>= 1.387 </a:t>
            </a:r>
            <a:r>
              <a:rPr lang="en-US" sz="2400" b="1" dirty="0" err="1">
                <a:solidFill>
                  <a:schemeClr val="folHlink"/>
                </a:solidFill>
                <a:latin typeface="Arial" pitchFamily="34" charset="0"/>
                <a:cs typeface="Arial" pitchFamily="34" charset="0"/>
              </a:rPr>
              <a:t>Myr</a:t>
            </a:r>
            <a:endParaRPr lang="en-US" sz="2400" b="1" dirty="0">
              <a:solidFill>
                <a:schemeClr val="folHlink"/>
              </a:solidFill>
              <a:latin typeface="Arial" pitchFamily="34" charset="0"/>
              <a:cs typeface="Arial" pitchFamily="34" charset="0"/>
            </a:endParaRPr>
          </a:p>
          <a:p>
            <a:r>
              <a:rPr lang="en-US" i="1" dirty="0" err="1">
                <a:latin typeface="Arial" pitchFamily="34" charset="0"/>
                <a:cs typeface="Arial" pitchFamily="34" charset="0"/>
              </a:rPr>
              <a:t>Korschinek</a:t>
            </a:r>
            <a:r>
              <a:rPr lang="en-US" i="1" dirty="0">
                <a:latin typeface="Arial" pitchFamily="34" charset="0"/>
                <a:cs typeface="Arial" pitchFamily="34" charset="0"/>
              </a:rPr>
              <a:t> et al. NIMB </a:t>
            </a:r>
            <a:r>
              <a:rPr lang="en-US" i="1" dirty="0" smtClean="0">
                <a:latin typeface="Arial" pitchFamily="34" charset="0"/>
                <a:cs typeface="Arial" pitchFamily="34" charset="0"/>
              </a:rPr>
              <a:t>2010</a:t>
            </a:r>
          </a:p>
          <a:p>
            <a:r>
              <a:rPr lang="de-DE" i="1" dirty="0" err="1" smtClean="0">
                <a:latin typeface="Arial" pitchFamily="34" charset="0"/>
                <a:cs typeface="Arial" pitchFamily="34" charset="0"/>
              </a:rPr>
              <a:t>Chmeleff</a:t>
            </a:r>
            <a:r>
              <a:rPr lang="de-DE" i="1" dirty="0" smtClean="0">
                <a:latin typeface="Arial" pitchFamily="34" charset="0"/>
                <a:cs typeface="Arial" pitchFamily="34" charset="0"/>
              </a:rPr>
              <a:t> </a:t>
            </a:r>
            <a:r>
              <a:rPr lang="de-DE" i="1" dirty="0">
                <a:latin typeface="Arial" pitchFamily="34" charset="0"/>
                <a:cs typeface="Arial" pitchFamily="34" charset="0"/>
              </a:rPr>
              <a:t>et al</a:t>
            </a:r>
            <a:r>
              <a:rPr lang="de-DE" i="1" dirty="0" smtClean="0">
                <a:latin typeface="Arial" pitchFamily="34" charset="0"/>
                <a:cs typeface="Arial" pitchFamily="34" charset="0"/>
              </a:rPr>
              <a:t>. NIMB 2010</a:t>
            </a:r>
            <a:endParaRPr lang="en-US" i="1" dirty="0">
              <a:latin typeface="Arial" pitchFamily="34" charset="0"/>
              <a:cs typeface="Arial" pitchFamily="34" charset="0"/>
            </a:endParaRPr>
          </a:p>
        </p:txBody>
      </p:sp>
      <p:pic>
        <p:nvPicPr>
          <p:cNvPr id="29705" name="Picture 9" descr="10Be_Seg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11638" y="2889969"/>
            <a:ext cx="4752975"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87761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idx="4294967295"/>
          </p:nvPr>
        </p:nvSpPr>
        <p:spPr>
          <a:xfrm>
            <a:off x="457200" y="116632"/>
            <a:ext cx="8229600" cy="1143000"/>
          </a:xfrm>
          <a:prstGeom prst="rect">
            <a:avLst/>
          </a:prstGeom>
        </p:spPr>
        <p:txBody>
          <a:bodyPr/>
          <a:lstStyle/>
          <a:p>
            <a:r>
              <a:rPr lang="en-US" sz="4000" dirty="0" smtClean="0">
                <a:latin typeface="Arial" pitchFamily="34" charset="0"/>
                <a:cs typeface="Arial" pitchFamily="34" charset="0"/>
              </a:rPr>
              <a:t>Sample Preparation</a:t>
            </a:r>
          </a:p>
        </p:txBody>
      </p:sp>
      <p:pic>
        <p:nvPicPr>
          <p:cNvPr id="69635" name="Picture 4" descr="va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54054"/>
            <a:ext cx="2795588"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5" descr="va-13_chem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050" y="2206104"/>
            <a:ext cx="3703638"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9" name="Text Box 8"/>
          <p:cNvSpPr txBox="1">
            <a:spLocks noChangeArrowheads="1"/>
          </p:cNvSpPr>
          <p:nvPr/>
        </p:nvSpPr>
        <p:spPr bwMode="auto">
          <a:xfrm>
            <a:off x="900113" y="3790429"/>
            <a:ext cx="13684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dirty="0"/>
              <a:t>Layers of 1-2 mm</a:t>
            </a:r>
          </a:p>
        </p:txBody>
      </p:sp>
      <p:sp>
        <p:nvSpPr>
          <p:cNvPr id="69640" name="Text Box 9"/>
          <p:cNvSpPr txBox="1">
            <a:spLocks noChangeArrowheads="1"/>
          </p:cNvSpPr>
          <p:nvPr/>
        </p:nvSpPr>
        <p:spPr bwMode="auto">
          <a:xfrm>
            <a:off x="2051868" y="909117"/>
            <a:ext cx="3024188"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dirty="0"/>
              <a:t>Chemical Preparation</a:t>
            </a:r>
          </a:p>
          <a:p>
            <a:pPr eaLnBrk="1" hangingPunct="1">
              <a:spcBef>
                <a:spcPct val="50000"/>
              </a:spcBef>
            </a:pPr>
            <a:r>
              <a:rPr lang="en-US" dirty="0"/>
              <a:t>1: Whole material</a:t>
            </a:r>
          </a:p>
          <a:p>
            <a:pPr eaLnBrk="1" hangingPunct="1">
              <a:spcBef>
                <a:spcPct val="50000"/>
              </a:spcBef>
            </a:pPr>
            <a:r>
              <a:rPr lang="en-US" dirty="0"/>
              <a:t>2: </a:t>
            </a:r>
            <a:r>
              <a:rPr lang="en-US" dirty="0" smtClean="0"/>
              <a:t>Leaching </a:t>
            </a:r>
            <a:r>
              <a:rPr lang="en-US" dirty="0"/>
              <a:t>of Fe</a:t>
            </a:r>
          </a:p>
        </p:txBody>
      </p:sp>
      <p:sp>
        <p:nvSpPr>
          <p:cNvPr id="69641" name="Text Box 10"/>
          <p:cNvSpPr txBox="1">
            <a:spLocks noChangeArrowheads="1"/>
          </p:cNvSpPr>
          <p:nvPr/>
        </p:nvSpPr>
        <p:spPr bwMode="auto">
          <a:xfrm>
            <a:off x="7307263" y="2572817"/>
            <a:ext cx="13684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a:t>Mixing with Ag powder</a:t>
            </a:r>
          </a:p>
        </p:txBody>
      </p:sp>
      <p:sp>
        <p:nvSpPr>
          <p:cNvPr id="69643" name="AutoShape 13"/>
          <p:cNvSpPr>
            <a:spLocks noChangeArrowheads="1"/>
          </p:cNvSpPr>
          <p:nvPr/>
        </p:nvSpPr>
        <p:spPr bwMode="auto">
          <a:xfrm rot="-2785771">
            <a:off x="-71437" y="2961754"/>
            <a:ext cx="3168650" cy="1657350"/>
          </a:xfrm>
          <a:prstGeom prst="curvedDownArrow">
            <a:avLst>
              <a:gd name="adj1" fmla="val 38238"/>
              <a:gd name="adj2" fmla="val 76475"/>
              <a:gd name="adj3" fmla="val 33333"/>
            </a:avLst>
          </a:prstGeom>
          <a:solidFill>
            <a:schemeClr val="accent1"/>
          </a:solidFill>
          <a:ln w="9525">
            <a:solidFill>
              <a:schemeClr val="tx1"/>
            </a:solidFill>
            <a:miter lim="800000"/>
            <a:headEnd/>
            <a:tailEnd/>
          </a:ln>
        </p:spPr>
        <p:txBody>
          <a:bodyPr vert="eaVert" wrap="none" anchor="ctr"/>
          <a:lstStyle/>
          <a:p>
            <a:pPr algn="ctr"/>
            <a:endParaRPr lang="de-DE"/>
          </a:p>
        </p:txBody>
      </p:sp>
      <p:sp>
        <p:nvSpPr>
          <p:cNvPr id="69645" name="Text Box 16"/>
          <p:cNvSpPr txBox="1">
            <a:spLocks noChangeArrowheads="1"/>
          </p:cNvSpPr>
          <p:nvPr/>
        </p:nvSpPr>
        <p:spPr bwMode="auto">
          <a:xfrm>
            <a:off x="5792504" y="5348077"/>
            <a:ext cx="1913656"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dirty="0"/>
              <a:t>In Sample holder:</a:t>
            </a:r>
          </a:p>
        </p:txBody>
      </p:sp>
      <p:pic>
        <p:nvPicPr>
          <p:cNvPr id="14" name="Picture 2" descr="C:\Users\gr5998\Desktop\pictures4talks\komponenten\GAMS-detektor\BesuchGREGKUNI\GRANT1_vonGH_Ag_und_FeO.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64000"/>
                    </a14:imgEffect>
                    <a14:imgEffect>
                      <a14:brightnessContrast bright="48000"/>
                    </a14:imgEffect>
                  </a14:imgLayer>
                </a14:imgProps>
              </a:ext>
              <a:ext uri="{28A0092B-C50C-407E-A947-70E740481C1C}">
                <a14:useLocalDpi xmlns:a14="http://schemas.microsoft.com/office/drawing/2010/main" val="0"/>
              </a:ext>
            </a:extLst>
          </a:blip>
          <a:srcRect l="29674" t="11733" r="13159" b="17243"/>
          <a:stretch/>
        </p:blipFill>
        <p:spPr bwMode="auto">
          <a:xfrm>
            <a:off x="5076056" y="1155827"/>
            <a:ext cx="2245622" cy="2092512"/>
          </a:xfrm>
          <a:prstGeom prst="rect">
            <a:avLst/>
          </a:prstGeom>
          <a:noFill/>
          <a:extLst>
            <a:ext uri="{909E8E84-426E-40DD-AFC4-6F175D3DCCD1}">
              <a14:hiddenFill xmlns:a14="http://schemas.microsoft.com/office/drawing/2010/main">
                <a:solidFill>
                  <a:srgbClr val="FFFFFF"/>
                </a:solidFill>
              </a14:hiddenFill>
            </a:ext>
          </a:extLst>
        </p:spPr>
      </p:pic>
      <p:sp>
        <p:nvSpPr>
          <p:cNvPr id="69646" name="AutoShape 18"/>
          <p:cNvSpPr>
            <a:spLocks noChangeArrowheads="1"/>
          </p:cNvSpPr>
          <p:nvPr/>
        </p:nvSpPr>
        <p:spPr bwMode="auto">
          <a:xfrm rot="1479199">
            <a:off x="6848475" y="1552054"/>
            <a:ext cx="2619375" cy="1047750"/>
          </a:xfrm>
          <a:prstGeom prst="curvedDownArrow">
            <a:avLst>
              <a:gd name="adj1" fmla="val 50000"/>
              <a:gd name="adj2" fmla="val 100000"/>
              <a:gd name="adj3" fmla="val 33333"/>
            </a:avLst>
          </a:prstGeom>
          <a:solidFill>
            <a:schemeClr val="accent1"/>
          </a:solidFill>
          <a:ln w="9525">
            <a:solidFill>
              <a:schemeClr val="tx1"/>
            </a:solidFill>
            <a:miter lim="800000"/>
            <a:headEnd/>
            <a:tailEnd/>
          </a:ln>
        </p:spPr>
        <p:txBody>
          <a:bodyPr wrap="none" anchor="ctr"/>
          <a:lstStyle/>
          <a:p>
            <a:pPr algn="ctr"/>
            <a:endParaRPr lang="de-DE"/>
          </a:p>
        </p:txBody>
      </p:sp>
      <p:sp>
        <p:nvSpPr>
          <p:cNvPr id="69644" name="AutoShape 14"/>
          <p:cNvSpPr>
            <a:spLocks noChangeArrowheads="1"/>
          </p:cNvSpPr>
          <p:nvPr/>
        </p:nvSpPr>
        <p:spPr bwMode="auto">
          <a:xfrm rot="-2785771">
            <a:off x="3548062" y="1523480"/>
            <a:ext cx="2619375" cy="1047750"/>
          </a:xfrm>
          <a:prstGeom prst="curvedDownArrow">
            <a:avLst>
              <a:gd name="adj1" fmla="val 50000"/>
              <a:gd name="adj2" fmla="val 100000"/>
              <a:gd name="adj3" fmla="val 33333"/>
            </a:avLst>
          </a:prstGeom>
          <a:solidFill>
            <a:schemeClr val="accent1"/>
          </a:solidFill>
          <a:ln w="9525">
            <a:solidFill>
              <a:schemeClr val="tx1"/>
            </a:solidFill>
            <a:miter lim="800000"/>
            <a:headEnd/>
            <a:tailEnd/>
          </a:ln>
        </p:spPr>
        <p:txBody>
          <a:bodyPr vert="eaVert" wrap="none" anchor="ctr"/>
          <a:lstStyle/>
          <a:p>
            <a:pPr algn="ctr"/>
            <a:endParaRPr lang="de-DE"/>
          </a:p>
        </p:txBody>
      </p:sp>
      <p:pic>
        <p:nvPicPr>
          <p:cNvPr id="15" name="Picture 2" descr="C:\Users\gr5998\Desktop\pictures4talks\komponenten\GAMS-detektor\BesuchGREGKUNI\GRANT1_vonGH-vermischt.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harpenSoften amount="28000"/>
                    </a14:imgEffect>
                    <a14:imgEffect>
                      <a14:brightnessContrast bright="33000"/>
                    </a14:imgEffect>
                  </a14:imgLayer>
                </a14:imgProps>
              </a:ext>
              <a:ext uri="{28A0092B-C50C-407E-A947-70E740481C1C}">
                <a14:useLocalDpi xmlns:a14="http://schemas.microsoft.com/office/drawing/2010/main" val="0"/>
              </a:ext>
            </a:extLst>
          </a:blip>
          <a:srcRect t="31111" r="12745" b="12418"/>
          <a:stretch/>
        </p:blipFill>
        <p:spPr bwMode="auto">
          <a:xfrm>
            <a:off x="5864511" y="3501008"/>
            <a:ext cx="3171985" cy="153966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Objekt 1"/>
          <p:cNvGraphicFramePr>
            <a:graphicFrameLocks noChangeAspect="1"/>
          </p:cNvGraphicFramePr>
          <p:nvPr/>
        </p:nvGraphicFramePr>
        <p:xfrm>
          <a:off x="8553450" y="0"/>
          <a:ext cx="590550" cy="581025"/>
        </p:xfrm>
        <a:graphic>
          <a:graphicData uri="http://schemas.openxmlformats.org/presentationml/2006/ole">
            <mc:AlternateContent xmlns:mc="http://schemas.openxmlformats.org/markup-compatibility/2006">
              <mc:Choice xmlns:v="urn:schemas-microsoft-com:vml" Requires="v">
                <p:oleObj spid="_x0000_s103439" name="CorelDRAW" r:id="rId9" imgW="6991350" imgH="6934200" progId="CorelDraw.Graphic.9">
                  <p:embed/>
                </p:oleObj>
              </mc:Choice>
              <mc:Fallback>
                <p:oleObj name="CorelDRAW" r:id="rId9" imgW="6991350" imgH="6934200" progId="CorelDraw.Graphic.9">
                  <p:embed/>
                  <p:pic>
                    <p:nvPicPr>
                      <p:cNvPr id="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53450" y="0"/>
                        <a:ext cx="5905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7660290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p:cNvSpPr>
            <a:spLocks noChangeAspect="1" noChangeArrowheads="1"/>
          </p:cNvSpPr>
          <p:nvPr/>
        </p:nvSpPr>
        <p:spPr bwMode="auto">
          <a:xfrm>
            <a:off x="2403475" y="4299181"/>
            <a:ext cx="223838" cy="179387"/>
          </a:xfrm>
          <a:prstGeom prst="star5">
            <a:avLst/>
          </a:prstGeom>
          <a:solidFill>
            <a:srgbClr val="FF3300"/>
          </a:solidFill>
          <a:ln w="9525">
            <a:solidFill>
              <a:schemeClr val="tx1"/>
            </a:solidFill>
            <a:miter lim="800000"/>
            <a:headEnd/>
            <a:tailEnd/>
          </a:ln>
          <a:effectLst/>
        </p:spPr>
        <p:txBody>
          <a:bodyPr wrap="none" anchor="ctr"/>
          <a:lstStyle/>
          <a:p>
            <a:pPr>
              <a:defRPr/>
            </a:pPr>
            <a:endParaRPr lang="de-DE">
              <a:cs typeface="+mn-cs"/>
            </a:endParaRPr>
          </a:p>
        </p:txBody>
      </p:sp>
      <p:sp>
        <p:nvSpPr>
          <p:cNvPr id="22531" name="AutoShape 3"/>
          <p:cNvSpPr>
            <a:spLocks noChangeAspect="1" noChangeArrowheads="1"/>
          </p:cNvSpPr>
          <p:nvPr/>
        </p:nvSpPr>
        <p:spPr bwMode="auto">
          <a:xfrm>
            <a:off x="1331913" y="5954943"/>
            <a:ext cx="223837" cy="179388"/>
          </a:xfrm>
          <a:prstGeom prst="star5">
            <a:avLst/>
          </a:prstGeom>
          <a:solidFill>
            <a:srgbClr val="0099FF"/>
          </a:solidFill>
          <a:ln w="9525">
            <a:solidFill>
              <a:schemeClr val="tx1"/>
            </a:solidFill>
            <a:miter lim="800000"/>
            <a:headEnd/>
            <a:tailEnd/>
          </a:ln>
          <a:effectLst/>
        </p:spPr>
        <p:txBody>
          <a:bodyPr wrap="none" anchor="ctr"/>
          <a:lstStyle/>
          <a:p>
            <a:pPr>
              <a:defRPr/>
            </a:pPr>
            <a:endParaRPr lang="de-DE">
              <a:cs typeface="+mn-cs"/>
            </a:endParaRPr>
          </a:p>
        </p:txBody>
      </p:sp>
      <p:sp>
        <p:nvSpPr>
          <p:cNvPr id="70660" name="AutoShape 4"/>
          <p:cNvSpPr>
            <a:spLocks noChangeArrowheads="1"/>
          </p:cNvSpPr>
          <p:nvPr/>
        </p:nvSpPr>
        <p:spPr bwMode="auto">
          <a:xfrm rot="5400000">
            <a:off x="3105151" y="1868718"/>
            <a:ext cx="563562" cy="369887"/>
          </a:xfrm>
          <a:prstGeom prst="roundRect">
            <a:avLst>
              <a:gd name="adj" fmla="val 16667"/>
            </a:avLst>
          </a:prstGeom>
          <a:solidFill>
            <a:schemeClr val="accent1"/>
          </a:solidFill>
          <a:ln w="9525">
            <a:solidFill>
              <a:schemeClr val="tx1"/>
            </a:solidFill>
            <a:round/>
            <a:headEnd/>
            <a:tailEnd/>
          </a:ln>
        </p:spPr>
        <p:txBody>
          <a:bodyPr rot="10800000" vert="eaVert" wrap="none" anchor="ctr"/>
          <a:lstStyle/>
          <a:p>
            <a:pPr algn="ctr"/>
            <a:endParaRPr lang="en-US"/>
          </a:p>
        </p:txBody>
      </p:sp>
      <p:pic>
        <p:nvPicPr>
          <p:cNvPr id="70661" name="Picture 5" descr="Analisiermag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9000" y="1717906"/>
            <a:ext cx="6254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6" descr="GAM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00000">
            <a:off x="6372225" y="509818"/>
            <a:ext cx="935038"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7" descr="Switchingmagn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2588" y="1668693"/>
            <a:ext cx="38417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Picture 8" descr="Tande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5825" y="3294293"/>
            <a:ext cx="660400"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5" name="Oval 9"/>
          <p:cNvSpPr>
            <a:spLocks noChangeAspect="1" noChangeArrowheads="1"/>
          </p:cNvSpPr>
          <p:nvPr/>
        </p:nvSpPr>
        <p:spPr bwMode="auto">
          <a:xfrm>
            <a:off x="2357438" y="5667606"/>
            <a:ext cx="244475" cy="249237"/>
          </a:xfrm>
          <a:prstGeom prst="ellipse">
            <a:avLst/>
          </a:prstGeom>
          <a:solidFill>
            <a:schemeClr val="accent1"/>
          </a:solidFill>
          <a:ln w="19050">
            <a:solidFill>
              <a:schemeClr val="tx1"/>
            </a:solidFill>
            <a:round/>
            <a:headEnd/>
            <a:tailEnd/>
          </a:ln>
        </p:spPr>
        <p:txBody>
          <a:bodyPr wrap="none" anchor="ctr"/>
          <a:lstStyle/>
          <a:p>
            <a:endParaRPr lang="de-DE"/>
          </a:p>
        </p:txBody>
      </p:sp>
      <p:sp>
        <p:nvSpPr>
          <p:cNvPr id="70666" name="Line 10"/>
          <p:cNvSpPr>
            <a:spLocks noChangeShapeType="1"/>
          </p:cNvSpPr>
          <p:nvPr/>
        </p:nvSpPr>
        <p:spPr bwMode="auto">
          <a:xfrm rot="21000000" flipV="1">
            <a:off x="4364038" y="1756006"/>
            <a:ext cx="2498725" cy="68262"/>
          </a:xfrm>
          <a:prstGeom prst="line">
            <a:avLst/>
          </a:prstGeom>
          <a:noFill/>
          <a:ln w="28575">
            <a:solidFill>
              <a:srgbClr val="FF3300"/>
            </a:solidFill>
            <a:prstDash val="sysDot"/>
            <a:round/>
            <a:headEnd/>
            <a:tailEnd/>
          </a:ln>
          <a:extLst>
            <a:ext uri="{909E8E84-426E-40DD-AFC4-6F175D3DCCD1}">
              <a14:hiddenFill xmlns:a14="http://schemas.microsoft.com/office/drawing/2010/main">
                <a:noFill/>
              </a14:hiddenFill>
            </a:ext>
          </a:extLst>
        </p:spPr>
        <p:txBody>
          <a:bodyPr/>
          <a:lstStyle/>
          <a:p>
            <a:endParaRPr lang="de-DE"/>
          </a:p>
        </p:txBody>
      </p:sp>
      <p:sp>
        <p:nvSpPr>
          <p:cNvPr id="70667" name="Text Box 11"/>
          <p:cNvSpPr txBox="1">
            <a:spLocks noChangeArrowheads="1"/>
          </p:cNvSpPr>
          <p:nvPr/>
        </p:nvSpPr>
        <p:spPr bwMode="auto">
          <a:xfrm>
            <a:off x="250825" y="4865918"/>
            <a:ext cx="119856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b="1"/>
              <a:t>(Cs Sputter)</a:t>
            </a:r>
          </a:p>
          <a:p>
            <a:pPr algn="ctr" eaLnBrk="1" hangingPunct="1"/>
            <a:r>
              <a:rPr lang="en-US" sz="1400" b="1"/>
              <a:t>Negative </a:t>
            </a:r>
          </a:p>
          <a:p>
            <a:pPr algn="ctr" eaLnBrk="1" hangingPunct="1"/>
            <a:r>
              <a:rPr lang="en-US" sz="1400" b="1"/>
              <a:t>Ion Source</a:t>
            </a:r>
          </a:p>
        </p:txBody>
      </p:sp>
      <p:sp>
        <p:nvSpPr>
          <p:cNvPr id="70668" name="AutoShape 12"/>
          <p:cNvSpPr>
            <a:spLocks noChangeArrowheads="1"/>
          </p:cNvSpPr>
          <p:nvPr/>
        </p:nvSpPr>
        <p:spPr bwMode="auto">
          <a:xfrm rot="6480000">
            <a:off x="828675" y="5338993"/>
            <a:ext cx="290513" cy="1147763"/>
          </a:xfrm>
          <a:prstGeom prst="can">
            <a:avLst>
              <a:gd name="adj" fmla="val 98770"/>
            </a:avLst>
          </a:prstGeom>
          <a:solidFill>
            <a:srgbClr val="C0C0C0"/>
          </a:solidFill>
          <a:ln w="9525">
            <a:solidFill>
              <a:schemeClr val="tx1"/>
            </a:solidFill>
            <a:round/>
            <a:headEnd/>
            <a:tailEnd/>
          </a:ln>
        </p:spPr>
        <p:txBody>
          <a:bodyPr wrap="none" anchor="ctr"/>
          <a:lstStyle/>
          <a:p>
            <a:endParaRPr lang="de-DE"/>
          </a:p>
        </p:txBody>
      </p:sp>
      <p:sp>
        <p:nvSpPr>
          <p:cNvPr id="70669" name="AutoShape 13"/>
          <p:cNvSpPr>
            <a:spLocks noChangeArrowheads="1"/>
          </p:cNvSpPr>
          <p:nvPr/>
        </p:nvSpPr>
        <p:spPr bwMode="auto">
          <a:xfrm rot="6480000">
            <a:off x="1146969" y="5765237"/>
            <a:ext cx="290512" cy="495300"/>
          </a:xfrm>
          <a:prstGeom prst="can">
            <a:avLst>
              <a:gd name="adj" fmla="val 85246"/>
            </a:avLst>
          </a:prstGeom>
          <a:solidFill>
            <a:srgbClr val="CC0000"/>
          </a:solidFill>
          <a:ln w="9525">
            <a:solidFill>
              <a:schemeClr val="tx1"/>
            </a:solidFill>
            <a:round/>
            <a:headEnd/>
            <a:tailEnd/>
          </a:ln>
        </p:spPr>
        <p:txBody>
          <a:bodyPr wrap="none" anchor="ctr"/>
          <a:lstStyle/>
          <a:p>
            <a:endParaRPr lang="de-DE"/>
          </a:p>
        </p:txBody>
      </p:sp>
      <p:sp>
        <p:nvSpPr>
          <p:cNvPr id="70670" name="Text Box 14"/>
          <p:cNvSpPr txBox="1">
            <a:spLocks noChangeArrowheads="1"/>
          </p:cNvSpPr>
          <p:nvPr/>
        </p:nvSpPr>
        <p:spPr bwMode="auto">
          <a:xfrm>
            <a:off x="733425" y="6154968"/>
            <a:ext cx="8143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b="1"/>
              <a:t>Sample</a:t>
            </a:r>
          </a:p>
        </p:txBody>
      </p:sp>
      <p:sp>
        <p:nvSpPr>
          <p:cNvPr id="70671" name="Text Box 15"/>
          <p:cNvSpPr txBox="1">
            <a:spLocks noChangeArrowheads="1"/>
          </p:cNvSpPr>
          <p:nvPr/>
        </p:nvSpPr>
        <p:spPr bwMode="auto">
          <a:xfrm>
            <a:off x="2613025" y="6104168"/>
            <a:ext cx="19589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b="1"/>
              <a:t>90</a:t>
            </a:r>
            <a:r>
              <a:rPr lang="en-US" sz="1400" baseline="30000"/>
              <a:t>°</a:t>
            </a:r>
            <a:r>
              <a:rPr lang="en-US" sz="1400" b="1"/>
              <a:t> Injector Magnet</a:t>
            </a:r>
          </a:p>
          <a:p>
            <a:pPr algn="ctr" eaLnBrk="1" hangingPunct="1"/>
            <a:r>
              <a:rPr lang="en-US" sz="1400" b="1"/>
              <a:t>(1</a:t>
            </a:r>
            <a:r>
              <a:rPr lang="en-US" sz="1400" b="1" baseline="30000"/>
              <a:t>st</a:t>
            </a:r>
            <a:r>
              <a:rPr lang="en-US" sz="1400" b="1"/>
              <a:t> Mass Separation)</a:t>
            </a:r>
          </a:p>
        </p:txBody>
      </p:sp>
      <p:sp>
        <p:nvSpPr>
          <p:cNvPr id="70672" name="Text Box 16"/>
          <p:cNvSpPr txBox="1">
            <a:spLocks noChangeArrowheads="1"/>
          </p:cNvSpPr>
          <p:nvPr/>
        </p:nvSpPr>
        <p:spPr bwMode="auto">
          <a:xfrm>
            <a:off x="2767013" y="5451706"/>
            <a:ext cx="15890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b="1"/>
              <a:t>18</a:t>
            </a:r>
            <a:r>
              <a:rPr lang="en-US" sz="1400" baseline="30000"/>
              <a:t>°</a:t>
            </a:r>
            <a:r>
              <a:rPr lang="en-US" sz="1400" b="1"/>
              <a:t> Electrostatic </a:t>
            </a:r>
          </a:p>
          <a:p>
            <a:pPr algn="ctr" eaLnBrk="1" hangingPunct="1"/>
            <a:r>
              <a:rPr lang="en-US" sz="1400" b="1"/>
              <a:t>Deflection</a:t>
            </a:r>
          </a:p>
        </p:txBody>
      </p:sp>
      <p:sp>
        <p:nvSpPr>
          <p:cNvPr id="70673" name="Text Box 17"/>
          <p:cNvSpPr txBox="1">
            <a:spLocks noChangeArrowheads="1"/>
          </p:cNvSpPr>
          <p:nvPr/>
        </p:nvSpPr>
        <p:spPr bwMode="auto">
          <a:xfrm>
            <a:off x="2954338" y="4169006"/>
            <a:ext cx="9144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b="1"/>
              <a:t>Carbon </a:t>
            </a:r>
          </a:p>
          <a:p>
            <a:pPr algn="ctr" eaLnBrk="1" hangingPunct="1"/>
            <a:r>
              <a:rPr lang="en-US" sz="1400" b="1"/>
              <a:t>Stripper </a:t>
            </a:r>
          </a:p>
          <a:p>
            <a:pPr algn="ctr" eaLnBrk="1" hangingPunct="1"/>
            <a:r>
              <a:rPr lang="en-US" sz="1400" b="1"/>
              <a:t>Foil</a:t>
            </a:r>
          </a:p>
        </p:txBody>
      </p:sp>
      <p:sp>
        <p:nvSpPr>
          <p:cNvPr id="70674" name="AutoShape 18"/>
          <p:cNvSpPr>
            <a:spLocks noChangeArrowheads="1"/>
          </p:cNvSpPr>
          <p:nvPr/>
        </p:nvSpPr>
        <p:spPr bwMode="auto">
          <a:xfrm rot="5400000">
            <a:off x="3198020" y="1966349"/>
            <a:ext cx="309562" cy="174625"/>
          </a:xfrm>
          <a:prstGeom prst="roundRect">
            <a:avLst>
              <a:gd name="adj" fmla="val 16667"/>
            </a:avLst>
          </a:prstGeom>
          <a:solidFill>
            <a:srgbClr val="66FF33"/>
          </a:solidFill>
          <a:ln w="9525">
            <a:solidFill>
              <a:schemeClr val="tx1"/>
            </a:solidFill>
            <a:round/>
            <a:headEnd/>
            <a:tailEnd/>
          </a:ln>
        </p:spPr>
        <p:txBody>
          <a:bodyPr wrap="none" anchor="ctr"/>
          <a:lstStyle/>
          <a:p>
            <a:endParaRPr lang="de-DE"/>
          </a:p>
        </p:txBody>
      </p:sp>
      <p:sp>
        <p:nvSpPr>
          <p:cNvPr id="70675" name="Text Box 19"/>
          <p:cNvSpPr txBox="1">
            <a:spLocks noChangeArrowheads="1"/>
          </p:cNvSpPr>
          <p:nvPr/>
        </p:nvSpPr>
        <p:spPr bwMode="auto">
          <a:xfrm>
            <a:off x="3190875" y="2044931"/>
            <a:ext cx="2349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600" b="1"/>
              <a:t>S</a:t>
            </a:r>
          </a:p>
        </p:txBody>
      </p:sp>
      <p:sp>
        <p:nvSpPr>
          <p:cNvPr id="70676" name="Text Box 20"/>
          <p:cNvSpPr txBox="1">
            <a:spLocks noChangeArrowheads="1"/>
          </p:cNvSpPr>
          <p:nvPr/>
        </p:nvSpPr>
        <p:spPr bwMode="auto">
          <a:xfrm>
            <a:off x="3636963" y="2356081"/>
            <a:ext cx="35877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a:t>v&gt;v</a:t>
            </a:r>
            <a:r>
              <a:rPr lang="en-US" sz="800" baseline="-25000"/>
              <a:t>i</a:t>
            </a:r>
          </a:p>
        </p:txBody>
      </p:sp>
      <p:sp>
        <p:nvSpPr>
          <p:cNvPr id="70677" name="Text Box 21"/>
          <p:cNvSpPr txBox="1">
            <a:spLocks noChangeArrowheads="1"/>
          </p:cNvSpPr>
          <p:nvPr/>
        </p:nvSpPr>
        <p:spPr bwMode="auto">
          <a:xfrm>
            <a:off x="1908175" y="2356081"/>
            <a:ext cx="35877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a:t>v&lt;v</a:t>
            </a:r>
            <a:r>
              <a:rPr lang="en-US" sz="800" baseline="-25000"/>
              <a:t>i</a:t>
            </a:r>
          </a:p>
        </p:txBody>
      </p:sp>
      <p:sp>
        <p:nvSpPr>
          <p:cNvPr id="70678" name="Arc 22"/>
          <p:cNvSpPr>
            <a:spLocks/>
          </p:cNvSpPr>
          <p:nvPr/>
        </p:nvSpPr>
        <p:spPr bwMode="auto">
          <a:xfrm rot="3600000" flipV="1">
            <a:off x="3511550" y="1732193"/>
            <a:ext cx="60325" cy="428625"/>
          </a:xfrm>
          <a:custGeom>
            <a:avLst/>
            <a:gdLst>
              <a:gd name="T0" fmla="*/ 151248 w 21600"/>
              <a:gd name="T1" fmla="*/ 0 h 23162"/>
              <a:gd name="T2" fmla="*/ 466823 w 21600"/>
              <a:gd name="T3" fmla="*/ 146784490 h 23162"/>
              <a:gd name="T4" fmla="*/ 0 w 21600"/>
              <a:gd name="T5" fmla="*/ 129623137 h 23162"/>
              <a:gd name="T6" fmla="*/ 0 60000 65536"/>
              <a:gd name="T7" fmla="*/ 0 60000 65536"/>
              <a:gd name="T8" fmla="*/ 0 60000 65536"/>
              <a:gd name="T9" fmla="*/ 0 w 21600"/>
              <a:gd name="T10" fmla="*/ 0 h 23162"/>
              <a:gd name="T11" fmla="*/ 21600 w 21600"/>
              <a:gd name="T12" fmla="*/ 23162 h 23162"/>
            </a:gdLst>
            <a:ahLst/>
            <a:cxnLst>
              <a:cxn ang="T6">
                <a:pos x="T0" y="T1"/>
              </a:cxn>
              <a:cxn ang="T7">
                <a:pos x="T2" y="T3"/>
              </a:cxn>
              <a:cxn ang="T8">
                <a:pos x="T4" y="T5"/>
              </a:cxn>
            </a:cxnLst>
            <a:rect l="T9" t="T10" r="T11" b="T12"/>
            <a:pathLst>
              <a:path w="21600" h="23162" fill="none" extrusionOk="0">
                <a:moveTo>
                  <a:pt x="6942" y="0"/>
                </a:moveTo>
                <a:cubicBezTo>
                  <a:pt x="15705" y="2974"/>
                  <a:pt x="21600" y="11200"/>
                  <a:pt x="21600" y="20454"/>
                </a:cubicBezTo>
                <a:cubicBezTo>
                  <a:pt x="21600" y="21359"/>
                  <a:pt x="21543" y="22263"/>
                  <a:pt x="21429" y="23161"/>
                </a:cubicBezTo>
              </a:path>
              <a:path w="21600" h="23162" stroke="0" extrusionOk="0">
                <a:moveTo>
                  <a:pt x="6942" y="0"/>
                </a:moveTo>
                <a:cubicBezTo>
                  <a:pt x="15705" y="2974"/>
                  <a:pt x="21600" y="11200"/>
                  <a:pt x="21600" y="20454"/>
                </a:cubicBezTo>
                <a:cubicBezTo>
                  <a:pt x="21600" y="21359"/>
                  <a:pt x="21543" y="22263"/>
                  <a:pt x="21429" y="23161"/>
                </a:cubicBezTo>
                <a:lnTo>
                  <a:pt x="0" y="20454"/>
                </a:lnTo>
                <a:close/>
              </a:path>
            </a:pathLst>
          </a:custGeom>
          <a:noFill/>
          <a:ln w="19050">
            <a:solidFill>
              <a:srgbClr val="CC99FF"/>
            </a:solidFill>
            <a:prstDash val="sysDot"/>
            <a:round/>
            <a:headEnd/>
            <a:tailEnd type="triangle" w="sm" len="sm"/>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70679" name="Arc 23"/>
          <p:cNvSpPr>
            <a:spLocks/>
          </p:cNvSpPr>
          <p:nvPr/>
        </p:nvSpPr>
        <p:spPr bwMode="auto">
          <a:xfrm rot="5400000" flipH="1">
            <a:off x="3447256" y="1933013"/>
            <a:ext cx="142875" cy="366712"/>
          </a:xfrm>
          <a:custGeom>
            <a:avLst/>
            <a:gdLst>
              <a:gd name="T0" fmla="*/ 0 w 21600"/>
              <a:gd name="T1" fmla="*/ 0 h 21600"/>
              <a:gd name="T2" fmla="*/ 6251171 w 21600"/>
              <a:gd name="T3" fmla="*/ 105698210 h 21600"/>
              <a:gd name="T4" fmla="*/ 0 w 21600"/>
              <a:gd name="T5" fmla="*/ 10569821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CCFF"/>
            </a:solidFill>
            <a:prstDash val="sysDot"/>
            <a:round/>
            <a:headEnd type="triangle" w="sm" len="sm"/>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70680" name="Text Box 24"/>
          <p:cNvSpPr txBox="1">
            <a:spLocks noChangeArrowheads="1"/>
          </p:cNvSpPr>
          <p:nvPr/>
        </p:nvSpPr>
        <p:spPr bwMode="auto">
          <a:xfrm>
            <a:off x="3636963" y="1490893"/>
            <a:ext cx="3587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a:t>v&lt;v</a:t>
            </a:r>
            <a:r>
              <a:rPr lang="en-US" sz="800" baseline="-25000"/>
              <a:t>i</a:t>
            </a:r>
          </a:p>
        </p:txBody>
      </p:sp>
      <p:sp>
        <p:nvSpPr>
          <p:cNvPr id="70681" name="Line 25"/>
          <p:cNvSpPr>
            <a:spLocks noChangeShapeType="1"/>
          </p:cNvSpPr>
          <p:nvPr/>
        </p:nvSpPr>
        <p:spPr bwMode="auto">
          <a:xfrm>
            <a:off x="3255963" y="1879831"/>
            <a:ext cx="2444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682" name="Line 26"/>
          <p:cNvSpPr>
            <a:spLocks noChangeShapeType="1"/>
          </p:cNvSpPr>
          <p:nvPr/>
        </p:nvSpPr>
        <p:spPr bwMode="auto">
          <a:xfrm>
            <a:off x="3255963" y="2232256"/>
            <a:ext cx="2444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683" name="Text Box 27"/>
          <p:cNvSpPr txBox="1">
            <a:spLocks noChangeArrowheads="1"/>
          </p:cNvSpPr>
          <p:nvPr/>
        </p:nvSpPr>
        <p:spPr bwMode="auto">
          <a:xfrm>
            <a:off x="3273425" y="1697268"/>
            <a:ext cx="2619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900" b="1"/>
              <a:t>+</a:t>
            </a:r>
          </a:p>
        </p:txBody>
      </p:sp>
      <p:sp>
        <p:nvSpPr>
          <p:cNvPr id="70684" name="Text Box 28"/>
          <p:cNvSpPr txBox="1">
            <a:spLocks noChangeArrowheads="1"/>
          </p:cNvSpPr>
          <p:nvPr/>
        </p:nvSpPr>
        <p:spPr bwMode="auto">
          <a:xfrm>
            <a:off x="3255963" y="2163993"/>
            <a:ext cx="2619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900" b="1"/>
              <a:t>−</a:t>
            </a:r>
          </a:p>
        </p:txBody>
      </p:sp>
      <p:sp>
        <p:nvSpPr>
          <p:cNvPr id="70685" name="AutoShape 29"/>
          <p:cNvSpPr>
            <a:spLocks noChangeArrowheads="1"/>
          </p:cNvSpPr>
          <p:nvPr/>
        </p:nvSpPr>
        <p:spPr bwMode="auto">
          <a:xfrm rot="5400000">
            <a:off x="3258345" y="1956824"/>
            <a:ext cx="309562" cy="193675"/>
          </a:xfrm>
          <a:prstGeom prst="roundRect">
            <a:avLst>
              <a:gd name="adj" fmla="val 16667"/>
            </a:avLst>
          </a:prstGeom>
          <a:solidFill>
            <a:srgbClr val="FF0000"/>
          </a:solidFill>
          <a:ln w="9525">
            <a:solidFill>
              <a:schemeClr val="tx1"/>
            </a:solidFill>
            <a:round/>
            <a:headEnd/>
            <a:tailEnd/>
          </a:ln>
        </p:spPr>
        <p:txBody>
          <a:bodyPr wrap="none" anchor="ctr"/>
          <a:lstStyle/>
          <a:p>
            <a:endParaRPr lang="de-DE"/>
          </a:p>
        </p:txBody>
      </p:sp>
      <p:grpSp>
        <p:nvGrpSpPr>
          <p:cNvPr id="70686" name="Group 30"/>
          <p:cNvGrpSpPr>
            <a:grpSpLocks/>
          </p:cNvGrpSpPr>
          <p:nvPr/>
        </p:nvGrpSpPr>
        <p:grpSpPr bwMode="auto">
          <a:xfrm>
            <a:off x="3362325" y="1929043"/>
            <a:ext cx="93663" cy="93663"/>
            <a:chOff x="2765" y="1276"/>
            <a:chExt cx="136" cy="136"/>
          </a:xfrm>
        </p:grpSpPr>
        <p:sp>
          <p:nvSpPr>
            <p:cNvPr id="70793" name="Oval 31"/>
            <p:cNvSpPr>
              <a:spLocks noChangeArrowheads="1"/>
            </p:cNvSpPr>
            <p:nvPr/>
          </p:nvSpPr>
          <p:spPr bwMode="auto">
            <a:xfrm>
              <a:off x="2765" y="1276"/>
              <a:ext cx="136" cy="13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70794" name="Line 32"/>
            <p:cNvSpPr>
              <a:spLocks noChangeShapeType="1"/>
            </p:cNvSpPr>
            <p:nvPr/>
          </p:nvSpPr>
          <p:spPr bwMode="auto">
            <a:xfrm>
              <a:off x="2789" y="1298"/>
              <a:ext cx="90"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795" name="Line 33"/>
            <p:cNvSpPr>
              <a:spLocks noChangeShapeType="1"/>
            </p:cNvSpPr>
            <p:nvPr/>
          </p:nvSpPr>
          <p:spPr bwMode="auto">
            <a:xfrm rot="5400000">
              <a:off x="2789" y="1298"/>
              <a:ext cx="90"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70687" name="Group 34"/>
          <p:cNvGrpSpPr>
            <a:grpSpLocks/>
          </p:cNvGrpSpPr>
          <p:nvPr/>
        </p:nvGrpSpPr>
        <p:grpSpPr bwMode="auto">
          <a:xfrm>
            <a:off x="3362325" y="2086206"/>
            <a:ext cx="93663" cy="93662"/>
            <a:chOff x="2765" y="1276"/>
            <a:chExt cx="136" cy="136"/>
          </a:xfrm>
        </p:grpSpPr>
        <p:sp>
          <p:nvSpPr>
            <p:cNvPr id="70790" name="Oval 35"/>
            <p:cNvSpPr>
              <a:spLocks noChangeArrowheads="1"/>
            </p:cNvSpPr>
            <p:nvPr/>
          </p:nvSpPr>
          <p:spPr bwMode="auto">
            <a:xfrm>
              <a:off x="2765" y="1276"/>
              <a:ext cx="136" cy="13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70791" name="Line 36"/>
            <p:cNvSpPr>
              <a:spLocks noChangeShapeType="1"/>
            </p:cNvSpPr>
            <p:nvPr/>
          </p:nvSpPr>
          <p:spPr bwMode="auto">
            <a:xfrm>
              <a:off x="2789" y="1298"/>
              <a:ext cx="90"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792" name="Line 37"/>
            <p:cNvSpPr>
              <a:spLocks noChangeShapeType="1"/>
            </p:cNvSpPr>
            <p:nvPr/>
          </p:nvSpPr>
          <p:spPr bwMode="auto">
            <a:xfrm rot="5400000">
              <a:off x="2789" y="1298"/>
              <a:ext cx="90"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70688" name="Text Box 38"/>
          <p:cNvSpPr txBox="1">
            <a:spLocks noChangeArrowheads="1"/>
          </p:cNvSpPr>
          <p:nvPr/>
        </p:nvSpPr>
        <p:spPr bwMode="auto">
          <a:xfrm>
            <a:off x="3360738" y="1857606"/>
            <a:ext cx="23971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600" b="1"/>
              <a:t>N</a:t>
            </a:r>
          </a:p>
        </p:txBody>
      </p:sp>
      <p:sp>
        <p:nvSpPr>
          <p:cNvPr id="70689" name="AutoShape 39"/>
          <p:cNvSpPr>
            <a:spLocks noChangeArrowheads="1"/>
          </p:cNvSpPr>
          <p:nvPr/>
        </p:nvSpPr>
        <p:spPr bwMode="auto">
          <a:xfrm rot="5400000">
            <a:off x="2253457" y="2544199"/>
            <a:ext cx="438150" cy="439737"/>
          </a:xfrm>
          <a:prstGeom prst="roundRect">
            <a:avLst>
              <a:gd name="adj" fmla="val 16667"/>
            </a:avLst>
          </a:prstGeom>
          <a:solidFill>
            <a:schemeClr val="accent1"/>
          </a:solidFill>
          <a:ln w="9525">
            <a:solidFill>
              <a:schemeClr val="tx1"/>
            </a:solidFill>
            <a:round/>
            <a:headEnd/>
            <a:tailEnd/>
          </a:ln>
        </p:spPr>
        <p:txBody>
          <a:bodyPr rot="10800000" vert="eaVert" wrap="none" anchor="ctr"/>
          <a:lstStyle/>
          <a:p>
            <a:pPr algn="ctr"/>
            <a:endParaRPr lang="en-US"/>
          </a:p>
        </p:txBody>
      </p:sp>
      <p:sp>
        <p:nvSpPr>
          <p:cNvPr id="70690" name="AutoShape 40"/>
          <p:cNvSpPr>
            <a:spLocks noChangeArrowheads="1"/>
          </p:cNvSpPr>
          <p:nvPr/>
        </p:nvSpPr>
        <p:spPr bwMode="auto">
          <a:xfrm rot="5400000">
            <a:off x="2230438" y="2678343"/>
            <a:ext cx="396875" cy="174625"/>
          </a:xfrm>
          <a:prstGeom prst="roundRect">
            <a:avLst>
              <a:gd name="adj" fmla="val 16667"/>
            </a:avLst>
          </a:prstGeom>
          <a:solidFill>
            <a:srgbClr val="C0C0C0"/>
          </a:solidFill>
          <a:ln w="9525">
            <a:solidFill>
              <a:schemeClr val="tx1"/>
            </a:solidFill>
            <a:round/>
            <a:headEnd/>
            <a:tailEnd/>
          </a:ln>
        </p:spPr>
        <p:txBody>
          <a:bodyPr wrap="none" anchor="ctr"/>
          <a:lstStyle/>
          <a:p>
            <a:endParaRPr lang="de-DE"/>
          </a:p>
        </p:txBody>
      </p:sp>
      <p:sp>
        <p:nvSpPr>
          <p:cNvPr id="70691" name="Line 41"/>
          <p:cNvSpPr>
            <a:spLocks noChangeShapeType="1"/>
          </p:cNvSpPr>
          <p:nvPr/>
        </p:nvSpPr>
        <p:spPr bwMode="auto">
          <a:xfrm flipH="1" flipV="1">
            <a:off x="2297113" y="2583093"/>
            <a:ext cx="1587" cy="373063"/>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692" name="Text Box 42"/>
          <p:cNvSpPr txBox="1">
            <a:spLocks noChangeArrowheads="1"/>
          </p:cNvSpPr>
          <p:nvPr/>
        </p:nvSpPr>
        <p:spPr bwMode="auto">
          <a:xfrm>
            <a:off x="2176463" y="2570393"/>
            <a:ext cx="23971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600" b="1"/>
              <a:t>N</a:t>
            </a:r>
          </a:p>
        </p:txBody>
      </p:sp>
      <p:sp>
        <p:nvSpPr>
          <p:cNvPr id="70693" name="Line 43"/>
          <p:cNvSpPr>
            <a:spLocks noChangeShapeType="1"/>
          </p:cNvSpPr>
          <p:nvPr/>
        </p:nvSpPr>
        <p:spPr bwMode="auto">
          <a:xfrm flipH="1" flipV="1">
            <a:off x="2635250" y="2583093"/>
            <a:ext cx="1588" cy="373063"/>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694" name="Text Box 44"/>
          <p:cNvSpPr txBox="1">
            <a:spLocks noChangeArrowheads="1"/>
          </p:cNvSpPr>
          <p:nvPr/>
        </p:nvSpPr>
        <p:spPr bwMode="auto">
          <a:xfrm>
            <a:off x="2265363" y="2795818"/>
            <a:ext cx="2619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900" b="1"/>
              <a:t>−</a:t>
            </a:r>
          </a:p>
        </p:txBody>
      </p:sp>
      <p:sp>
        <p:nvSpPr>
          <p:cNvPr id="70695" name="Arc 45"/>
          <p:cNvSpPr>
            <a:spLocks/>
          </p:cNvSpPr>
          <p:nvPr/>
        </p:nvSpPr>
        <p:spPr bwMode="auto">
          <a:xfrm rot="19800000" flipV="1">
            <a:off x="2386013" y="2417993"/>
            <a:ext cx="58737" cy="298450"/>
          </a:xfrm>
          <a:custGeom>
            <a:avLst/>
            <a:gdLst>
              <a:gd name="T0" fmla="*/ 139609 w 21600"/>
              <a:gd name="T1" fmla="*/ 0 h 23162"/>
              <a:gd name="T2" fmla="*/ 430923 w 21600"/>
              <a:gd name="T3" fmla="*/ 49552154 h 23162"/>
              <a:gd name="T4" fmla="*/ 0 w 21600"/>
              <a:gd name="T5" fmla="*/ 43758809 h 23162"/>
              <a:gd name="T6" fmla="*/ 0 60000 65536"/>
              <a:gd name="T7" fmla="*/ 0 60000 65536"/>
              <a:gd name="T8" fmla="*/ 0 60000 65536"/>
              <a:gd name="T9" fmla="*/ 0 w 21600"/>
              <a:gd name="T10" fmla="*/ 0 h 23162"/>
              <a:gd name="T11" fmla="*/ 21600 w 21600"/>
              <a:gd name="T12" fmla="*/ 23162 h 23162"/>
            </a:gdLst>
            <a:ahLst/>
            <a:cxnLst>
              <a:cxn ang="T6">
                <a:pos x="T0" y="T1"/>
              </a:cxn>
              <a:cxn ang="T7">
                <a:pos x="T2" y="T3"/>
              </a:cxn>
              <a:cxn ang="T8">
                <a:pos x="T4" y="T5"/>
              </a:cxn>
            </a:cxnLst>
            <a:rect l="T9" t="T10" r="T11" b="T12"/>
            <a:pathLst>
              <a:path w="21600" h="23162" fill="none" extrusionOk="0">
                <a:moveTo>
                  <a:pt x="6942" y="0"/>
                </a:moveTo>
                <a:cubicBezTo>
                  <a:pt x="15705" y="2974"/>
                  <a:pt x="21600" y="11200"/>
                  <a:pt x="21600" y="20454"/>
                </a:cubicBezTo>
                <a:cubicBezTo>
                  <a:pt x="21600" y="21359"/>
                  <a:pt x="21543" y="22263"/>
                  <a:pt x="21429" y="23161"/>
                </a:cubicBezTo>
              </a:path>
              <a:path w="21600" h="23162" stroke="0" extrusionOk="0">
                <a:moveTo>
                  <a:pt x="6942" y="0"/>
                </a:moveTo>
                <a:cubicBezTo>
                  <a:pt x="15705" y="2974"/>
                  <a:pt x="21600" y="11200"/>
                  <a:pt x="21600" y="20454"/>
                </a:cubicBezTo>
                <a:cubicBezTo>
                  <a:pt x="21600" y="21359"/>
                  <a:pt x="21543" y="22263"/>
                  <a:pt x="21429" y="23161"/>
                </a:cubicBezTo>
                <a:lnTo>
                  <a:pt x="0" y="20454"/>
                </a:lnTo>
                <a:close/>
              </a:path>
            </a:pathLst>
          </a:custGeom>
          <a:noFill/>
          <a:ln w="19050">
            <a:solidFill>
              <a:srgbClr val="CC99FF"/>
            </a:solidFill>
            <a:prstDash val="sysDot"/>
            <a:round/>
            <a:headEnd/>
            <a:tailEnd type="triangle" w="sm" len="sm"/>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70696" name="Arc 46"/>
          <p:cNvSpPr>
            <a:spLocks/>
          </p:cNvSpPr>
          <p:nvPr/>
        </p:nvSpPr>
        <p:spPr bwMode="auto">
          <a:xfrm flipH="1">
            <a:off x="2478088" y="2417993"/>
            <a:ext cx="141287" cy="376238"/>
          </a:xfrm>
          <a:custGeom>
            <a:avLst/>
            <a:gdLst>
              <a:gd name="T0" fmla="*/ 0 w 21600"/>
              <a:gd name="T1" fmla="*/ 0 h 21600"/>
              <a:gd name="T2" fmla="*/ 6045036 w 21600"/>
              <a:gd name="T3" fmla="*/ 114151160 h 21600"/>
              <a:gd name="T4" fmla="*/ 0 w 21600"/>
              <a:gd name="T5" fmla="*/ 11415116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CCFF"/>
            </a:solidFill>
            <a:prstDash val="sysDot"/>
            <a:round/>
            <a:headEnd type="triangle" w="sm" len="sm"/>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70697" name="AutoShape 47"/>
          <p:cNvSpPr>
            <a:spLocks noChangeArrowheads="1"/>
          </p:cNvSpPr>
          <p:nvPr/>
        </p:nvSpPr>
        <p:spPr bwMode="auto">
          <a:xfrm rot="5400000">
            <a:off x="2302669" y="2679137"/>
            <a:ext cx="396875" cy="192087"/>
          </a:xfrm>
          <a:prstGeom prst="roundRect">
            <a:avLst>
              <a:gd name="adj" fmla="val 16667"/>
            </a:avLst>
          </a:prstGeom>
          <a:solidFill>
            <a:srgbClr val="000000"/>
          </a:solidFill>
          <a:ln w="9525">
            <a:solidFill>
              <a:schemeClr val="tx1"/>
            </a:solidFill>
            <a:round/>
            <a:headEnd/>
            <a:tailEnd/>
          </a:ln>
        </p:spPr>
        <p:txBody>
          <a:bodyPr wrap="none" anchor="ctr"/>
          <a:lstStyle/>
          <a:p>
            <a:endParaRPr lang="de-DE"/>
          </a:p>
        </p:txBody>
      </p:sp>
      <p:sp>
        <p:nvSpPr>
          <p:cNvPr id="70698" name="Text Box 48"/>
          <p:cNvSpPr txBox="1">
            <a:spLocks noChangeArrowheads="1"/>
          </p:cNvSpPr>
          <p:nvPr/>
        </p:nvSpPr>
        <p:spPr bwMode="auto">
          <a:xfrm>
            <a:off x="2400300" y="2544993"/>
            <a:ext cx="2619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900" b="1">
                <a:solidFill>
                  <a:srgbClr val="F8F8F8"/>
                </a:solidFill>
              </a:rPr>
              <a:t>+</a:t>
            </a:r>
          </a:p>
        </p:txBody>
      </p:sp>
      <p:sp>
        <p:nvSpPr>
          <p:cNvPr id="70699" name="Text Box 49"/>
          <p:cNvSpPr txBox="1">
            <a:spLocks noChangeArrowheads="1"/>
          </p:cNvSpPr>
          <p:nvPr/>
        </p:nvSpPr>
        <p:spPr bwMode="auto">
          <a:xfrm>
            <a:off x="2700338" y="2356081"/>
            <a:ext cx="35877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a:t>v&gt;v</a:t>
            </a:r>
            <a:r>
              <a:rPr lang="en-US" sz="800" baseline="-25000"/>
              <a:t>i</a:t>
            </a:r>
          </a:p>
        </p:txBody>
      </p:sp>
      <p:grpSp>
        <p:nvGrpSpPr>
          <p:cNvPr id="70700" name="Group 50"/>
          <p:cNvGrpSpPr>
            <a:grpSpLocks/>
          </p:cNvGrpSpPr>
          <p:nvPr/>
        </p:nvGrpSpPr>
        <p:grpSpPr bwMode="auto">
          <a:xfrm>
            <a:off x="2478088" y="2044931"/>
            <a:ext cx="1900237" cy="2311400"/>
            <a:chOff x="1561" y="1375"/>
            <a:chExt cx="1197" cy="1456"/>
          </a:xfrm>
        </p:grpSpPr>
        <p:sp>
          <p:nvSpPr>
            <p:cNvPr id="70787" name="Line 51"/>
            <p:cNvSpPr>
              <a:spLocks noChangeShapeType="1"/>
            </p:cNvSpPr>
            <p:nvPr/>
          </p:nvSpPr>
          <p:spPr bwMode="auto">
            <a:xfrm>
              <a:off x="1716" y="1375"/>
              <a:ext cx="1042" cy="0"/>
            </a:xfrm>
            <a:prstGeom prst="line">
              <a:avLst/>
            </a:prstGeom>
            <a:noFill/>
            <a:ln w="28575">
              <a:solidFill>
                <a:srgbClr val="FF3300"/>
              </a:solidFill>
              <a:prstDash val="sysDot"/>
              <a:round/>
              <a:headEnd/>
              <a:tailEnd/>
            </a:ln>
            <a:extLst>
              <a:ext uri="{909E8E84-426E-40DD-AFC4-6F175D3DCCD1}">
                <a14:hiddenFill xmlns:a14="http://schemas.microsoft.com/office/drawing/2010/main">
                  <a:noFill/>
                </a14:hiddenFill>
              </a:ext>
            </a:extLst>
          </p:spPr>
          <p:txBody>
            <a:bodyPr/>
            <a:lstStyle/>
            <a:p>
              <a:endParaRPr lang="de-DE"/>
            </a:p>
          </p:txBody>
        </p:sp>
        <p:sp>
          <p:nvSpPr>
            <p:cNvPr id="70788" name="Line 52"/>
            <p:cNvSpPr>
              <a:spLocks noChangeShapeType="1"/>
            </p:cNvSpPr>
            <p:nvPr/>
          </p:nvSpPr>
          <p:spPr bwMode="auto">
            <a:xfrm flipV="1">
              <a:off x="1561" y="1571"/>
              <a:ext cx="0" cy="1260"/>
            </a:xfrm>
            <a:prstGeom prst="line">
              <a:avLst/>
            </a:prstGeom>
            <a:noFill/>
            <a:ln w="28575">
              <a:solidFill>
                <a:srgbClr val="FF3300"/>
              </a:solidFill>
              <a:prstDash val="sysDot"/>
              <a:round/>
              <a:headEnd/>
              <a:tailEnd/>
            </a:ln>
            <a:extLst>
              <a:ext uri="{909E8E84-426E-40DD-AFC4-6F175D3DCCD1}">
                <a14:hiddenFill xmlns:a14="http://schemas.microsoft.com/office/drawing/2010/main">
                  <a:noFill/>
                </a14:hiddenFill>
              </a:ext>
            </a:extLst>
          </p:spPr>
          <p:txBody>
            <a:bodyPr/>
            <a:lstStyle/>
            <a:p>
              <a:endParaRPr lang="de-DE"/>
            </a:p>
          </p:txBody>
        </p:sp>
        <p:sp>
          <p:nvSpPr>
            <p:cNvPr id="70789" name="Arc 53"/>
            <p:cNvSpPr>
              <a:spLocks/>
            </p:cNvSpPr>
            <p:nvPr/>
          </p:nvSpPr>
          <p:spPr bwMode="auto">
            <a:xfrm flipH="1">
              <a:off x="1561" y="1375"/>
              <a:ext cx="193" cy="1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FF33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grpSp>
      <p:sp>
        <p:nvSpPr>
          <p:cNvPr id="70701" name="Arc 54"/>
          <p:cNvSpPr>
            <a:spLocks/>
          </p:cNvSpPr>
          <p:nvPr/>
        </p:nvSpPr>
        <p:spPr bwMode="auto">
          <a:xfrm flipH="1">
            <a:off x="2478088" y="1857606"/>
            <a:ext cx="490537" cy="498475"/>
          </a:xfrm>
          <a:custGeom>
            <a:avLst/>
            <a:gdLst>
              <a:gd name="T0" fmla="*/ 45210815 w 21600"/>
              <a:gd name="T1" fmla="*/ 0 h 21252"/>
              <a:gd name="T2" fmla="*/ 252992459 w 21600"/>
              <a:gd name="T3" fmla="*/ 274239678 h 21252"/>
              <a:gd name="T4" fmla="*/ 0 w 21600"/>
              <a:gd name="T5" fmla="*/ 274239678 h 21252"/>
              <a:gd name="T6" fmla="*/ 0 60000 65536"/>
              <a:gd name="T7" fmla="*/ 0 60000 65536"/>
              <a:gd name="T8" fmla="*/ 0 60000 65536"/>
              <a:gd name="T9" fmla="*/ 0 w 21600"/>
              <a:gd name="T10" fmla="*/ 0 h 21252"/>
              <a:gd name="T11" fmla="*/ 21600 w 21600"/>
              <a:gd name="T12" fmla="*/ 21252 h 21252"/>
            </a:gdLst>
            <a:ahLst/>
            <a:cxnLst>
              <a:cxn ang="T6">
                <a:pos x="T0" y="T1"/>
              </a:cxn>
              <a:cxn ang="T7">
                <a:pos x="T2" y="T3"/>
              </a:cxn>
              <a:cxn ang="T8">
                <a:pos x="T4" y="T5"/>
              </a:cxn>
            </a:cxnLst>
            <a:rect l="T9" t="T10" r="T11" b="T12"/>
            <a:pathLst>
              <a:path w="21600" h="21252" fill="none" extrusionOk="0">
                <a:moveTo>
                  <a:pt x="3860" y="-1"/>
                </a:moveTo>
                <a:cubicBezTo>
                  <a:pt x="14132" y="1865"/>
                  <a:pt x="21600" y="10811"/>
                  <a:pt x="21600" y="21252"/>
                </a:cubicBezTo>
              </a:path>
              <a:path w="21600" h="21252" stroke="0" extrusionOk="0">
                <a:moveTo>
                  <a:pt x="3860" y="-1"/>
                </a:moveTo>
                <a:cubicBezTo>
                  <a:pt x="14132" y="1865"/>
                  <a:pt x="21600" y="10811"/>
                  <a:pt x="21600" y="21252"/>
                </a:cubicBezTo>
                <a:lnTo>
                  <a:pt x="0" y="21252"/>
                </a:lnTo>
                <a:close/>
              </a:path>
            </a:pathLst>
          </a:custGeom>
          <a:noFill/>
          <a:ln w="28575">
            <a:solidFill>
              <a:schemeClr val="accent1"/>
            </a:solidFill>
            <a:prstDash val="sysDot"/>
            <a:round/>
            <a:headEnd type="triangle" w="sm" len="sm"/>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70702" name="Arc 55"/>
          <p:cNvSpPr>
            <a:spLocks/>
          </p:cNvSpPr>
          <p:nvPr/>
        </p:nvSpPr>
        <p:spPr bwMode="auto">
          <a:xfrm flipH="1">
            <a:off x="2481263" y="2168756"/>
            <a:ext cx="365125" cy="187325"/>
          </a:xfrm>
          <a:custGeom>
            <a:avLst/>
            <a:gdLst>
              <a:gd name="T0" fmla="*/ 0 w 37403"/>
              <a:gd name="T1" fmla="*/ 4484334 h 21600"/>
              <a:gd name="T2" fmla="*/ 34794593 w 37403"/>
              <a:gd name="T3" fmla="*/ 14088981 h 21600"/>
              <a:gd name="T4" fmla="*/ 14700968 w 37403"/>
              <a:gd name="T5" fmla="*/ 14088981 h 21600"/>
              <a:gd name="T6" fmla="*/ 0 60000 65536"/>
              <a:gd name="T7" fmla="*/ 0 60000 65536"/>
              <a:gd name="T8" fmla="*/ 0 60000 65536"/>
              <a:gd name="T9" fmla="*/ 0 w 37403"/>
              <a:gd name="T10" fmla="*/ 0 h 21600"/>
              <a:gd name="T11" fmla="*/ 37403 w 37403"/>
              <a:gd name="T12" fmla="*/ 21600 h 21600"/>
            </a:gdLst>
            <a:ahLst/>
            <a:cxnLst>
              <a:cxn ang="T6">
                <a:pos x="T0" y="T1"/>
              </a:cxn>
              <a:cxn ang="T7">
                <a:pos x="T2" y="T3"/>
              </a:cxn>
              <a:cxn ang="T8">
                <a:pos x="T4" y="T5"/>
              </a:cxn>
            </a:cxnLst>
            <a:rect l="T9" t="T10" r="T11" b="T12"/>
            <a:pathLst>
              <a:path w="37403" h="21600" fill="none" extrusionOk="0">
                <a:moveTo>
                  <a:pt x="0" y="6875"/>
                </a:moveTo>
                <a:cubicBezTo>
                  <a:pt x="4085" y="2490"/>
                  <a:pt x="9809" y="-1"/>
                  <a:pt x="15803" y="0"/>
                </a:cubicBezTo>
                <a:cubicBezTo>
                  <a:pt x="27732" y="0"/>
                  <a:pt x="37403" y="9670"/>
                  <a:pt x="37403" y="21600"/>
                </a:cubicBezTo>
              </a:path>
              <a:path w="37403" h="21600" stroke="0" extrusionOk="0">
                <a:moveTo>
                  <a:pt x="0" y="6875"/>
                </a:moveTo>
                <a:cubicBezTo>
                  <a:pt x="4085" y="2490"/>
                  <a:pt x="9809" y="-1"/>
                  <a:pt x="15803" y="0"/>
                </a:cubicBezTo>
                <a:cubicBezTo>
                  <a:pt x="27732" y="0"/>
                  <a:pt x="37403" y="9670"/>
                  <a:pt x="37403" y="21600"/>
                </a:cubicBezTo>
                <a:lnTo>
                  <a:pt x="15803" y="21600"/>
                </a:lnTo>
                <a:close/>
              </a:path>
            </a:pathLst>
          </a:custGeom>
          <a:noFill/>
          <a:ln w="28575">
            <a:solidFill>
              <a:srgbClr val="FFCC00"/>
            </a:solidFill>
            <a:prstDash val="sysDot"/>
            <a:round/>
            <a:headEnd type="triangle" w="sm" len="sm"/>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70703" name="Text Box 56"/>
          <p:cNvSpPr txBox="1">
            <a:spLocks noChangeArrowheads="1"/>
          </p:cNvSpPr>
          <p:nvPr/>
        </p:nvSpPr>
        <p:spPr bwMode="auto">
          <a:xfrm>
            <a:off x="2790825" y="2284643"/>
            <a:ext cx="4254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a:t>m&lt;m</a:t>
            </a:r>
            <a:r>
              <a:rPr lang="en-US" sz="800" baseline="-25000"/>
              <a:t>i</a:t>
            </a:r>
          </a:p>
        </p:txBody>
      </p:sp>
      <p:sp>
        <p:nvSpPr>
          <p:cNvPr id="70704" name="Text Box 57"/>
          <p:cNvSpPr txBox="1">
            <a:spLocks noChangeArrowheads="1"/>
          </p:cNvSpPr>
          <p:nvPr/>
        </p:nvSpPr>
        <p:spPr bwMode="auto">
          <a:xfrm>
            <a:off x="2784475" y="1490893"/>
            <a:ext cx="4254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a:t>m&gt;m</a:t>
            </a:r>
            <a:r>
              <a:rPr lang="en-US" sz="800" baseline="-25000"/>
              <a:t>i</a:t>
            </a:r>
          </a:p>
        </p:txBody>
      </p:sp>
      <p:pic>
        <p:nvPicPr>
          <p:cNvPr id="70705" name="Picture 58" descr="Analisiermagne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080000">
            <a:off x="1990725" y="6088293"/>
            <a:ext cx="50323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706" name="Group 59"/>
          <p:cNvGrpSpPr>
            <a:grpSpLocks/>
          </p:cNvGrpSpPr>
          <p:nvPr/>
        </p:nvGrpSpPr>
        <p:grpSpPr bwMode="auto">
          <a:xfrm>
            <a:off x="1408113" y="5973993"/>
            <a:ext cx="889000" cy="349250"/>
            <a:chOff x="997" y="3789"/>
            <a:chExt cx="660" cy="253"/>
          </a:xfrm>
        </p:grpSpPr>
        <p:sp>
          <p:nvSpPr>
            <p:cNvPr id="70785" name="Line 60"/>
            <p:cNvSpPr>
              <a:spLocks noChangeShapeType="1"/>
            </p:cNvSpPr>
            <p:nvPr/>
          </p:nvSpPr>
          <p:spPr bwMode="auto">
            <a:xfrm>
              <a:off x="997" y="3860"/>
              <a:ext cx="499" cy="182"/>
            </a:xfrm>
            <a:prstGeom prst="line">
              <a:avLst/>
            </a:prstGeom>
            <a:noFill/>
            <a:ln w="28575">
              <a:solidFill>
                <a:srgbClr val="00FFFF"/>
              </a:solidFill>
              <a:prstDash val="sysDot"/>
              <a:round/>
              <a:headEnd/>
              <a:tailEnd/>
            </a:ln>
            <a:extLst>
              <a:ext uri="{909E8E84-426E-40DD-AFC4-6F175D3DCCD1}">
                <a14:hiddenFill xmlns:a14="http://schemas.microsoft.com/office/drawing/2010/main">
                  <a:noFill/>
                </a14:hiddenFill>
              </a:ext>
            </a:extLst>
          </p:spPr>
          <p:txBody>
            <a:bodyPr/>
            <a:lstStyle/>
            <a:p>
              <a:endParaRPr lang="de-DE"/>
            </a:p>
          </p:txBody>
        </p:sp>
        <p:sp>
          <p:nvSpPr>
            <p:cNvPr id="70786" name="Arc 61"/>
            <p:cNvSpPr>
              <a:spLocks/>
            </p:cNvSpPr>
            <p:nvPr/>
          </p:nvSpPr>
          <p:spPr bwMode="auto">
            <a:xfrm rot="5400000">
              <a:off x="1428" y="3792"/>
              <a:ext cx="231" cy="226"/>
            </a:xfrm>
            <a:custGeom>
              <a:avLst/>
              <a:gdLst>
                <a:gd name="T0" fmla="*/ 0 w 27219"/>
                <a:gd name="T1" fmla="*/ 0 h 21600"/>
                <a:gd name="T2" fmla="*/ 0 w 27219"/>
                <a:gd name="T3" fmla="*/ 0 h 21600"/>
                <a:gd name="T4" fmla="*/ 0 w 27219"/>
                <a:gd name="T5" fmla="*/ 0 h 21600"/>
                <a:gd name="T6" fmla="*/ 0 60000 65536"/>
                <a:gd name="T7" fmla="*/ 0 60000 65536"/>
                <a:gd name="T8" fmla="*/ 0 60000 65536"/>
                <a:gd name="T9" fmla="*/ 0 w 27219"/>
                <a:gd name="T10" fmla="*/ 0 h 21600"/>
                <a:gd name="T11" fmla="*/ 27219 w 27219"/>
                <a:gd name="T12" fmla="*/ 21600 h 21600"/>
              </a:gdLst>
              <a:ahLst/>
              <a:cxnLst>
                <a:cxn ang="T6">
                  <a:pos x="T0" y="T1"/>
                </a:cxn>
                <a:cxn ang="T7">
                  <a:pos x="T2" y="T3"/>
                </a:cxn>
                <a:cxn ang="T8">
                  <a:pos x="T4" y="T5"/>
                </a:cxn>
              </a:cxnLst>
              <a:rect l="T9" t="T10" r="T11" b="T12"/>
              <a:pathLst>
                <a:path w="27219" h="21600" fill="none" extrusionOk="0">
                  <a:moveTo>
                    <a:pt x="-1" y="743"/>
                  </a:moveTo>
                  <a:cubicBezTo>
                    <a:pt x="1832" y="250"/>
                    <a:pt x="3721" y="-1"/>
                    <a:pt x="5619" y="0"/>
                  </a:cubicBezTo>
                  <a:cubicBezTo>
                    <a:pt x="17548" y="0"/>
                    <a:pt x="27219" y="9670"/>
                    <a:pt x="27219" y="21600"/>
                  </a:cubicBezTo>
                </a:path>
                <a:path w="27219" h="21600" stroke="0" extrusionOk="0">
                  <a:moveTo>
                    <a:pt x="-1" y="743"/>
                  </a:moveTo>
                  <a:cubicBezTo>
                    <a:pt x="1832" y="250"/>
                    <a:pt x="3721" y="-1"/>
                    <a:pt x="5619" y="0"/>
                  </a:cubicBezTo>
                  <a:cubicBezTo>
                    <a:pt x="17548" y="0"/>
                    <a:pt x="27219" y="9670"/>
                    <a:pt x="27219" y="21600"/>
                  </a:cubicBezTo>
                  <a:lnTo>
                    <a:pt x="5619" y="21600"/>
                  </a:lnTo>
                  <a:close/>
                </a:path>
              </a:pathLst>
            </a:custGeom>
            <a:noFill/>
            <a:ln w="28575">
              <a:solidFill>
                <a:srgbClr val="00FFFF"/>
              </a:solidFill>
              <a:prstDash val="sysDot"/>
              <a:round/>
              <a:headEnd type="triangle" w="sm" len="sm"/>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grpSp>
      <p:grpSp>
        <p:nvGrpSpPr>
          <p:cNvPr id="70707" name="Group 62"/>
          <p:cNvGrpSpPr>
            <a:grpSpLocks/>
          </p:cNvGrpSpPr>
          <p:nvPr/>
        </p:nvGrpSpPr>
        <p:grpSpPr bwMode="auto">
          <a:xfrm>
            <a:off x="1408113" y="5916843"/>
            <a:ext cx="1149350" cy="409575"/>
            <a:chOff x="997" y="3748"/>
            <a:chExt cx="853" cy="297"/>
          </a:xfrm>
        </p:grpSpPr>
        <p:sp>
          <p:nvSpPr>
            <p:cNvPr id="70783" name="Line 63"/>
            <p:cNvSpPr>
              <a:spLocks noChangeShapeType="1"/>
            </p:cNvSpPr>
            <p:nvPr/>
          </p:nvSpPr>
          <p:spPr bwMode="auto">
            <a:xfrm>
              <a:off x="997" y="3824"/>
              <a:ext cx="499" cy="182"/>
            </a:xfrm>
            <a:prstGeom prst="line">
              <a:avLst/>
            </a:prstGeom>
            <a:noFill/>
            <a:ln w="28575">
              <a:solidFill>
                <a:srgbClr val="FF9900"/>
              </a:solidFill>
              <a:prstDash val="sysDot"/>
              <a:round/>
              <a:headEnd/>
              <a:tailEnd/>
            </a:ln>
            <a:extLst>
              <a:ext uri="{909E8E84-426E-40DD-AFC4-6F175D3DCCD1}">
                <a14:hiddenFill xmlns:a14="http://schemas.microsoft.com/office/drawing/2010/main">
                  <a:noFill/>
                </a14:hiddenFill>
              </a:ext>
            </a:extLst>
          </p:spPr>
          <p:txBody>
            <a:bodyPr/>
            <a:lstStyle/>
            <a:p>
              <a:endParaRPr lang="de-DE"/>
            </a:p>
          </p:txBody>
        </p:sp>
        <p:sp>
          <p:nvSpPr>
            <p:cNvPr id="70784" name="Arc 64"/>
            <p:cNvSpPr>
              <a:spLocks/>
            </p:cNvSpPr>
            <p:nvPr/>
          </p:nvSpPr>
          <p:spPr bwMode="auto">
            <a:xfrm rot="6480000">
              <a:off x="1497" y="3693"/>
              <a:ext cx="297" cy="408"/>
            </a:xfrm>
            <a:custGeom>
              <a:avLst/>
              <a:gdLst>
                <a:gd name="T0" fmla="*/ 0 w 22054"/>
                <a:gd name="T1" fmla="*/ 0 h 21600"/>
                <a:gd name="T2" fmla="*/ 0 w 22054"/>
                <a:gd name="T3" fmla="*/ 0 h 21600"/>
                <a:gd name="T4" fmla="*/ 0 w 22054"/>
                <a:gd name="T5" fmla="*/ 0 h 21600"/>
                <a:gd name="T6" fmla="*/ 0 60000 65536"/>
                <a:gd name="T7" fmla="*/ 0 60000 65536"/>
                <a:gd name="T8" fmla="*/ 0 60000 65536"/>
                <a:gd name="T9" fmla="*/ 0 w 22054"/>
                <a:gd name="T10" fmla="*/ 0 h 21600"/>
                <a:gd name="T11" fmla="*/ 22054 w 22054"/>
                <a:gd name="T12" fmla="*/ 21600 h 21600"/>
              </a:gdLst>
              <a:ahLst/>
              <a:cxnLst>
                <a:cxn ang="T6">
                  <a:pos x="T0" y="T1"/>
                </a:cxn>
                <a:cxn ang="T7">
                  <a:pos x="T2" y="T3"/>
                </a:cxn>
                <a:cxn ang="T8">
                  <a:pos x="T4" y="T5"/>
                </a:cxn>
              </a:cxnLst>
              <a:rect l="T9" t="T10" r="T11" b="T12"/>
              <a:pathLst>
                <a:path w="22054" h="21600" fill="none" extrusionOk="0">
                  <a:moveTo>
                    <a:pt x="-1" y="4"/>
                  </a:moveTo>
                  <a:cubicBezTo>
                    <a:pt x="151" y="1"/>
                    <a:pt x="302" y="-1"/>
                    <a:pt x="454" y="0"/>
                  </a:cubicBezTo>
                  <a:cubicBezTo>
                    <a:pt x="12383" y="0"/>
                    <a:pt x="22054" y="9670"/>
                    <a:pt x="22054" y="21600"/>
                  </a:cubicBezTo>
                </a:path>
                <a:path w="22054" h="21600" stroke="0" extrusionOk="0">
                  <a:moveTo>
                    <a:pt x="-1" y="4"/>
                  </a:moveTo>
                  <a:cubicBezTo>
                    <a:pt x="151" y="1"/>
                    <a:pt x="302" y="-1"/>
                    <a:pt x="454" y="0"/>
                  </a:cubicBezTo>
                  <a:cubicBezTo>
                    <a:pt x="12383" y="0"/>
                    <a:pt x="22054" y="9670"/>
                    <a:pt x="22054" y="21600"/>
                  </a:cubicBezTo>
                  <a:lnTo>
                    <a:pt x="454" y="21600"/>
                  </a:lnTo>
                  <a:close/>
                </a:path>
              </a:pathLst>
            </a:custGeom>
            <a:noFill/>
            <a:ln w="28575">
              <a:solidFill>
                <a:srgbClr val="FF9900"/>
              </a:solidFill>
              <a:prstDash val="sysDot"/>
              <a:round/>
              <a:headEnd type="triangle" w="sm" len="sm"/>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grpSp>
      <p:grpSp>
        <p:nvGrpSpPr>
          <p:cNvPr id="70708" name="Group 65"/>
          <p:cNvGrpSpPr>
            <a:grpSpLocks/>
          </p:cNvGrpSpPr>
          <p:nvPr/>
        </p:nvGrpSpPr>
        <p:grpSpPr bwMode="auto">
          <a:xfrm>
            <a:off x="1376363" y="4443643"/>
            <a:ext cx="1101725" cy="1922463"/>
            <a:chOff x="975" y="2659"/>
            <a:chExt cx="816" cy="1396"/>
          </a:xfrm>
        </p:grpSpPr>
        <p:sp>
          <p:nvSpPr>
            <p:cNvPr id="70779" name="Line 66"/>
            <p:cNvSpPr>
              <a:spLocks noChangeShapeType="1"/>
            </p:cNvSpPr>
            <p:nvPr/>
          </p:nvSpPr>
          <p:spPr bwMode="auto">
            <a:xfrm>
              <a:off x="975" y="3838"/>
              <a:ext cx="499" cy="182"/>
            </a:xfrm>
            <a:prstGeom prst="line">
              <a:avLst/>
            </a:prstGeom>
            <a:noFill/>
            <a:ln w="28575">
              <a:solidFill>
                <a:schemeClr val="accent2"/>
              </a:solidFill>
              <a:prstDash val="sysDot"/>
              <a:round/>
              <a:headEnd/>
              <a:tailEnd/>
            </a:ln>
            <a:extLst>
              <a:ext uri="{909E8E84-426E-40DD-AFC4-6F175D3DCCD1}">
                <a14:hiddenFill xmlns:a14="http://schemas.microsoft.com/office/drawing/2010/main">
                  <a:noFill/>
                </a14:hiddenFill>
              </a:ext>
            </a:extLst>
          </p:spPr>
          <p:txBody>
            <a:bodyPr/>
            <a:lstStyle/>
            <a:p>
              <a:endParaRPr lang="de-DE"/>
            </a:p>
          </p:txBody>
        </p:sp>
        <p:sp>
          <p:nvSpPr>
            <p:cNvPr id="70780" name="Line 67"/>
            <p:cNvSpPr>
              <a:spLocks noChangeShapeType="1"/>
            </p:cNvSpPr>
            <p:nvPr/>
          </p:nvSpPr>
          <p:spPr bwMode="auto">
            <a:xfrm flipV="1">
              <a:off x="1791" y="2659"/>
              <a:ext cx="0" cy="998"/>
            </a:xfrm>
            <a:prstGeom prst="line">
              <a:avLst/>
            </a:prstGeom>
            <a:noFill/>
            <a:ln w="28575">
              <a:solidFill>
                <a:schemeClr val="accent2"/>
              </a:solidFill>
              <a:prstDash val="sysDot"/>
              <a:round/>
              <a:headEnd/>
              <a:tailEnd/>
            </a:ln>
            <a:extLst>
              <a:ext uri="{909E8E84-426E-40DD-AFC4-6F175D3DCCD1}">
                <a14:hiddenFill xmlns:a14="http://schemas.microsoft.com/office/drawing/2010/main">
                  <a:noFill/>
                </a14:hiddenFill>
              </a:ext>
            </a:extLst>
          </p:spPr>
          <p:txBody>
            <a:bodyPr/>
            <a:lstStyle/>
            <a:p>
              <a:endParaRPr lang="de-DE"/>
            </a:p>
          </p:txBody>
        </p:sp>
        <p:sp>
          <p:nvSpPr>
            <p:cNvPr id="70781" name="Arc 68"/>
            <p:cNvSpPr>
              <a:spLocks/>
            </p:cNvSpPr>
            <p:nvPr/>
          </p:nvSpPr>
          <p:spPr bwMode="auto">
            <a:xfrm rot="6480000">
              <a:off x="1476" y="3823"/>
              <a:ext cx="233" cy="232"/>
            </a:xfrm>
            <a:custGeom>
              <a:avLst/>
              <a:gdLst>
                <a:gd name="T0" fmla="*/ 0 w 24075"/>
                <a:gd name="T1" fmla="*/ 0 h 21600"/>
                <a:gd name="T2" fmla="*/ 0 w 24075"/>
                <a:gd name="T3" fmla="*/ 0 h 21600"/>
                <a:gd name="T4" fmla="*/ 0 w 24075"/>
                <a:gd name="T5" fmla="*/ 0 h 21600"/>
                <a:gd name="T6" fmla="*/ 0 60000 65536"/>
                <a:gd name="T7" fmla="*/ 0 60000 65536"/>
                <a:gd name="T8" fmla="*/ 0 60000 65536"/>
                <a:gd name="T9" fmla="*/ 0 w 24075"/>
                <a:gd name="T10" fmla="*/ 0 h 21600"/>
                <a:gd name="T11" fmla="*/ 24075 w 24075"/>
                <a:gd name="T12" fmla="*/ 21600 h 21600"/>
              </a:gdLst>
              <a:ahLst/>
              <a:cxnLst>
                <a:cxn ang="T6">
                  <a:pos x="T0" y="T1"/>
                </a:cxn>
                <a:cxn ang="T7">
                  <a:pos x="T2" y="T3"/>
                </a:cxn>
                <a:cxn ang="T8">
                  <a:pos x="T4" y="T5"/>
                </a:cxn>
              </a:cxnLst>
              <a:rect l="T9" t="T10" r="T11" b="T12"/>
              <a:pathLst>
                <a:path w="24075" h="21600" fill="none" extrusionOk="0">
                  <a:moveTo>
                    <a:pt x="0" y="142"/>
                  </a:moveTo>
                  <a:cubicBezTo>
                    <a:pt x="821" y="47"/>
                    <a:pt x="1647" y="-1"/>
                    <a:pt x="2475" y="0"/>
                  </a:cubicBezTo>
                  <a:cubicBezTo>
                    <a:pt x="14404" y="0"/>
                    <a:pt x="24075" y="9670"/>
                    <a:pt x="24075" y="21600"/>
                  </a:cubicBezTo>
                </a:path>
                <a:path w="24075" h="21600" stroke="0" extrusionOk="0">
                  <a:moveTo>
                    <a:pt x="0" y="142"/>
                  </a:moveTo>
                  <a:cubicBezTo>
                    <a:pt x="821" y="47"/>
                    <a:pt x="1647" y="-1"/>
                    <a:pt x="2475" y="0"/>
                  </a:cubicBezTo>
                  <a:cubicBezTo>
                    <a:pt x="14404" y="0"/>
                    <a:pt x="24075" y="9670"/>
                    <a:pt x="24075" y="21600"/>
                  </a:cubicBezTo>
                  <a:lnTo>
                    <a:pt x="2475" y="21600"/>
                  </a:lnTo>
                  <a:close/>
                </a:path>
              </a:pathLst>
            </a:custGeom>
            <a:noFill/>
            <a:ln w="28575">
              <a:solidFill>
                <a:schemeClr val="accent2"/>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70782" name="Line 69"/>
            <p:cNvSpPr>
              <a:spLocks noChangeShapeType="1"/>
            </p:cNvSpPr>
            <p:nvPr/>
          </p:nvSpPr>
          <p:spPr bwMode="auto">
            <a:xfrm flipV="1">
              <a:off x="1746" y="3627"/>
              <a:ext cx="45" cy="227"/>
            </a:xfrm>
            <a:prstGeom prst="line">
              <a:avLst/>
            </a:prstGeom>
            <a:noFill/>
            <a:ln w="28575">
              <a:solidFill>
                <a:schemeClr val="accent2"/>
              </a:solidFill>
              <a:prstDash val="sysDot"/>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70709" name="Text Box 70"/>
          <p:cNvSpPr txBox="1">
            <a:spLocks noChangeArrowheads="1"/>
          </p:cNvSpPr>
          <p:nvPr/>
        </p:nvSpPr>
        <p:spPr bwMode="auto">
          <a:xfrm>
            <a:off x="1247775" y="2544993"/>
            <a:ext cx="6572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b="1"/>
              <a:t>Wien </a:t>
            </a:r>
          </a:p>
          <a:p>
            <a:pPr algn="ctr" eaLnBrk="1" hangingPunct="1"/>
            <a:r>
              <a:rPr lang="en-US" sz="1400" b="1"/>
              <a:t>Filter</a:t>
            </a:r>
          </a:p>
        </p:txBody>
      </p:sp>
      <p:sp>
        <p:nvSpPr>
          <p:cNvPr id="70710" name="Text Box 71"/>
          <p:cNvSpPr txBox="1">
            <a:spLocks noChangeArrowheads="1"/>
          </p:cNvSpPr>
          <p:nvPr/>
        </p:nvSpPr>
        <p:spPr bwMode="auto">
          <a:xfrm>
            <a:off x="3109913" y="1117831"/>
            <a:ext cx="6572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b="1"/>
              <a:t>Wien </a:t>
            </a:r>
          </a:p>
          <a:p>
            <a:pPr algn="ctr" eaLnBrk="1" hangingPunct="1"/>
            <a:r>
              <a:rPr lang="en-US" sz="1400" b="1"/>
              <a:t>Filter</a:t>
            </a:r>
          </a:p>
        </p:txBody>
      </p:sp>
      <p:sp>
        <p:nvSpPr>
          <p:cNvPr id="70711" name="Text Box 72"/>
          <p:cNvSpPr txBox="1">
            <a:spLocks noChangeArrowheads="1"/>
          </p:cNvSpPr>
          <p:nvPr/>
        </p:nvSpPr>
        <p:spPr bwMode="auto">
          <a:xfrm>
            <a:off x="1062038" y="1059093"/>
            <a:ext cx="19970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b="1" dirty="0"/>
              <a:t>90</a:t>
            </a:r>
            <a:r>
              <a:rPr lang="en-US" sz="1400" baseline="30000" dirty="0"/>
              <a:t>°</a:t>
            </a:r>
            <a:r>
              <a:rPr lang="en-US" sz="1400" b="1" dirty="0"/>
              <a:t> Analyzing Magnet</a:t>
            </a:r>
          </a:p>
          <a:p>
            <a:pPr algn="ctr" eaLnBrk="1" hangingPunct="1"/>
            <a:r>
              <a:rPr lang="en-US" sz="1400" b="1" dirty="0"/>
              <a:t>(2</a:t>
            </a:r>
            <a:r>
              <a:rPr lang="en-US" sz="1400" b="1" baseline="30000" dirty="0"/>
              <a:t>nd</a:t>
            </a:r>
            <a:r>
              <a:rPr lang="en-US" sz="1400" b="1" dirty="0"/>
              <a:t> Mass Separation)</a:t>
            </a:r>
          </a:p>
        </p:txBody>
      </p:sp>
      <p:sp>
        <p:nvSpPr>
          <p:cNvPr id="70712" name="Text Box 73"/>
          <p:cNvSpPr txBox="1">
            <a:spLocks noChangeArrowheads="1"/>
          </p:cNvSpPr>
          <p:nvPr/>
        </p:nvSpPr>
        <p:spPr bwMode="auto">
          <a:xfrm>
            <a:off x="3582988" y="2544993"/>
            <a:ext cx="1689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b="1"/>
              <a:t>Switching Magnet</a:t>
            </a:r>
          </a:p>
        </p:txBody>
      </p:sp>
      <p:sp>
        <p:nvSpPr>
          <p:cNvPr id="22602" name="Text Box 74"/>
          <p:cNvSpPr txBox="1">
            <a:spLocks noChangeArrowheads="1"/>
          </p:cNvSpPr>
          <p:nvPr/>
        </p:nvSpPr>
        <p:spPr bwMode="auto">
          <a:xfrm>
            <a:off x="7308850" y="122468"/>
            <a:ext cx="1200150" cy="1069975"/>
          </a:xfrm>
          <a:prstGeom prst="rect">
            <a:avLst/>
          </a:prstGeom>
          <a:noFill/>
          <a:ln w="9525">
            <a:noFill/>
            <a:miter lim="800000"/>
            <a:headEnd/>
            <a:tailEnd/>
          </a:ln>
          <a:effectLst/>
        </p:spPr>
        <p:txBody>
          <a:bodyPr wrap="none">
            <a:spAutoFit/>
          </a:bodyPr>
          <a:lstStyle/>
          <a:p>
            <a:pPr>
              <a:defRPr/>
            </a:pPr>
            <a:r>
              <a:rPr lang="en-US" sz="1600" b="1">
                <a:solidFill>
                  <a:srgbClr val="FF3300"/>
                </a:solidFill>
                <a:effectLst>
                  <a:outerShdw blurRad="38100" dist="38100" dir="2700000" algn="tl">
                    <a:srgbClr val="C0C0C0"/>
                  </a:outerShdw>
                </a:effectLst>
                <a:cs typeface="+mn-cs"/>
              </a:rPr>
              <a:t>G</a:t>
            </a:r>
            <a:r>
              <a:rPr lang="en-US" sz="1600" b="1">
                <a:solidFill>
                  <a:srgbClr val="0099FF"/>
                </a:solidFill>
                <a:effectLst>
                  <a:outerShdw blurRad="38100" dist="38100" dir="2700000" algn="tl">
                    <a:srgbClr val="C0C0C0"/>
                  </a:outerShdw>
                </a:effectLst>
                <a:cs typeface="+mn-cs"/>
              </a:rPr>
              <a:t>as-filled</a:t>
            </a:r>
          </a:p>
          <a:p>
            <a:pPr>
              <a:defRPr/>
            </a:pPr>
            <a:r>
              <a:rPr lang="en-US" sz="1600" b="1">
                <a:solidFill>
                  <a:srgbClr val="FF3300"/>
                </a:solidFill>
                <a:effectLst>
                  <a:outerShdw blurRad="38100" dist="38100" dir="2700000" algn="tl">
                    <a:srgbClr val="C0C0C0"/>
                  </a:outerShdw>
                </a:effectLst>
                <a:cs typeface="+mn-cs"/>
              </a:rPr>
              <a:t>A</a:t>
            </a:r>
            <a:r>
              <a:rPr lang="en-US" sz="1600" b="1">
                <a:solidFill>
                  <a:srgbClr val="0099FF"/>
                </a:solidFill>
                <a:effectLst>
                  <a:outerShdw blurRad="38100" dist="38100" dir="2700000" algn="tl">
                    <a:srgbClr val="C0C0C0"/>
                  </a:outerShdw>
                </a:effectLst>
                <a:cs typeface="+mn-cs"/>
              </a:rPr>
              <a:t>nalyzing </a:t>
            </a:r>
          </a:p>
          <a:p>
            <a:pPr>
              <a:defRPr/>
            </a:pPr>
            <a:r>
              <a:rPr lang="en-US" sz="1600" b="1">
                <a:solidFill>
                  <a:srgbClr val="FF3300"/>
                </a:solidFill>
                <a:effectLst>
                  <a:outerShdw blurRad="38100" dist="38100" dir="2700000" algn="tl">
                    <a:srgbClr val="C0C0C0"/>
                  </a:outerShdw>
                </a:effectLst>
                <a:cs typeface="+mn-cs"/>
              </a:rPr>
              <a:t>M</a:t>
            </a:r>
            <a:r>
              <a:rPr lang="en-US" sz="1600" b="1">
                <a:solidFill>
                  <a:srgbClr val="0099FF"/>
                </a:solidFill>
                <a:effectLst>
                  <a:outerShdw blurRad="38100" dist="38100" dir="2700000" algn="tl">
                    <a:srgbClr val="C0C0C0"/>
                  </a:outerShdw>
                </a:effectLst>
                <a:cs typeface="+mn-cs"/>
              </a:rPr>
              <a:t>agnet </a:t>
            </a:r>
          </a:p>
          <a:p>
            <a:pPr>
              <a:defRPr/>
            </a:pPr>
            <a:r>
              <a:rPr lang="en-US" sz="1600" b="1">
                <a:solidFill>
                  <a:srgbClr val="FF3300"/>
                </a:solidFill>
                <a:effectLst>
                  <a:outerShdw blurRad="38100" dist="38100" dir="2700000" algn="tl">
                    <a:srgbClr val="C0C0C0"/>
                  </a:outerShdw>
                </a:effectLst>
                <a:cs typeface="+mn-cs"/>
              </a:rPr>
              <a:t>S</a:t>
            </a:r>
            <a:r>
              <a:rPr lang="en-US" sz="1600" b="1">
                <a:solidFill>
                  <a:srgbClr val="0099FF"/>
                </a:solidFill>
                <a:effectLst>
                  <a:outerShdw blurRad="38100" dist="38100" dir="2700000" algn="tl">
                    <a:srgbClr val="C0C0C0"/>
                  </a:outerShdw>
                </a:effectLst>
                <a:cs typeface="+mn-cs"/>
              </a:rPr>
              <a:t>ystem</a:t>
            </a:r>
          </a:p>
        </p:txBody>
      </p:sp>
      <p:sp>
        <p:nvSpPr>
          <p:cNvPr id="70714" name="Text Box 75"/>
          <p:cNvSpPr txBox="1">
            <a:spLocks noChangeArrowheads="1"/>
          </p:cNvSpPr>
          <p:nvPr/>
        </p:nvSpPr>
        <p:spPr bwMode="auto">
          <a:xfrm>
            <a:off x="7246938" y="1274993"/>
            <a:ext cx="1573212"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b="1"/>
              <a:t>135</a:t>
            </a:r>
            <a:r>
              <a:rPr lang="en-US" sz="1400" baseline="30000"/>
              <a:t>°</a:t>
            </a:r>
            <a:r>
              <a:rPr lang="en-US" sz="1400" b="1"/>
              <a:t> Magnet</a:t>
            </a:r>
          </a:p>
          <a:p>
            <a:pPr eaLnBrk="1" hangingPunct="1"/>
            <a:r>
              <a:rPr lang="en-US" sz="1400" b="1"/>
              <a:t>B= 0.6-1.2 T</a:t>
            </a:r>
          </a:p>
          <a:p>
            <a:pPr eaLnBrk="1" hangingPunct="1"/>
            <a:r>
              <a:rPr lang="en-US" sz="1400" b="1"/>
              <a:t>p= 3.5-7 mbar N</a:t>
            </a:r>
            <a:r>
              <a:rPr lang="en-US" sz="1400" b="1" baseline="-25000"/>
              <a:t>2</a:t>
            </a:r>
          </a:p>
        </p:txBody>
      </p:sp>
      <p:sp>
        <p:nvSpPr>
          <p:cNvPr id="70715" name="Text Box 76"/>
          <p:cNvSpPr txBox="1">
            <a:spLocks noChangeArrowheads="1"/>
          </p:cNvSpPr>
          <p:nvPr/>
        </p:nvSpPr>
        <p:spPr bwMode="auto">
          <a:xfrm>
            <a:off x="5381625" y="51031"/>
            <a:ext cx="1927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b="1"/>
              <a:t>Ionization Chambers</a:t>
            </a:r>
          </a:p>
        </p:txBody>
      </p:sp>
      <p:sp>
        <p:nvSpPr>
          <p:cNvPr id="22605" name="AutoShape 77"/>
          <p:cNvSpPr>
            <a:spLocks noChangeAspect="1" noChangeArrowheads="1"/>
          </p:cNvSpPr>
          <p:nvPr/>
        </p:nvSpPr>
        <p:spPr bwMode="auto">
          <a:xfrm>
            <a:off x="1331913" y="5954943"/>
            <a:ext cx="179387" cy="179388"/>
          </a:xfrm>
          <a:prstGeom prst="smileyFace">
            <a:avLst>
              <a:gd name="adj" fmla="val 4653"/>
            </a:avLst>
          </a:prstGeom>
          <a:solidFill>
            <a:srgbClr val="0099FF"/>
          </a:solidFill>
          <a:ln w="19050">
            <a:solidFill>
              <a:schemeClr val="tx1"/>
            </a:solidFill>
            <a:round/>
            <a:headEnd/>
            <a:tailEnd/>
          </a:ln>
        </p:spPr>
        <p:txBody>
          <a:bodyPr wrap="none" anchor="ctr"/>
          <a:lstStyle/>
          <a:p>
            <a:endParaRPr lang="de-DE"/>
          </a:p>
        </p:txBody>
      </p:sp>
      <p:sp>
        <p:nvSpPr>
          <p:cNvPr id="22606" name="AutoShape 78"/>
          <p:cNvSpPr>
            <a:spLocks noChangeAspect="1" noChangeArrowheads="1"/>
          </p:cNvSpPr>
          <p:nvPr/>
        </p:nvSpPr>
        <p:spPr bwMode="auto">
          <a:xfrm>
            <a:off x="1331913" y="5954943"/>
            <a:ext cx="179387" cy="179388"/>
          </a:xfrm>
          <a:prstGeom prst="plus">
            <a:avLst>
              <a:gd name="adj" fmla="val 25000"/>
            </a:avLst>
          </a:prstGeom>
          <a:solidFill>
            <a:srgbClr val="0099FF"/>
          </a:solidFill>
          <a:ln w="9525">
            <a:solidFill>
              <a:schemeClr val="tx1"/>
            </a:solidFill>
            <a:miter lim="800000"/>
            <a:headEnd/>
            <a:tailEnd/>
          </a:ln>
        </p:spPr>
        <p:txBody>
          <a:bodyPr wrap="none" anchor="ctr"/>
          <a:lstStyle/>
          <a:p>
            <a:endParaRPr lang="de-DE"/>
          </a:p>
        </p:txBody>
      </p:sp>
      <p:sp>
        <p:nvSpPr>
          <p:cNvPr id="22607" name="AutoShape 79"/>
          <p:cNvSpPr>
            <a:spLocks noChangeAspect="1" noChangeArrowheads="1"/>
          </p:cNvSpPr>
          <p:nvPr/>
        </p:nvSpPr>
        <p:spPr bwMode="auto">
          <a:xfrm>
            <a:off x="1331913" y="5954943"/>
            <a:ext cx="179387" cy="179388"/>
          </a:xfrm>
          <a:prstGeom prst="cube">
            <a:avLst>
              <a:gd name="adj" fmla="val 25000"/>
            </a:avLst>
          </a:prstGeom>
          <a:solidFill>
            <a:srgbClr val="0099FF"/>
          </a:solidFill>
          <a:ln w="9525">
            <a:solidFill>
              <a:schemeClr val="tx1"/>
            </a:solidFill>
            <a:miter lim="800000"/>
            <a:headEnd/>
            <a:tailEnd/>
          </a:ln>
        </p:spPr>
        <p:txBody>
          <a:bodyPr wrap="none" anchor="ctr"/>
          <a:lstStyle/>
          <a:p>
            <a:endParaRPr lang="de-DE"/>
          </a:p>
        </p:txBody>
      </p:sp>
      <p:sp>
        <p:nvSpPr>
          <p:cNvPr id="22608" name="AutoShape 80"/>
          <p:cNvSpPr>
            <a:spLocks noChangeAspect="1" noChangeArrowheads="1"/>
          </p:cNvSpPr>
          <p:nvPr/>
        </p:nvSpPr>
        <p:spPr bwMode="auto">
          <a:xfrm>
            <a:off x="2403475" y="4299181"/>
            <a:ext cx="207963" cy="177800"/>
          </a:xfrm>
          <a:prstGeom prst="flowChartExtract">
            <a:avLst/>
          </a:prstGeom>
          <a:solidFill>
            <a:srgbClr val="FF3300"/>
          </a:solidFill>
          <a:ln w="9525">
            <a:solidFill>
              <a:schemeClr val="tx1"/>
            </a:solidFill>
            <a:miter lim="800000"/>
            <a:headEnd/>
            <a:tailEnd/>
          </a:ln>
        </p:spPr>
        <p:txBody>
          <a:bodyPr wrap="none" anchor="ctr"/>
          <a:lstStyle/>
          <a:p>
            <a:endParaRPr lang="de-DE"/>
          </a:p>
        </p:txBody>
      </p:sp>
      <p:sp>
        <p:nvSpPr>
          <p:cNvPr id="22609" name="AutoShape 81"/>
          <p:cNvSpPr>
            <a:spLocks noChangeAspect="1" noChangeArrowheads="1"/>
          </p:cNvSpPr>
          <p:nvPr/>
        </p:nvSpPr>
        <p:spPr bwMode="auto">
          <a:xfrm>
            <a:off x="1331913" y="5921606"/>
            <a:ext cx="207962" cy="177800"/>
          </a:xfrm>
          <a:prstGeom prst="flowChartExtract">
            <a:avLst/>
          </a:prstGeom>
          <a:solidFill>
            <a:srgbClr val="0099FF"/>
          </a:solidFill>
          <a:ln w="9525">
            <a:solidFill>
              <a:schemeClr val="tx1"/>
            </a:solidFill>
            <a:miter lim="800000"/>
            <a:headEnd/>
            <a:tailEnd/>
          </a:ln>
        </p:spPr>
        <p:txBody>
          <a:bodyPr wrap="none" anchor="ctr"/>
          <a:lstStyle/>
          <a:p>
            <a:endParaRPr lang="de-DE"/>
          </a:p>
        </p:txBody>
      </p:sp>
      <p:sp>
        <p:nvSpPr>
          <p:cNvPr id="22610" name="AutoShape 82"/>
          <p:cNvSpPr>
            <a:spLocks noChangeAspect="1" noChangeArrowheads="1"/>
          </p:cNvSpPr>
          <p:nvPr/>
        </p:nvSpPr>
        <p:spPr bwMode="auto">
          <a:xfrm>
            <a:off x="1331913" y="5954943"/>
            <a:ext cx="204787" cy="179388"/>
          </a:xfrm>
          <a:prstGeom prst="sun">
            <a:avLst>
              <a:gd name="adj" fmla="val 25000"/>
            </a:avLst>
          </a:prstGeom>
          <a:solidFill>
            <a:srgbClr val="0099FF"/>
          </a:solidFill>
          <a:ln w="9525">
            <a:solidFill>
              <a:schemeClr val="tx1"/>
            </a:solidFill>
            <a:miter lim="800000"/>
            <a:headEnd/>
            <a:tailEnd/>
          </a:ln>
        </p:spPr>
        <p:txBody>
          <a:bodyPr wrap="none" anchor="ctr"/>
          <a:lstStyle/>
          <a:p>
            <a:endParaRPr lang="de-DE"/>
          </a:p>
        </p:txBody>
      </p:sp>
      <p:sp>
        <p:nvSpPr>
          <p:cNvPr id="22611" name="AutoShape 83"/>
          <p:cNvSpPr>
            <a:spLocks noChangeAspect="1" noChangeArrowheads="1"/>
          </p:cNvSpPr>
          <p:nvPr/>
        </p:nvSpPr>
        <p:spPr bwMode="auto">
          <a:xfrm>
            <a:off x="2403475" y="4299181"/>
            <a:ext cx="204788" cy="179387"/>
          </a:xfrm>
          <a:prstGeom prst="sun">
            <a:avLst>
              <a:gd name="adj" fmla="val 25000"/>
            </a:avLst>
          </a:prstGeom>
          <a:solidFill>
            <a:srgbClr val="FF3300"/>
          </a:solidFill>
          <a:ln w="9525">
            <a:solidFill>
              <a:schemeClr val="tx1"/>
            </a:solidFill>
            <a:miter lim="800000"/>
            <a:headEnd/>
            <a:tailEnd/>
          </a:ln>
        </p:spPr>
        <p:txBody>
          <a:bodyPr wrap="none" anchor="ctr"/>
          <a:lstStyle/>
          <a:p>
            <a:endParaRPr lang="de-DE"/>
          </a:p>
        </p:txBody>
      </p:sp>
      <p:sp>
        <p:nvSpPr>
          <p:cNvPr id="22612" name="AutoShape 84"/>
          <p:cNvSpPr>
            <a:spLocks noChangeAspect="1" noChangeArrowheads="1"/>
          </p:cNvSpPr>
          <p:nvPr/>
        </p:nvSpPr>
        <p:spPr bwMode="auto">
          <a:xfrm>
            <a:off x="1331913" y="5954943"/>
            <a:ext cx="227012" cy="180975"/>
          </a:xfrm>
          <a:prstGeom prst="star4">
            <a:avLst>
              <a:gd name="adj" fmla="val 12500"/>
            </a:avLst>
          </a:prstGeom>
          <a:solidFill>
            <a:srgbClr val="0099FF"/>
          </a:solidFill>
          <a:ln w="9525">
            <a:solidFill>
              <a:schemeClr val="tx1"/>
            </a:solidFill>
            <a:miter lim="800000"/>
            <a:headEnd/>
            <a:tailEnd/>
          </a:ln>
        </p:spPr>
        <p:txBody>
          <a:bodyPr wrap="none" anchor="ctr"/>
          <a:lstStyle/>
          <a:p>
            <a:endParaRPr lang="de-DE"/>
          </a:p>
        </p:txBody>
      </p:sp>
      <p:sp>
        <p:nvSpPr>
          <p:cNvPr id="22613" name="AutoShape 85"/>
          <p:cNvSpPr>
            <a:spLocks noChangeAspect="1" noChangeArrowheads="1"/>
          </p:cNvSpPr>
          <p:nvPr/>
        </p:nvSpPr>
        <p:spPr bwMode="auto">
          <a:xfrm>
            <a:off x="2332038" y="4299181"/>
            <a:ext cx="227012" cy="180975"/>
          </a:xfrm>
          <a:prstGeom prst="star4">
            <a:avLst>
              <a:gd name="adj" fmla="val 12500"/>
            </a:avLst>
          </a:prstGeom>
          <a:solidFill>
            <a:srgbClr val="FF3300"/>
          </a:solidFill>
          <a:ln w="9525">
            <a:solidFill>
              <a:schemeClr val="tx1"/>
            </a:solidFill>
            <a:miter lim="800000"/>
            <a:headEnd/>
            <a:tailEnd/>
          </a:ln>
        </p:spPr>
        <p:txBody>
          <a:bodyPr wrap="none" anchor="ctr"/>
          <a:lstStyle/>
          <a:p>
            <a:endParaRPr lang="de-DE"/>
          </a:p>
        </p:txBody>
      </p:sp>
      <p:sp>
        <p:nvSpPr>
          <p:cNvPr id="70725" name="Text Box 86"/>
          <p:cNvSpPr txBox="1">
            <a:spLocks noChangeArrowheads="1"/>
          </p:cNvSpPr>
          <p:nvPr/>
        </p:nvSpPr>
        <p:spPr bwMode="auto">
          <a:xfrm>
            <a:off x="2517775" y="2786293"/>
            <a:ext cx="2349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600" b="1"/>
              <a:t>S</a:t>
            </a:r>
          </a:p>
        </p:txBody>
      </p:sp>
      <p:sp>
        <p:nvSpPr>
          <p:cNvPr id="70726" name="Line 87"/>
          <p:cNvSpPr>
            <a:spLocks noChangeShapeType="1"/>
          </p:cNvSpPr>
          <p:nvPr/>
        </p:nvSpPr>
        <p:spPr bwMode="auto">
          <a:xfrm>
            <a:off x="2230438" y="4396018"/>
            <a:ext cx="50323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727" name="AutoShape 88"/>
          <p:cNvSpPr>
            <a:spLocks noChangeArrowheads="1"/>
          </p:cNvSpPr>
          <p:nvPr/>
        </p:nvSpPr>
        <p:spPr bwMode="auto">
          <a:xfrm rot="-600000">
            <a:off x="6440488" y="1524231"/>
            <a:ext cx="179387" cy="142875"/>
          </a:xfrm>
          <a:prstGeom prst="bevel">
            <a:avLst>
              <a:gd name="adj" fmla="val 12500"/>
            </a:avLst>
          </a:prstGeom>
          <a:solidFill>
            <a:srgbClr val="FFFF00"/>
          </a:solidFill>
          <a:ln w="9525">
            <a:solidFill>
              <a:schemeClr val="tx1"/>
            </a:solidFill>
            <a:miter lim="800000"/>
            <a:headEnd/>
            <a:tailEnd/>
          </a:ln>
        </p:spPr>
        <p:txBody>
          <a:bodyPr wrap="none" anchor="ctr"/>
          <a:lstStyle/>
          <a:p>
            <a:endParaRPr lang="de-DE"/>
          </a:p>
        </p:txBody>
      </p:sp>
      <p:sp>
        <p:nvSpPr>
          <p:cNvPr id="70728" name="Text Box 89"/>
          <p:cNvSpPr txBox="1">
            <a:spLocks noChangeArrowheads="1"/>
          </p:cNvSpPr>
          <p:nvPr/>
        </p:nvSpPr>
        <p:spPr bwMode="auto">
          <a:xfrm>
            <a:off x="6156325" y="1706793"/>
            <a:ext cx="9128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b="1"/>
              <a:t>Faraday </a:t>
            </a:r>
          </a:p>
          <a:p>
            <a:pPr algn="ctr" eaLnBrk="1" hangingPunct="1"/>
            <a:r>
              <a:rPr lang="en-US" sz="1400" b="1"/>
              <a:t>Cup</a:t>
            </a:r>
          </a:p>
        </p:txBody>
      </p:sp>
      <p:sp>
        <p:nvSpPr>
          <p:cNvPr id="70729" name="AutoShape 90"/>
          <p:cNvSpPr>
            <a:spLocks noChangeArrowheads="1"/>
          </p:cNvSpPr>
          <p:nvPr/>
        </p:nvSpPr>
        <p:spPr bwMode="auto">
          <a:xfrm>
            <a:off x="2843213" y="1959206"/>
            <a:ext cx="179387" cy="142875"/>
          </a:xfrm>
          <a:prstGeom prst="bevel">
            <a:avLst>
              <a:gd name="adj" fmla="val 12500"/>
            </a:avLst>
          </a:prstGeom>
          <a:solidFill>
            <a:srgbClr val="FFFF00"/>
          </a:solidFill>
          <a:ln w="9525">
            <a:solidFill>
              <a:schemeClr val="tx1"/>
            </a:solidFill>
            <a:miter lim="800000"/>
            <a:headEnd/>
            <a:tailEnd/>
          </a:ln>
        </p:spPr>
        <p:txBody>
          <a:bodyPr wrap="none" anchor="ctr"/>
          <a:lstStyle/>
          <a:p>
            <a:endParaRPr lang="de-DE"/>
          </a:p>
        </p:txBody>
      </p:sp>
      <p:sp>
        <p:nvSpPr>
          <p:cNvPr id="70730" name="AutoShape 91"/>
          <p:cNvSpPr>
            <a:spLocks noChangeArrowheads="1"/>
          </p:cNvSpPr>
          <p:nvPr/>
        </p:nvSpPr>
        <p:spPr bwMode="auto">
          <a:xfrm>
            <a:off x="2428875" y="5546956"/>
            <a:ext cx="107950" cy="107950"/>
          </a:xfrm>
          <a:prstGeom prst="bevel">
            <a:avLst>
              <a:gd name="adj" fmla="val 12500"/>
            </a:avLst>
          </a:prstGeom>
          <a:solidFill>
            <a:srgbClr val="FFFF00"/>
          </a:solidFill>
          <a:ln w="9525">
            <a:solidFill>
              <a:schemeClr val="tx1"/>
            </a:solidFill>
            <a:miter lim="800000"/>
            <a:headEnd/>
            <a:tailEnd/>
          </a:ln>
        </p:spPr>
        <p:txBody>
          <a:bodyPr wrap="none" anchor="ctr"/>
          <a:lstStyle/>
          <a:p>
            <a:endParaRPr lang="de-DE"/>
          </a:p>
        </p:txBody>
      </p:sp>
      <p:sp>
        <p:nvSpPr>
          <p:cNvPr id="22620" name="AutoShape 92"/>
          <p:cNvSpPr>
            <a:spLocks noChangeAspect="1" noChangeArrowheads="1"/>
          </p:cNvSpPr>
          <p:nvPr/>
        </p:nvSpPr>
        <p:spPr bwMode="auto">
          <a:xfrm>
            <a:off x="1331913" y="5954943"/>
            <a:ext cx="179387" cy="179388"/>
          </a:xfrm>
          <a:prstGeom prst="pentagon">
            <a:avLst/>
          </a:prstGeom>
          <a:solidFill>
            <a:srgbClr val="0099FF"/>
          </a:solidFill>
          <a:ln w="9525">
            <a:solidFill>
              <a:schemeClr val="tx1"/>
            </a:solidFill>
            <a:miter lim="800000"/>
            <a:headEnd/>
            <a:tailEnd/>
          </a:ln>
        </p:spPr>
        <p:txBody>
          <a:bodyPr wrap="none" anchor="ctr"/>
          <a:lstStyle/>
          <a:p>
            <a:endParaRPr lang="de-DE"/>
          </a:p>
        </p:txBody>
      </p:sp>
      <p:sp>
        <p:nvSpPr>
          <p:cNvPr id="22621" name="AutoShape 93"/>
          <p:cNvSpPr>
            <a:spLocks noChangeAspect="1" noChangeArrowheads="1"/>
          </p:cNvSpPr>
          <p:nvPr/>
        </p:nvSpPr>
        <p:spPr bwMode="auto">
          <a:xfrm>
            <a:off x="1306513" y="5954943"/>
            <a:ext cx="241300" cy="180975"/>
          </a:xfrm>
          <a:prstGeom prst="hexagon">
            <a:avLst>
              <a:gd name="adj" fmla="val 33333"/>
              <a:gd name="vf" fmla="val 115470"/>
            </a:avLst>
          </a:prstGeom>
          <a:solidFill>
            <a:srgbClr val="0099FF"/>
          </a:solidFill>
          <a:ln w="9525">
            <a:solidFill>
              <a:schemeClr val="tx1"/>
            </a:solidFill>
            <a:miter lim="800000"/>
            <a:headEnd/>
            <a:tailEnd/>
          </a:ln>
        </p:spPr>
        <p:txBody>
          <a:bodyPr wrap="none" anchor="ctr"/>
          <a:lstStyle/>
          <a:p>
            <a:endParaRPr lang="de-DE"/>
          </a:p>
        </p:txBody>
      </p:sp>
      <p:sp>
        <p:nvSpPr>
          <p:cNvPr id="22622" name="Text Box 94"/>
          <p:cNvSpPr txBox="1">
            <a:spLocks noChangeArrowheads="1"/>
          </p:cNvSpPr>
          <p:nvPr/>
        </p:nvSpPr>
        <p:spPr bwMode="auto">
          <a:xfrm>
            <a:off x="1258888" y="5877156"/>
            <a:ext cx="377825" cy="366712"/>
          </a:xfrm>
          <a:prstGeom prst="rect">
            <a:avLst/>
          </a:prstGeom>
          <a:noFill/>
          <a:ln w="9525">
            <a:noFill/>
            <a:miter lim="800000"/>
            <a:headEnd/>
            <a:tailEnd/>
          </a:ln>
          <a:effectLst/>
        </p:spPr>
        <p:txBody>
          <a:bodyPr wrap="none">
            <a:spAutoFit/>
          </a:bodyPr>
          <a:lstStyle/>
          <a:p>
            <a:pPr>
              <a:defRPr/>
            </a:pPr>
            <a:r>
              <a:rPr lang="en-US" b="1">
                <a:solidFill>
                  <a:srgbClr val="0099FF"/>
                </a:solidFill>
                <a:effectLst>
                  <a:outerShdw blurRad="38100" dist="38100" dir="2700000" algn="tl">
                    <a:srgbClr val="C0C0C0"/>
                  </a:outerShdw>
                </a:effectLst>
                <a:cs typeface="+mn-cs"/>
                <a:sym typeface="Wingdings" pitchFamily="2" charset="2"/>
              </a:rPr>
              <a:t></a:t>
            </a:r>
          </a:p>
        </p:txBody>
      </p:sp>
      <p:sp>
        <p:nvSpPr>
          <p:cNvPr id="22623" name="Text Box 95"/>
          <p:cNvSpPr txBox="1">
            <a:spLocks noChangeArrowheads="1"/>
          </p:cNvSpPr>
          <p:nvPr/>
        </p:nvSpPr>
        <p:spPr bwMode="auto">
          <a:xfrm>
            <a:off x="1241425" y="5877156"/>
            <a:ext cx="377825" cy="366712"/>
          </a:xfrm>
          <a:prstGeom prst="rect">
            <a:avLst/>
          </a:prstGeom>
          <a:noFill/>
          <a:ln w="9525">
            <a:noFill/>
            <a:miter lim="800000"/>
            <a:headEnd/>
            <a:tailEnd/>
          </a:ln>
          <a:effectLst/>
        </p:spPr>
        <p:txBody>
          <a:bodyPr wrap="none">
            <a:spAutoFit/>
          </a:bodyPr>
          <a:lstStyle/>
          <a:p>
            <a:pPr>
              <a:defRPr/>
            </a:pPr>
            <a:r>
              <a:rPr lang="en-US" b="1">
                <a:solidFill>
                  <a:srgbClr val="0099FF"/>
                </a:solidFill>
                <a:effectLst>
                  <a:outerShdw blurRad="38100" dist="38100" dir="2700000" algn="tl">
                    <a:srgbClr val="C0C0C0"/>
                  </a:outerShdw>
                </a:effectLst>
                <a:cs typeface="+mn-cs"/>
                <a:sym typeface="Wingdings" pitchFamily="2" charset="2"/>
              </a:rPr>
              <a:t></a:t>
            </a:r>
          </a:p>
        </p:txBody>
      </p:sp>
      <p:sp>
        <p:nvSpPr>
          <p:cNvPr id="22624" name="AutoShape 96"/>
          <p:cNvSpPr>
            <a:spLocks noChangeAspect="1" noChangeArrowheads="1"/>
          </p:cNvSpPr>
          <p:nvPr/>
        </p:nvSpPr>
        <p:spPr bwMode="auto">
          <a:xfrm>
            <a:off x="2376488" y="4299181"/>
            <a:ext cx="179387" cy="179387"/>
          </a:xfrm>
          <a:prstGeom prst="pentagon">
            <a:avLst/>
          </a:prstGeom>
          <a:solidFill>
            <a:srgbClr val="FF3300"/>
          </a:solidFill>
          <a:ln w="9525">
            <a:solidFill>
              <a:schemeClr val="tx1"/>
            </a:solidFill>
            <a:miter lim="800000"/>
            <a:headEnd/>
            <a:tailEnd/>
          </a:ln>
        </p:spPr>
        <p:txBody>
          <a:bodyPr wrap="none" anchor="ctr"/>
          <a:lstStyle/>
          <a:p>
            <a:endParaRPr lang="de-DE"/>
          </a:p>
        </p:txBody>
      </p:sp>
      <p:sp>
        <p:nvSpPr>
          <p:cNvPr id="22625" name="AutoShape 97"/>
          <p:cNvSpPr>
            <a:spLocks noChangeAspect="1" noChangeArrowheads="1"/>
          </p:cNvSpPr>
          <p:nvPr/>
        </p:nvSpPr>
        <p:spPr bwMode="auto">
          <a:xfrm>
            <a:off x="2339975" y="4299181"/>
            <a:ext cx="241300" cy="180975"/>
          </a:xfrm>
          <a:prstGeom prst="hexagon">
            <a:avLst>
              <a:gd name="adj" fmla="val 33333"/>
              <a:gd name="vf" fmla="val 115470"/>
            </a:avLst>
          </a:prstGeom>
          <a:solidFill>
            <a:srgbClr val="FF3300"/>
          </a:solidFill>
          <a:ln w="9525">
            <a:solidFill>
              <a:schemeClr val="tx1"/>
            </a:solidFill>
            <a:miter lim="800000"/>
            <a:headEnd/>
            <a:tailEnd/>
          </a:ln>
        </p:spPr>
        <p:txBody>
          <a:bodyPr wrap="none" anchor="ctr"/>
          <a:lstStyle/>
          <a:p>
            <a:endParaRPr lang="de-DE"/>
          </a:p>
        </p:txBody>
      </p:sp>
      <p:sp>
        <p:nvSpPr>
          <p:cNvPr id="70737" name="Text Box 98"/>
          <p:cNvSpPr txBox="1">
            <a:spLocks noChangeArrowheads="1"/>
          </p:cNvSpPr>
          <p:nvPr/>
        </p:nvSpPr>
        <p:spPr bwMode="auto">
          <a:xfrm>
            <a:off x="2706688" y="5883506"/>
            <a:ext cx="42545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a:t>m&gt;m</a:t>
            </a:r>
            <a:r>
              <a:rPr lang="en-US" sz="800" baseline="-25000"/>
              <a:t>i</a:t>
            </a:r>
          </a:p>
        </p:txBody>
      </p:sp>
      <p:sp>
        <p:nvSpPr>
          <p:cNvPr id="70738" name="Text Box 99"/>
          <p:cNvSpPr txBox="1">
            <a:spLocks noChangeArrowheads="1"/>
          </p:cNvSpPr>
          <p:nvPr/>
        </p:nvSpPr>
        <p:spPr bwMode="auto">
          <a:xfrm>
            <a:off x="1763713" y="5813656"/>
            <a:ext cx="42545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a:t>m&lt;m</a:t>
            </a:r>
            <a:r>
              <a:rPr lang="en-US" sz="800" baseline="-25000"/>
              <a:t>i</a:t>
            </a:r>
          </a:p>
        </p:txBody>
      </p:sp>
      <p:pic>
        <p:nvPicPr>
          <p:cNvPr id="70739" name="Picture 100" descr="Logo-MLL-web-6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76825" y="4825785"/>
            <a:ext cx="4014787"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40" name="Picture 101" descr="gams-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62649" y="5490659"/>
            <a:ext cx="1052609" cy="884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741" name="Text Box 102"/>
          <p:cNvSpPr txBox="1">
            <a:spLocks noChangeArrowheads="1"/>
          </p:cNvSpPr>
          <p:nvPr/>
        </p:nvSpPr>
        <p:spPr bwMode="auto">
          <a:xfrm>
            <a:off x="3563938" y="3286356"/>
            <a:ext cx="5529262"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2800" b="1" i="1" dirty="0">
                <a:solidFill>
                  <a:srgbClr val="0099FF"/>
                </a:solidFill>
              </a:rPr>
              <a:t>Accelerator Mass Spectrometry</a:t>
            </a:r>
          </a:p>
          <a:p>
            <a:pPr algn="ctr" eaLnBrk="1" hangingPunct="1"/>
            <a:r>
              <a:rPr lang="en-US" sz="2800" b="1" dirty="0"/>
              <a:t>at the </a:t>
            </a:r>
          </a:p>
          <a:p>
            <a:pPr algn="ctr" eaLnBrk="1" hangingPunct="1"/>
            <a:r>
              <a:rPr lang="en-US" sz="2800" b="1" dirty="0"/>
              <a:t>14 MV Munich MP Tandem</a:t>
            </a:r>
          </a:p>
        </p:txBody>
      </p:sp>
      <p:sp>
        <p:nvSpPr>
          <p:cNvPr id="70742" name="Line 103"/>
          <p:cNvSpPr>
            <a:spLocks noChangeShapeType="1"/>
          </p:cNvSpPr>
          <p:nvPr/>
        </p:nvSpPr>
        <p:spPr bwMode="auto">
          <a:xfrm>
            <a:off x="323850" y="4370618"/>
            <a:ext cx="172720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de-DE"/>
          </a:p>
        </p:txBody>
      </p:sp>
      <p:sp>
        <p:nvSpPr>
          <p:cNvPr id="70743" name="Line 104"/>
          <p:cNvSpPr>
            <a:spLocks noChangeShapeType="1"/>
          </p:cNvSpPr>
          <p:nvPr/>
        </p:nvSpPr>
        <p:spPr bwMode="auto">
          <a:xfrm>
            <a:off x="539750" y="4443643"/>
            <a:ext cx="0" cy="360363"/>
          </a:xfrm>
          <a:prstGeom prst="line">
            <a:avLst/>
          </a:prstGeom>
          <a:noFill/>
          <a:ln w="9525">
            <a:solidFill>
              <a:srgbClr val="0099FF"/>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70744" name="Line 105"/>
          <p:cNvSpPr>
            <a:spLocks noChangeShapeType="1"/>
          </p:cNvSpPr>
          <p:nvPr/>
        </p:nvSpPr>
        <p:spPr bwMode="auto">
          <a:xfrm flipV="1">
            <a:off x="539750" y="3722918"/>
            <a:ext cx="0" cy="4318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70745" name="Text Box 106"/>
          <p:cNvSpPr txBox="1">
            <a:spLocks noChangeArrowheads="1"/>
          </p:cNvSpPr>
          <p:nvPr/>
        </p:nvSpPr>
        <p:spPr bwMode="auto">
          <a:xfrm>
            <a:off x="879475" y="4370618"/>
            <a:ext cx="8842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i="1">
                <a:solidFill>
                  <a:srgbClr val="0099FF"/>
                </a:solidFill>
              </a:rPr>
              <a:t>Negative</a:t>
            </a:r>
          </a:p>
          <a:p>
            <a:pPr algn="ctr" eaLnBrk="1" hangingPunct="1"/>
            <a:r>
              <a:rPr lang="en-US" sz="1400" i="1">
                <a:solidFill>
                  <a:srgbClr val="0099FF"/>
                </a:solidFill>
              </a:rPr>
              <a:t>Ions</a:t>
            </a:r>
          </a:p>
        </p:txBody>
      </p:sp>
      <p:sp>
        <p:nvSpPr>
          <p:cNvPr id="70746" name="Text Box 107"/>
          <p:cNvSpPr txBox="1">
            <a:spLocks noChangeArrowheads="1"/>
          </p:cNvSpPr>
          <p:nvPr/>
        </p:nvSpPr>
        <p:spPr bwMode="auto">
          <a:xfrm>
            <a:off x="939800" y="3722918"/>
            <a:ext cx="8064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i="1">
                <a:solidFill>
                  <a:srgbClr val="FF3300"/>
                </a:solidFill>
              </a:rPr>
              <a:t>Positive</a:t>
            </a:r>
          </a:p>
          <a:p>
            <a:pPr algn="ctr" eaLnBrk="1" hangingPunct="1"/>
            <a:r>
              <a:rPr lang="en-US" sz="1400" i="1">
                <a:solidFill>
                  <a:srgbClr val="FF3300"/>
                </a:solidFill>
              </a:rPr>
              <a:t>Ions</a:t>
            </a:r>
          </a:p>
        </p:txBody>
      </p:sp>
      <p:sp>
        <p:nvSpPr>
          <p:cNvPr id="70747" name="Line 108"/>
          <p:cNvSpPr>
            <a:spLocks noChangeShapeType="1"/>
          </p:cNvSpPr>
          <p:nvPr/>
        </p:nvSpPr>
        <p:spPr bwMode="auto">
          <a:xfrm flipV="1">
            <a:off x="4356100" y="1203556"/>
            <a:ext cx="1079500" cy="863600"/>
          </a:xfrm>
          <a:prstGeom prst="line">
            <a:avLst/>
          </a:prstGeom>
          <a:noFill/>
          <a:ln w="28575">
            <a:solidFill>
              <a:srgbClr val="FF3300"/>
            </a:solidFill>
            <a:prstDash val="sysDot"/>
            <a:round/>
            <a:headEnd/>
            <a:tailEnd/>
          </a:ln>
          <a:extLst>
            <a:ext uri="{909E8E84-426E-40DD-AFC4-6F175D3DCCD1}">
              <a14:hiddenFill xmlns:a14="http://schemas.microsoft.com/office/drawing/2010/main">
                <a:noFill/>
              </a14:hiddenFill>
            </a:ext>
          </a:extLst>
        </p:spPr>
        <p:txBody>
          <a:bodyPr/>
          <a:lstStyle/>
          <a:p>
            <a:endParaRPr lang="de-DE"/>
          </a:p>
        </p:txBody>
      </p:sp>
      <p:sp>
        <p:nvSpPr>
          <p:cNvPr id="70748" name="AutoShape 109"/>
          <p:cNvSpPr>
            <a:spLocks noChangeArrowheads="1"/>
          </p:cNvSpPr>
          <p:nvPr/>
        </p:nvSpPr>
        <p:spPr bwMode="auto">
          <a:xfrm rot="-2400000">
            <a:off x="5364163" y="914631"/>
            <a:ext cx="431800" cy="287337"/>
          </a:xfrm>
          <a:prstGeom prst="roundRect">
            <a:avLst>
              <a:gd name="adj" fmla="val 16667"/>
            </a:avLst>
          </a:prstGeom>
          <a:solidFill>
            <a:srgbClr val="808080"/>
          </a:solidFill>
          <a:ln w="9525">
            <a:solidFill>
              <a:schemeClr val="tx1"/>
            </a:solidFill>
            <a:round/>
            <a:headEnd/>
            <a:tailEnd/>
          </a:ln>
        </p:spPr>
        <p:txBody>
          <a:bodyPr wrap="none" anchor="ctr"/>
          <a:lstStyle/>
          <a:p>
            <a:endParaRPr lang="de-DE"/>
          </a:p>
        </p:txBody>
      </p:sp>
      <p:sp>
        <p:nvSpPr>
          <p:cNvPr id="70749" name="Line 110"/>
          <p:cNvSpPr>
            <a:spLocks noChangeShapeType="1"/>
          </p:cNvSpPr>
          <p:nvPr/>
        </p:nvSpPr>
        <p:spPr bwMode="auto">
          <a:xfrm flipV="1">
            <a:off x="4932363" y="1130531"/>
            <a:ext cx="360362" cy="287337"/>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70750" name="Text Box 111"/>
          <p:cNvSpPr txBox="1">
            <a:spLocks noChangeArrowheads="1"/>
          </p:cNvSpPr>
          <p:nvPr/>
        </p:nvSpPr>
        <p:spPr bwMode="auto">
          <a:xfrm rot="-2400000">
            <a:off x="4787900" y="1059093"/>
            <a:ext cx="46831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800"/>
              <a:t>3.19m</a:t>
            </a:r>
          </a:p>
        </p:txBody>
      </p:sp>
      <p:sp>
        <p:nvSpPr>
          <p:cNvPr id="70751" name="Text Box 112"/>
          <p:cNvSpPr txBox="1">
            <a:spLocks noChangeArrowheads="1"/>
          </p:cNvSpPr>
          <p:nvPr/>
        </p:nvSpPr>
        <p:spPr bwMode="auto">
          <a:xfrm>
            <a:off x="5035550" y="1490893"/>
            <a:ext cx="400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800"/>
              <a:t>TOF</a:t>
            </a:r>
          </a:p>
          <a:p>
            <a:pPr algn="ctr" eaLnBrk="1" hangingPunct="1"/>
            <a:r>
              <a:rPr lang="en-US" sz="800"/>
              <a:t>Start</a:t>
            </a:r>
          </a:p>
        </p:txBody>
      </p:sp>
      <p:sp>
        <p:nvSpPr>
          <p:cNvPr id="70752" name="Text Box 113"/>
          <p:cNvSpPr txBox="1">
            <a:spLocks noChangeArrowheads="1"/>
          </p:cNvSpPr>
          <p:nvPr/>
        </p:nvSpPr>
        <p:spPr bwMode="auto">
          <a:xfrm>
            <a:off x="5511800" y="1274993"/>
            <a:ext cx="3952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800"/>
              <a:t>TOF</a:t>
            </a:r>
          </a:p>
          <a:p>
            <a:pPr algn="ctr" eaLnBrk="1" hangingPunct="1"/>
            <a:r>
              <a:rPr lang="en-US" sz="800"/>
              <a:t>Stop</a:t>
            </a:r>
          </a:p>
        </p:txBody>
      </p:sp>
      <p:sp>
        <p:nvSpPr>
          <p:cNvPr id="70753" name="Line 114"/>
          <p:cNvSpPr>
            <a:spLocks noChangeShapeType="1"/>
          </p:cNvSpPr>
          <p:nvPr/>
        </p:nvSpPr>
        <p:spPr bwMode="auto">
          <a:xfrm>
            <a:off x="6443663" y="338368"/>
            <a:ext cx="360362" cy="1444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70754" name="Line 115"/>
          <p:cNvSpPr>
            <a:spLocks noChangeShapeType="1"/>
          </p:cNvSpPr>
          <p:nvPr/>
        </p:nvSpPr>
        <p:spPr bwMode="auto">
          <a:xfrm flipH="1">
            <a:off x="5724525" y="338368"/>
            <a:ext cx="142875"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70755" name="AutoShape 116"/>
          <p:cNvSpPr>
            <a:spLocks noChangeArrowheads="1"/>
          </p:cNvSpPr>
          <p:nvPr/>
        </p:nvSpPr>
        <p:spPr bwMode="auto">
          <a:xfrm>
            <a:off x="5005388" y="1490893"/>
            <a:ext cx="71437" cy="71438"/>
          </a:xfrm>
          <a:prstGeom prst="flowChartSummingJunction">
            <a:avLst/>
          </a:prstGeom>
          <a:solidFill>
            <a:schemeClr val="accent1"/>
          </a:solidFill>
          <a:ln w="9525">
            <a:solidFill>
              <a:schemeClr val="tx1"/>
            </a:solidFill>
            <a:round/>
            <a:headEnd/>
            <a:tailEnd/>
          </a:ln>
        </p:spPr>
        <p:txBody>
          <a:bodyPr wrap="none" anchor="ctr"/>
          <a:lstStyle/>
          <a:p>
            <a:endParaRPr lang="de-DE"/>
          </a:p>
        </p:txBody>
      </p:sp>
      <p:sp>
        <p:nvSpPr>
          <p:cNvPr id="70756" name="AutoShape 117"/>
          <p:cNvSpPr>
            <a:spLocks noChangeArrowheads="1"/>
          </p:cNvSpPr>
          <p:nvPr/>
        </p:nvSpPr>
        <p:spPr bwMode="auto">
          <a:xfrm>
            <a:off x="5364163" y="1192443"/>
            <a:ext cx="71437" cy="71438"/>
          </a:xfrm>
          <a:prstGeom prst="flowChartSummingJunction">
            <a:avLst/>
          </a:prstGeom>
          <a:solidFill>
            <a:schemeClr val="accent1"/>
          </a:solidFill>
          <a:ln w="9525">
            <a:solidFill>
              <a:schemeClr val="tx1"/>
            </a:solidFill>
            <a:round/>
            <a:headEnd/>
            <a:tailEnd/>
          </a:ln>
        </p:spPr>
        <p:txBody>
          <a:bodyPr wrap="none" anchor="ctr"/>
          <a:lstStyle/>
          <a:p>
            <a:endParaRPr lang="de-DE"/>
          </a:p>
        </p:txBody>
      </p:sp>
      <p:grpSp>
        <p:nvGrpSpPr>
          <p:cNvPr id="70757" name="Group 118"/>
          <p:cNvGrpSpPr>
            <a:grpSpLocks/>
          </p:cNvGrpSpPr>
          <p:nvPr/>
        </p:nvGrpSpPr>
        <p:grpSpPr bwMode="auto">
          <a:xfrm rot="-2400000">
            <a:off x="4670425" y="1562331"/>
            <a:ext cx="261938" cy="365125"/>
            <a:chOff x="2584" y="920"/>
            <a:chExt cx="165" cy="230"/>
          </a:xfrm>
        </p:grpSpPr>
        <p:sp>
          <p:nvSpPr>
            <p:cNvPr id="70764" name="AutoShape 119"/>
            <p:cNvSpPr>
              <a:spLocks noChangeArrowheads="1"/>
            </p:cNvSpPr>
            <p:nvPr/>
          </p:nvSpPr>
          <p:spPr bwMode="auto">
            <a:xfrm rot="5400000">
              <a:off x="2563" y="981"/>
              <a:ext cx="181" cy="91"/>
            </a:xfrm>
            <a:prstGeom prst="roundRect">
              <a:avLst>
                <a:gd name="adj" fmla="val 16667"/>
              </a:avLst>
            </a:prstGeom>
            <a:solidFill>
              <a:schemeClr val="accent1"/>
            </a:solidFill>
            <a:ln w="9525">
              <a:solidFill>
                <a:schemeClr val="tx1"/>
              </a:solidFill>
              <a:round/>
              <a:headEnd/>
              <a:tailEnd/>
            </a:ln>
          </p:spPr>
          <p:txBody>
            <a:bodyPr rot="10800000" vert="eaVert" wrap="none" anchor="ctr"/>
            <a:lstStyle/>
            <a:p>
              <a:pPr algn="ctr"/>
              <a:endParaRPr lang="en-US"/>
            </a:p>
          </p:txBody>
        </p:sp>
        <p:sp>
          <p:nvSpPr>
            <p:cNvPr id="70765" name="AutoShape 120"/>
            <p:cNvSpPr>
              <a:spLocks noChangeArrowheads="1"/>
            </p:cNvSpPr>
            <p:nvPr/>
          </p:nvSpPr>
          <p:spPr bwMode="auto">
            <a:xfrm rot="5400000">
              <a:off x="2589" y="1000"/>
              <a:ext cx="96" cy="57"/>
            </a:xfrm>
            <a:prstGeom prst="roundRect">
              <a:avLst>
                <a:gd name="adj" fmla="val 16667"/>
              </a:avLst>
            </a:prstGeom>
            <a:solidFill>
              <a:srgbClr val="66FF33"/>
            </a:solidFill>
            <a:ln w="9525">
              <a:solidFill>
                <a:schemeClr val="tx1"/>
              </a:solidFill>
              <a:round/>
              <a:headEnd/>
              <a:tailEnd/>
            </a:ln>
          </p:spPr>
          <p:txBody>
            <a:bodyPr wrap="none" anchor="ctr"/>
            <a:lstStyle/>
            <a:p>
              <a:endParaRPr lang="de-DE"/>
            </a:p>
          </p:txBody>
        </p:sp>
        <p:sp>
          <p:nvSpPr>
            <p:cNvPr id="70766" name="Line 121"/>
            <p:cNvSpPr>
              <a:spLocks noChangeShapeType="1"/>
            </p:cNvSpPr>
            <p:nvPr/>
          </p:nvSpPr>
          <p:spPr bwMode="auto">
            <a:xfrm>
              <a:off x="2622" y="958"/>
              <a:ext cx="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767" name="Line 122"/>
            <p:cNvSpPr>
              <a:spLocks noChangeShapeType="1"/>
            </p:cNvSpPr>
            <p:nvPr/>
          </p:nvSpPr>
          <p:spPr bwMode="auto">
            <a:xfrm>
              <a:off x="2622" y="1092"/>
              <a:ext cx="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768" name="Text Box 123"/>
            <p:cNvSpPr txBox="1">
              <a:spLocks noChangeArrowheads="1"/>
            </p:cNvSpPr>
            <p:nvPr/>
          </p:nvSpPr>
          <p:spPr bwMode="auto">
            <a:xfrm>
              <a:off x="2584" y="1054"/>
              <a:ext cx="16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400" b="1"/>
                <a:t>−</a:t>
              </a:r>
            </a:p>
          </p:txBody>
        </p:sp>
        <p:sp>
          <p:nvSpPr>
            <p:cNvPr id="70769" name="AutoShape 124"/>
            <p:cNvSpPr>
              <a:spLocks noChangeArrowheads="1"/>
            </p:cNvSpPr>
            <p:nvPr/>
          </p:nvSpPr>
          <p:spPr bwMode="auto">
            <a:xfrm rot="5400000">
              <a:off x="2629" y="1005"/>
              <a:ext cx="96" cy="48"/>
            </a:xfrm>
            <a:prstGeom prst="roundRect">
              <a:avLst>
                <a:gd name="adj" fmla="val 16667"/>
              </a:avLst>
            </a:prstGeom>
            <a:solidFill>
              <a:srgbClr val="FF0000"/>
            </a:solidFill>
            <a:ln w="9525">
              <a:solidFill>
                <a:schemeClr val="tx1"/>
              </a:solidFill>
              <a:round/>
              <a:headEnd/>
              <a:tailEnd/>
            </a:ln>
          </p:spPr>
          <p:txBody>
            <a:bodyPr wrap="none" anchor="ctr"/>
            <a:lstStyle/>
            <a:p>
              <a:endParaRPr lang="de-DE"/>
            </a:p>
          </p:txBody>
        </p:sp>
        <p:grpSp>
          <p:nvGrpSpPr>
            <p:cNvPr id="70770" name="Group 125"/>
            <p:cNvGrpSpPr>
              <a:grpSpLocks/>
            </p:cNvGrpSpPr>
            <p:nvPr/>
          </p:nvGrpSpPr>
          <p:grpSpPr bwMode="auto">
            <a:xfrm>
              <a:off x="2663" y="997"/>
              <a:ext cx="23" cy="20"/>
              <a:chOff x="2765" y="1276"/>
              <a:chExt cx="136" cy="136"/>
            </a:xfrm>
          </p:grpSpPr>
          <p:sp>
            <p:nvSpPr>
              <p:cNvPr id="70776" name="Oval 126"/>
              <p:cNvSpPr>
                <a:spLocks noChangeArrowheads="1"/>
              </p:cNvSpPr>
              <p:nvPr/>
            </p:nvSpPr>
            <p:spPr bwMode="auto">
              <a:xfrm>
                <a:off x="2765" y="1276"/>
                <a:ext cx="136" cy="136"/>
              </a:xfrm>
              <a:prstGeom prst="ellipse">
                <a:avLst/>
              </a:prstGeom>
              <a:noFill/>
              <a:ln w="31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70777" name="Line 127"/>
              <p:cNvSpPr>
                <a:spLocks noChangeShapeType="1"/>
              </p:cNvSpPr>
              <p:nvPr/>
            </p:nvSpPr>
            <p:spPr bwMode="auto">
              <a:xfrm>
                <a:off x="2789" y="1298"/>
                <a:ext cx="90" cy="9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778" name="Line 128"/>
              <p:cNvSpPr>
                <a:spLocks noChangeShapeType="1"/>
              </p:cNvSpPr>
              <p:nvPr/>
            </p:nvSpPr>
            <p:spPr bwMode="auto">
              <a:xfrm rot="5400000">
                <a:off x="2789" y="1298"/>
                <a:ext cx="90" cy="9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70771" name="Text Box 129"/>
            <p:cNvSpPr txBox="1">
              <a:spLocks noChangeArrowheads="1"/>
            </p:cNvSpPr>
            <p:nvPr/>
          </p:nvSpPr>
          <p:spPr bwMode="auto">
            <a:xfrm>
              <a:off x="2584" y="920"/>
              <a:ext cx="16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400" b="1"/>
                <a:t>+</a:t>
              </a:r>
            </a:p>
          </p:txBody>
        </p:sp>
        <p:grpSp>
          <p:nvGrpSpPr>
            <p:cNvPr id="70772" name="Group 130"/>
            <p:cNvGrpSpPr>
              <a:grpSpLocks/>
            </p:cNvGrpSpPr>
            <p:nvPr/>
          </p:nvGrpSpPr>
          <p:grpSpPr bwMode="auto">
            <a:xfrm>
              <a:off x="2663" y="1049"/>
              <a:ext cx="23" cy="20"/>
              <a:chOff x="2765" y="1276"/>
              <a:chExt cx="136" cy="136"/>
            </a:xfrm>
          </p:grpSpPr>
          <p:sp>
            <p:nvSpPr>
              <p:cNvPr id="70773" name="Oval 131"/>
              <p:cNvSpPr>
                <a:spLocks noChangeArrowheads="1"/>
              </p:cNvSpPr>
              <p:nvPr/>
            </p:nvSpPr>
            <p:spPr bwMode="auto">
              <a:xfrm>
                <a:off x="2765" y="1276"/>
                <a:ext cx="136" cy="136"/>
              </a:xfrm>
              <a:prstGeom prst="ellipse">
                <a:avLst/>
              </a:prstGeom>
              <a:noFill/>
              <a:ln w="31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70774" name="Line 132"/>
              <p:cNvSpPr>
                <a:spLocks noChangeShapeType="1"/>
              </p:cNvSpPr>
              <p:nvPr/>
            </p:nvSpPr>
            <p:spPr bwMode="auto">
              <a:xfrm>
                <a:off x="2789" y="1298"/>
                <a:ext cx="90" cy="9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775" name="Line 133"/>
              <p:cNvSpPr>
                <a:spLocks noChangeShapeType="1"/>
              </p:cNvSpPr>
              <p:nvPr/>
            </p:nvSpPr>
            <p:spPr bwMode="auto">
              <a:xfrm rot="5400000">
                <a:off x="2789" y="1298"/>
                <a:ext cx="90" cy="9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grpSp>
      </p:grpSp>
      <p:sp>
        <p:nvSpPr>
          <p:cNvPr id="70758" name="Text Box 134"/>
          <p:cNvSpPr txBox="1">
            <a:spLocks noChangeArrowheads="1"/>
          </p:cNvSpPr>
          <p:nvPr/>
        </p:nvSpPr>
        <p:spPr bwMode="auto">
          <a:xfrm>
            <a:off x="4443413" y="1270231"/>
            <a:ext cx="4889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900" b="1"/>
              <a:t>Wien </a:t>
            </a:r>
          </a:p>
          <a:p>
            <a:pPr algn="ctr" eaLnBrk="1" hangingPunct="1"/>
            <a:r>
              <a:rPr lang="en-US" sz="900" b="1"/>
              <a:t>Filter</a:t>
            </a:r>
          </a:p>
        </p:txBody>
      </p:sp>
      <p:sp>
        <p:nvSpPr>
          <p:cNvPr id="22663" name="Text Box 135"/>
          <p:cNvSpPr txBox="1">
            <a:spLocks noChangeArrowheads="1"/>
          </p:cNvSpPr>
          <p:nvPr/>
        </p:nvSpPr>
        <p:spPr bwMode="auto">
          <a:xfrm>
            <a:off x="3495675" y="406631"/>
            <a:ext cx="2084388" cy="581025"/>
          </a:xfrm>
          <a:prstGeom prst="rect">
            <a:avLst/>
          </a:prstGeom>
          <a:noFill/>
          <a:ln w="9525">
            <a:noFill/>
            <a:miter lim="800000"/>
            <a:headEnd/>
            <a:tailEnd/>
          </a:ln>
          <a:effectLst/>
        </p:spPr>
        <p:txBody>
          <a:bodyPr wrap="none">
            <a:spAutoFit/>
          </a:bodyPr>
          <a:lstStyle/>
          <a:p>
            <a:pPr algn="ctr">
              <a:defRPr/>
            </a:pPr>
            <a:r>
              <a:rPr lang="en-US" sz="1600" b="1">
                <a:solidFill>
                  <a:srgbClr val="FF3300"/>
                </a:solidFill>
                <a:effectLst>
                  <a:outerShdw blurRad="38100" dist="38100" dir="2700000" algn="tl">
                    <a:srgbClr val="C0C0C0"/>
                  </a:outerShdw>
                </a:effectLst>
                <a:cs typeface="+mn-cs"/>
              </a:rPr>
              <a:t>T</a:t>
            </a:r>
            <a:r>
              <a:rPr lang="en-US" sz="1600" b="1">
                <a:solidFill>
                  <a:srgbClr val="0099FF"/>
                </a:solidFill>
                <a:effectLst>
                  <a:outerShdw blurRad="38100" dist="38100" dir="2700000" algn="tl">
                    <a:srgbClr val="C0C0C0"/>
                  </a:outerShdw>
                </a:effectLst>
                <a:cs typeface="+mn-cs"/>
              </a:rPr>
              <a:t>ime-</a:t>
            </a:r>
            <a:r>
              <a:rPr lang="en-US" sz="1600" b="1">
                <a:solidFill>
                  <a:srgbClr val="FF3300"/>
                </a:solidFill>
                <a:effectLst>
                  <a:outerShdw blurRad="38100" dist="38100" dir="2700000" algn="tl">
                    <a:srgbClr val="C0C0C0"/>
                  </a:outerShdw>
                </a:effectLst>
                <a:cs typeface="+mn-cs"/>
              </a:rPr>
              <a:t>o</a:t>
            </a:r>
            <a:r>
              <a:rPr lang="en-US" sz="1600" b="1">
                <a:solidFill>
                  <a:srgbClr val="0099FF"/>
                </a:solidFill>
                <a:effectLst>
                  <a:outerShdw blurRad="38100" dist="38100" dir="2700000" algn="tl">
                    <a:srgbClr val="C0C0C0"/>
                  </a:outerShdw>
                </a:effectLst>
                <a:cs typeface="+mn-cs"/>
              </a:rPr>
              <a:t>f-</a:t>
            </a:r>
            <a:r>
              <a:rPr lang="en-US" sz="1600" b="1">
                <a:solidFill>
                  <a:srgbClr val="FF3300"/>
                </a:solidFill>
                <a:effectLst>
                  <a:outerShdw blurRad="38100" dist="38100" dir="2700000" algn="tl">
                    <a:srgbClr val="C0C0C0"/>
                  </a:outerShdw>
                </a:effectLst>
                <a:cs typeface="+mn-cs"/>
              </a:rPr>
              <a:t>f</a:t>
            </a:r>
            <a:r>
              <a:rPr lang="en-US" sz="1600" b="1">
                <a:solidFill>
                  <a:srgbClr val="0099FF"/>
                </a:solidFill>
                <a:effectLst>
                  <a:outerShdw blurRad="38100" dist="38100" dir="2700000" algn="tl">
                    <a:srgbClr val="C0C0C0"/>
                  </a:outerShdw>
                </a:effectLst>
                <a:cs typeface="+mn-cs"/>
              </a:rPr>
              <a:t>light setup</a:t>
            </a:r>
          </a:p>
          <a:p>
            <a:pPr algn="ctr">
              <a:defRPr/>
            </a:pPr>
            <a:r>
              <a:rPr lang="en-US" sz="1600" b="1">
                <a:solidFill>
                  <a:srgbClr val="0099FF"/>
                </a:solidFill>
                <a:effectLst>
                  <a:outerShdw blurRad="38100" dist="38100" dir="2700000" algn="tl">
                    <a:srgbClr val="C0C0C0"/>
                  </a:outerShdw>
                </a:effectLst>
                <a:cs typeface="+mn-cs"/>
              </a:rPr>
              <a:t>(3.19m flight path)</a:t>
            </a:r>
          </a:p>
        </p:txBody>
      </p:sp>
      <p:sp>
        <p:nvSpPr>
          <p:cNvPr id="22664" name="Text Box 136"/>
          <p:cNvSpPr txBox="1">
            <a:spLocks noChangeArrowheads="1"/>
          </p:cNvSpPr>
          <p:nvPr/>
        </p:nvSpPr>
        <p:spPr bwMode="auto">
          <a:xfrm>
            <a:off x="2268538" y="4227743"/>
            <a:ext cx="377825" cy="366713"/>
          </a:xfrm>
          <a:prstGeom prst="rect">
            <a:avLst/>
          </a:prstGeom>
          <a:noFill/>
          <a:ln w="9525">
            <a:noFill/>
            <a:miter lim="800000"/>
            <a:headEnd/>
            <a:tailEnd/>
          </a:ln>
          <a:effectLst/>
        </p:spPr>
        <p:txBody>
          <a:bodyPr wrap="none">
            <a:spAutoFit/>
          </a:bodyPr>
          <a:lstStyle/>
          <a:p>
            <a:pPr>
              <a:defRPr/>
            </a:pPr>
            <a:r>
              <a:rPr lang="en-US" b="1">
                <a:solidFill>
                  <a:srgbClr val="FF9933"/>
                </a:solidFill>
                <a:effectLst>
                  <a:outerShdw blurRad="38100" dist="38100" dir="2700000" algn="tl">
                    <a:srgbClr val="C0C0C0"/>
                  </a:outerShdw>
                </a:effectLst>
                <a:cs typeface="+mn-cs"/>
                <a:sym typeface="Wingdings" pitchFamily="2" charset="2"/>
              </a:rPr>
              <a:t></a:t>
            </a:r>
          </a:p>
        </p:txBody>
      </p:sp>
      <p:sp>
        <p:nvSpPr>
          <p:cNvPr id="22665" name="Text Box 137"/>
          <p:cNvSpPr txBox="1">
            <a:spLocks noChangeArrowheads="1"/>
          </p:cNvSpPr>
          <p:nvPr/>
        </p:nvSpPr>
        <p:spPr bwMode="auto">
          <a:xfrm>
            <a:off x="2249488" y="4227743"/>
            <a:ext cx="377825" cy="366713"/>
          </a:xfrm>
          <a:prstGeom prst="rect">
            <a:avLst/>
          </a:prstGeom>
          <a:noFill/>
          <a:ln w="9525">
            <a:noFill/>
            <a:miter lim="800000"/>
            <a:headEnd/>
            <a:tailEnd/>
          </a:ln>
          <a:effectLst/>
        </p:spPr>
        <p:txBody>
          <a:bodyPr wrap="none">
            <a:spAutoFit/>
          </a:bodyPr>
          <a:lstStyle/>
          <a:p>
            <a:pPr>
              <a:defRPr/>
            </a:pPr>
            <a:r>
              <a:rPr lang="en-US" b="1">
                <a:solidFill>
                  <a:srgbClr val="FF9933"/>
                </a:solidFill>
                <a:effectLst>
                  <a:outerShdw blurRad="38100" dist="38100" dir="2700000" algn="tl">
                    <a:srgbClr val="C0C0C0"/>
                  </a:outerShdw>
                </a:effectLst>
                <a:cs typeface="+mn-cs"/>
                <a:sym typeface="Wingdings" pitchFamily="2" charset="2"/>
              </a:rPr>
              <a:t></a:t>
            </a:r>
          </a:p>
        </p:txBody>
      </p:sp>
      <p:sp>
        <p:nvSpPr>
          <p:cNvPr id="22666" name="AutoShape 138"/>
          <p:cNvSpPr>
            <a:spLocks noChangeAspect="1" noChangeArrowheads="1"/>
          </p:cNvSpPr>
          <p:nvPr/>
        </p:nvSpPr>
        <p:spPr bwMode="auto">
          <a:xfrm>
            <a:off x="2339975" y="4299181"/>
            <a:ext cx="179388" cy="179387"/>
          </a:xfrm>
          <a:prstGeom prst="smileyFace">
            <a:avLst>
              <a:gd name="adj" fmla="val 4653"/>
            </a:avLst>
          </a:prstGeom>
          <a:solidFill>
            <a:srgbClr val="FF3300"/>
          </a:solidFill>
          <a:ln w="19050">
            <a:solidFill>
              <a:schemeClr val="tx1"/>
            </a:solidFill>
            <a:round/>
            <a:headEnd/>
            <a:tailEnd/>
          </a:ln>
        </p:spPr>
        <p:txBody>
          <a:bodyPr wrap="none" anchor="ctr"/>
          <a:lstStyle/>
          <a:p>
            <a:endParaRPr lang="de-DE"/>
          </a:p>
        </p:txBody>
      </p:sp>
      <p:sp>
        <p:nvSpPr>
          <p:cNvPr id="70763" name="Text Box 139"/>
          <p:cNvSpPr txBox="1">
            <a:spLocks noChangeArrowheads="1"/>
          </p:cNvSpPr>
          <p:nvPr/>
        </p:nvSpPr>
        <p:spPr bwMode="auto">
          <a:xfrm>
            <a:off x="67888" y="244417"/>
            <a:ext cx="215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spcBef>
                <a:spcPct val="50000"/>
              </a:spcBef>
            </a:pPr>
            <a:r>
              <a:rPr lang="en-US" sz="1400" dirty="0">
                <a:latin typeface="Trebuchet MS" pitchFamily="34" charset="0"/>
              </a:rPr>
              <a:t>Thanks to Iris </a:t>
            </a:r>
            <a:r>
              <a:rPr lang="en-US" sz="1400" dirty="0" err="1">
                <a:latin typeface="Trebuchet MS" pitchFamily="34" charset="0"/>
              </a:rPr>
              <a:t>Dillmann</a:t>
            </a:r>
            <a:endParaRPr lang="en-US" sz="1400" dirty="0">
              <a:latin typeface="Trebuchet MS" pitchFamily="34" charset="0"/>
            </a:endParaRPr>
          </a:p>
        </p:txBody>
      </p:sp>
      <p:graphicFrame>
        <p:nvGraphicFramePr>
          <p:cNvPr id="2" name="Objekt 1"/>
          <p:cNvGraphicFramePr>
            <a:graphicFrameLocks noChangeAspect="1"/>
          </p:cNvGraphicFramePr>
          <p:nvPr/>
        </p:nvGraphicFramePr>
        <p:xfrm>
          <a:off x="8553450" y="0"/>
          <a:ext cx="590550" cy="581025"/>
        </p:xfrm>
        <a:graphic>
          <a:graphicData uri="http://schemas.openxmlformats.org/presentationml/2006/ole">
            <mc:AlternateContent xmlns:mc="http://schemas.openxmlformats.org/markup-compatibility/2006">
              <mc:Choice xmlns:v="urn:schemas-microsoft-com:vml" Requires="v">
                <p:oleObj spid="_x0000_s104462" name="CorelDRAW" r:id="rId11" imgW="6991350" imgH="6934200" progId="CorelDraw.Graphic.9">
                  <p:embed/>
                </p:oleObj>
              </mc:Choice>
              <mc:Fallback>
                <p:oleObj name="CorelDRAW" r:id="rId11" imgW="6991350" imgH="6934200" progId="CorelDraw.Graphic.9">
                  <p:embed/>
                  <p:pic>
                    <p:nvPicPr>
                      <p:cNvPr id="0" name="Object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53450" y="0"/>
                        <a:ext cx="5905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4938560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1.38889E-6 3.7037E-6 L 0.07361 0.03842 L 0.09861 0.02893 L 0.10972 0.00092 L 0.11528 -0.04422 L 0.11528 -0.23704 " pathEditMode="relative" rAng="0" ptsTypes="AAAAAA">
                                      <p:cBhvr>
                                        <p:cTn id="6" dur="2000" fill="hold"/>
                                        <p:tgtEl>
                                          <p:spTgt spid="22605"/>
                                        </p:tgtEl>
                                        <p:attrNameLst>
                                          <p:attrName>ppt_x</p:attrName>
                                          <p:attrName>ppt_y</p:attrName>
                                        </p:attrNameLst>
                                      </p:cBhvr>
                                      <p:rCtr x="5800" y="-9900"/>
                                    </p:animMotion>
                                  </p:childTnLst>
                                </p:cTn>
                              </p:par>
                              <p:par>
                                <p:cTn id="7" presetID="0" presetClass="path" presetSubtype="0" accel="50000" decel="50000" fill="hold" grpId="0" nodeType="withEffect">
                                  <p:stCondLst>
                                    <p:cond delay="0"/>
                                  </p:stCondLst>
                                  <p:childTnLst>
                                    <p:animMotion origin="layout" path="M -2.77778E-7 -4.81481E-6 L 0.07361 0.03241 L 0.09097 0.02315 L 0.09653 0.01019 L 0.09584 -0.01111 " pathEditMode="relative" ptsTypes="AAAAA">
                                      <p:cBhvr>
                                        <p:cTn id="8" dur="1000" fill="hold"/>
                                        <p:tgtEl>
                                          <p:spTgt spid="22607"/>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01059 0.00602 L 0.06615 0.0338 L 0.09809 0.0338 L 0.11406 0.02268 L 0.12934 -0.00046 " pathEditMode="relative" ptsTypes="AAAAA">
                                      <p:cBhvr>
                                        <p:cTn id="10" dur="1000" fill="hold"/>
                                        <p:tgtEl>
                                          <p:spTgt spid="22606"/>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00643 0.01389 L 0.06164 0.04166 L 0.08559 0.04444 L 0.10539 0.02778 L 0.11059 -0.00417 L 0.11476 -0.03472 L 0.11372 -0.22917 " pathEditMode="relative" rAng="0" ptsTypes="AAAAAAA">
                                      <p:cBhvr>
                                        <p:cTn id="12" dur="2000" fill="hold"/>
                                        <p:tgtEl>
                                          <p:spTgt spid="22609"/>
                                        </p:tgtEl>
                                        <p:attrNameLst>
                                          <p:attrName>ppt_x</p:attrName>
                                          <p:attrName>ppt_y</p:attrName>
                                        </p:attrNameLst>
                                      </p:cBhvr>
                                      <p:rCtr x="5400" y="-10600"/>
                                    </p:animMotion>
                                  </p:childTnLst>
                                </p:cTn>
                              </p:par>
                              <p:par>
                                <p:cTn id="13" presetID="0" presetClass="path" presetSubtype="0" accel="50000" decel="50000" fill="hold" grpId="0" nodeType="withEffect">
                                  <p:stCondLst>
                                    <p:cond delay="0"/>
                                  </p:stCondLst>
                                  <p:childTnLst>
                                    <p:animMotion origin="layout" path="M 8.33333E-7 1.11111E-6 L 0.06875 0.03333 L 0.09896 0.03055 L 0.10833 -0.00278 L 0.11563 -0.04445 L 0.11458 -0.24306 " pathEditMode="relative" ptsTypes="AAAAAA">
                                      <p:cBhvr>
                                        <p:cTn id="14" dur="2000" fill="hold"/>
                                        <p:tgtEl>
                                          <p:spTgt spid="22610"/>
                                        </p:tgtEl>
                                        <p:attrNameLst>
                                          <p:attrName>ppt_x</p:attrName>
                                          <p:attrName>ppt_y</p:attrName>
                                        </p:attrNameLst>
                                      </p:cBhvr>
                                    </p:animMotion>
                                  </p:childTnLst>
                                </p:cTn>
                              </p:par>
                              <p:par>
                                <p:cTn id="15" presetID="0" presetClass="path" presetSubtype="0" accel="50000" decel="50000" fill="hold" nodeType="withEffect">
                                  <p:stCondLst>
                                    <p:cond delay="0"/>
                                  </p:stCondLst>
                                  <p:childTnLst>
                                    <p:animMotion origin="layout" path="M 3.61111E-6 1.11111E-6 L 0.07153 0.03611 L 0.09792 0.02963 L 0.10764 0.00185 L 0.11389 -0.04074 L 0.11319 -0.24259 " pathEditMode="relative" ptsTypes="AAAAAA">
                                      <p:cBhvr>
                                        <p:cTn id="16" dur="2000" fill="hold"/>
                                        <p:tgtEl>
                                          <p:spTgt spid="22531"/>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0033 0.00649 L 0.06614 0.04352 L 0.09253 0.04075 L 0.10225 0.01112 L 0.1092 -0.03055 L 0.11059 -0.23611 " pathEditMode="relative" ptsTypes="AAAAAA">
                                      <p:cBhvr>
                                        <p:cTn id="18" dur="2000" fill="hold"/>
                                        <p:tgtEl>
                                          <p:spTgt spid="22612"/>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1.11111E-6 1.11111E-6 L 0.06112 0.03519 L 0.08542 0.03241 L 0.09723 0.01852 L 0.10417 -0.00926 L 0.10764 -0.03704 L 0.10695 -0.24166 " pathEditMode="relative" ptsTypes="AAAAAAA">
                                      <p:cBhvr>
                                        <p:cTn id="20" dur="2000" fill="hold"/>
                                        <p:tgtEl>
                                          <p:spTgt spid="22622"/>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8.33333E-7 4.07407E-6 L 0.06528 0.03055 L 0.09028 0.0287 L 0.09722 0.01018 L 0.10764 -0.0426 L 0.10764 -0.24537 " pathEditMode="relative" rAng="0" ptsTypes="AAAAAA">
                                      <p:cBhvr>
                                        <p:cTn id="22" dur="2000" fill="hold"/>
                                        <p:tgtEl>
                                          <p:spTgt spid="22623"/>
                                        </p:tgtEl>
                                        <p:attrNameLst>
                                          <p:attrName>ppt_x</p:attrName>
                                          <p:attrName>ppt_y</p:attrName>
                                        </p:attrNameLst>
                                      </p:cBhvr>
                                      <p:rCtr x="5400" y="-10700"/>
                                    </p:animMotion>
                                  </p:childTnLst>
                                </p:cTn>
                              </p:par>
                              <p:par>
                                <p:cTn id="23" presetID="0" presetClass="path" presetSubtype="0" accel="50000" decel="50000" fill="hold" grpId="0" nodeType="withEffect">
                                  <p:stCondLst>
                                    <p:cond delay="0"/>
                                  </p:stCondLst>
                                  <p:childTnLst>
                                    <p:animMotion origin="layout" path="M -2.77778E-7 -4.07407E-6 L 0.07239 0.03542 L 0.10312 0.02848 L 0.11041 0.0007 L 0.11666 -0.03333 L 0.11666 -0.23888 " pathEditMode="relative" ptsTypes="AAAAAA">
                                      <p:cBhvr>
                                        <p:cTn id="24" dur="2000" fill="hold"/>
                                        <p:tgtEl>
                                          <p:spTgt spid="22621"/>
                                        </p:tgtEl>
                                        <p:attrNameLst>
                                          <p:attrName>ppt_x</p:attrName>
                                          <p:attrName>ppt_y</p:attrName>
                                        </p:attrNameLst>
                                      </p:cBhvr>
                                    </p:animMotion>
                                  </p:childTnLst>
                                </p:cTn>
                              </p:par>
                              <p:par>
                                <p:cTn id="25" presetID="0" presetClass="path" presetSubtype="0" accel="50000" decel="50000" fill="hold" grpId="0" nodeType="withEffect">
                                  <p:stCondLst>
                                    <p:cond delay="0"/>
                                  </p:stCondLst>
                                  <p:childTnLst>
                                    <p:animMotion origin="layout" path="M 1.11111E-6 2.22222E-6 L 0.07292 0.03611 L 0.09323 0.03472 L 0.10781 0.00069 L 0.11406 -0.03542 L 0.11354 -0.24236 " pathEditMode="relative" ptsTypes="AAAAAA">
                                      <p:cBhvr>
                                        <p:cTn id="26" dur="2000" fill="hold"/>
                                        <p:tgtEl>
                                          <p:spTgt spid="22620"/>
                                        </p:tgtEl>
                                        <p:attrNameLst>
                                          <p:attrName>ppt_x</p:attrName>
                                          <p:attrName>ppt_y</p:attrName>
                                        </p:attrNameLst>
                                      </p:cBhvr>
                                    </p:animMotion>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22605"/>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2609"/>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2610"/>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2531"/>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2612"/>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2622"/>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2623"/>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2621"/>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2620"/>
                                        </p:tgtEl>
                                        <p:attrNameLst>
                                          <p:attrName>style.visibility</p:attrName>
                                        </p:attrNameLst>
                                      </p:cBhvr>
                                      <p:to>
                                        <p:strVal val="hidden"/>
                                      </p:to>
                                    </p:set>
                                  </p:childTnLst>
                                </p:cTn>
                              </p:par>
                            </p:childTnLst>
                          </p:cTn>
                        </p:par>
                        <p:par>
                          <p:cTn id="47" fill="hold" nodeType="afterGroup">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22666"/>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260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22611"/>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22530"/>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2613"/>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22665"/>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22664"/>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22624"/>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22625"/>
                                        </p:tgtEl>
                                        <p:attrNameLst>
                                          <p:attrName>style.visibility</p:attrName>
                                        </p:attrNameLst>
                                      </p:cBhvr>
                                      <p:to>
                                        <p:strVal val="visible"/>
                                      </p:to>
                                    </p:set>
                                  </p:childTnLst>
                                </p:cTn>
                              </p:par>
                              <p:par>
                                <p:cTn id="66" presetID="0" presetClass="path" presetSubtype="0" accel="50000" decel="50000" fill="hold" grpId="1" nodeType="withEffect">
                                  <p:stCondLst>
                                    <p:cond delay="0"/>
                                  </p:stCondLst>
                                  <p:childTnLst>
                                    <p:animMotion origin="layout" path="M -8.67362E-19 2.59259E-6 L 0.00208 -0.26389 L -0.00521 -0.27639 L -0.02083 -0.29028 " pathEditMode="relative" ptsTypes="AAAA">
                                      <p:cBhvr>
                                        <p:cTn id="67" dur="1000" fill="hold"/>
                                        <p:tgtEl>
                                          <p:spTgt spid="22608"/>
                                        </p:tgtEl>
                                        <p:attrNameLst>
                                          <p:attrName>ppt_x</p:attrName>
                                          <p:attrName>ppt_y</p:attrName>
                                        </p:attrNameLst>
                                      </p:cBhvr>
                                    </p:animMotion>
                                  </p:childTnLst>
                                </p:cTn>
                              </p:par>
                              <p:par>
                                <p:cTn id="68" presetID="0" presetClass="path" presetSubtype="0" accel="50000" decel="50000" fill="hold" grpId="1" nodeType="withEffect">
                                  <p:stCondLst>
                                    <p:cond delay="0"/>
                                  </p:stCondLst>
                                  <p:childTnLst>
                                    <p:animMotion origin="layout" path="M -6.94444E-6 6.2963E-6 L -0.0007 -0.26203 L 0.00416 -0.27129 L 0.0111 -0.28055 L 0.01805 -0.28425 " pathEditMode="relative" ptsTypes="AAAAA">
                                      <p:cBhvr>
                                        <p:cTn id="69" dur="1000" fill="hold"/>
                                        <p:tgtEl>
                                          <p:spTgt spid="22611"/>
                                        </p:tgtEl>
                                        <p:attrNameLst>
                                          <p:attrName>ppt_x</p:attrName>
                                          <p:attrName>ppt_y</p:attrName>
                                        </p:attrNameLst>
                                      </p:cBhvr>
                                    </p:animMotion>
                                  </p:childTnLst>
                                </p:cTn>
                              </p:par>
                              <p:par>
                                <p:cTn id="70" presetID="0" presetClass="path" presetSubtype="0" accel="50000" decel="50000" fill="hold" nodeType="withEffect">
                                  <p:stCondLst>
                                    <p:cond delay="0"/>
                                  </p:stCondLst>
                                  <p:childTnLst>
                                    <p:animMotion origin="layout" path="M -5.27778E-6 2.22222E-6 L -5.27778E-6 -0.29629 L 0.00555 -0.32592 L 0.01666 -0.34815 L 0.03541 -0.36296 L 0.0493 -0.36667 " pathEditMode="relative" ptsTypes="AAAAAA">
                                      <p:cBhvr>
                                        <p:cTn id="71" dur="2000" fill="hold"/>
                                        <p:tgtEl>
                                          <p:spTgt spid="22530"/>
                                        </p:tgtEl>
                                        <p:attrNameLst>
                                          <p:attrName>ppt_x</p:attrName>
                                          <p:attrName>ppt_y</p:attrName>
                                        </p:attrNameLst>
                                      </p:cBhvr>
                                    </p:animMotion>
                                  </p:childTnLst>
                                </p:cTn>
                              </p:par>
                              <p:par>
                                <p:cTn id="72" presetID="0" presetClass="path" presetSubtype="0" accel="50000" decel="50000" fill="hold" grpId="1" nodeType="withEffect">
                                  <p:stCondLst>
                                    <p:cond delay="0"/>
                                  </p:stCondLst>
                                  <p:childTnLst>
                                    <p:animMotion origin="layout" path="M 2.77778E-7 -8.14815E-6 L 0.00069 -0.2963 L 0.00694 -0.3139 L 0.02153 -0.3213 L 0.03194 -0.32223 L 0.03958 -0.31667 L 0.0493 -0.31112 " pathEditMode="relative" ptsTypes="AAAAAAA">
                                      <p:cBhvr>
                                        <p:cTn id="73" dur="2000" fill="hold"/>
                                        <p:tgtEl>
                                          <p:spTgt spid="22613"/>
                                        </p:tgtEl>
                                        <p:attrNameLst>
                                          <p:attrName>ppt_x</p:attrName>
                                          <p:attrName>ppt_y</p:attrName>
                                        </p:attrNameLst>
                                      </p:cBhvr>
                                    </p:animMotion>
                                  </p:childTnLst>
                                </p:cTn>
                              </p:par>
                              <p:par>
                                <p:cTn id="74" presetID="0" presetClass="path" presetSubtype="0" accel="50000" decel="50000" fill="hold" grpId="1" nodeType="withEffect">
                                  <p:stCondLst>
                                    <p:cond delay="0"/>
                                  </p:stCondLst>
                                  <p:childTnLst>
                                    <p:animMotion origin="layout" path="M -3.33333E-6 2.59259E-6 L 0.00052 -0.30486 L 0.0099 -0.33264 L 0.02917 -0.34305 L 0.03438 -0.34236 L 0.11146 -0.34236 L 0.12083 -0.33819 L 0.1349 -0.31944 " pathEditMode="relative" ptsTypes="AAAAAAAA">
                                      <p:cBhvr>
                                        <p:cTn id="75" dur="2000" fill="hold"/>
                                        <p:tgtEl>
                                          <p:spTgt spid="22624"/>
                                        </p:tgtEl>
                                        <p:attrNameLst>
                                          <p:attrName>ppt_x</p:attrName>
                                          <p:attrName>ppt_y</p:attrName>
                                        </p:attrNameLst>
                                      </p:cBhvr>
                                    </p:animMotion>
                                  </p:childTnLst>
                                </p:cTn>
                              </p:par>
                              <p:par>
                                <p:cTn id="76" presetID="0" presetClass="path" presetSubtype="0" accel="50000" decel="50000" fill="hold" grpId="1" nodeType="withEffect">
                                  <p:stCondLst>
                                    <p:cond delay="0"/>
                                  </p:stCondLst>
                                  <p:childTnLst>
                                    <p:animMotion origin="layout" path="M 0.00156 0.00416 L 0.00312 -0.29445 L 0.00989 -0.31945 L 0.02708 -0.33612 L 0.10729 -0.33959 L 0.12552 -0.35209 L 0.14479 -0.36737 " pathEditMode="relative" ptsTypes="AAAAAAA">
                                      <p:cBhvr>
                                        <p:cTn id="77" dur="2000" fill="hold"/>
                                        <p:tgtEl>
                                          <p:spTgt spid="22625"/>
                                        </p:tgtEl>
                                        <p:attrNameLst>
                                          <p:attrName>ppt_x</p:attrName>
                                          <p:attrName>ppt_y</p:attrName>
                                        </p:attrNameLst>
                                      </p:cBhvr>
                                    </p:animMotion>
                                  </p:childTnLst>
                                </p:cTn>
                              </p:par>
                              <p:par>
                                <p:cTn id="78" presetID="0" presetClass="path" presetSubtype="0" accel="50000" decel="50000" fill="hold" grpId="1" nodeType="withEffect">
                                  <p:stCondLst>
                                    <p:cond delay="0"/>
                                  </p:stCondLst>
                                  <p:childTnLst>
                                    <p:animMotion origin="layout" path="M 0.0 0.0 L -0.00069 -0.3 L 0.00556 -0.32963 L 0.02431 -0.34167 L 0.03473 -0.34167 L 0.21111 -0.35371 " pathEditMode="relative" ptsTypes="AAAAAA">
                                      <p:cBhvr>
                                        <p:cTn id="79" dur="2000" fill="hold"/>
                                        <p:tgtEl>
                                          <p:spTgt spid="22664"/>
                                        </p:tgtEl>
                                        <p:attrNameLst>
                                          <p:attrName>ppt_x</p:attrName>
                                          <p:attrName>ppt_y</p:attrName>
                                        </p:attrNameLst>
                                      </p:cBhvr>
                                    </p:animMotion>
                                  </p:childTnLst>
                                </p:cTn>
                              </p:par>
                              <p:par>
                                <p:cTn id="80" presetID="0" presetClass="path" presetSubtype="0" accel="50000" decel="50000" fill="hold" grpId="1" nodeType="withEffect">
                                  <p:stCondLst>
                                    <p:cond delay="0"/>
                                  </p:stCondLst>
                                  <p:childTnLst>
                                    <p:animMotion origin="layout" path="M 0.0 0.0 L 0.00139 -0.30186 L 0.01806 -0.34075 L 0.03334 -0.34352 L 0.21181 -0.33426 " pathEditMode="relative" ptsTypes="AAAAA">
                                      <p:cBhvr>
                                        <p:cTn id="81" dur="2000" fill="hold"/>
                                        <p:tgtEl>
                                          <p:spTgt spid="22665"/>
                                        </p:tgtEl>
                                        <p:attrNameLst>
                                          <p:attrName>ppt_x</p:attrName>
                                          <p:attrName>ppt_y</p:attrName>
                                        </p:attrNameLst>
                                      </p:cBhvr>
                                    </p:animMotion>
                                  </p:childTnLst>
                                </p:cTn>
                              </p:par>
                              <p:par>
                                <p:cTn id="82" presetID="0" presetClass="path" presetSubtype="0" accel="50000" decel="50000" fill="hold" grpId="1" nodeType="withEffect">
                                  <p:stCondLst>
                                    <p:cond delay="0"/>
                                  </p:stCondLst>
                                  <p:childTnLst>
                                    <p:animMotion origin="layout" path="M -6.38889E-6 3.7037E-7 L 0.00138 -0.29814 L 0.01111 -0.33148 L 0.0243 -0.33703 L 0.03333 -0.33889 L 0.21319 -0.34166 " pathEditMode="relative" ptsTypes="AAAAAA">
                                      <p:cBhvr>
                                        <p:cTn id="83" dur="2000" fill="hold"/>
                                        <p:tgtEl>
                                          <p:spTgt spid="22666"/>
                                        </p:tgtEl>
                                        <p:attrNameLst>
                                          <p:attrName>ppt_x</p:attrName>
                                          <p:attrName>ppt_y</p:attrName>
                                        </p:attrNameLst>
                                      </p:cBhvr>
                                    </p:animMotion>
                                  </p:childTnLst>
                                </p:cTn>
                              </p:par>
                            </p:childTnLst>
                          </p:cTn>
                        </p:par>
                      </p:childTnLst>
                    </p:cTn>
                  </p:par>
                  <p:par>
                    <p:cTn id="84" fill="hold" nodeType="clickPar">
                      <p:stCondLst>
                        <p:cond delay="indefinite"/>
                      </p:stCondLst>
                      <p:childTnLst>
                        <p:par>
                          <p:cTn id="85" fill="hold" nodeType="withGroup">
                            <p:stCondLst>
                              <p:cond delay="0"/>
                            </p:stCondLst>
                            <p:childTnLst>
                              <p:par>
                                <p:cTn id="86" presetID="0" presetClass="path" presetSubtype="0" accel="50000" decel="50000" fill="hold" grpId="2" nodeType="clickEffect">
                                  <p:stCondLst>
                                    <p:cond delay="0"/>
                                  </p:stCondLst>
                                  <p:childTnLst>
                                    <p:animMotion origin="layout" path="M 0.21164 -0.34236 L 0.47935 -0.41597 L 0.49914 -0.43125 L 0.51372 -0.45764 L 0.51789 -0.49236 L 0.51268 -0.51458 L 0.49601 -0.53958 L 0.46893 -0.55902 " pathEditMode="relative" rAng="0" ptsTypes="AAAAAAAA">
                                      <p:cBhvr>
                                        <p:cTn id="87" dur="3000" fill="hold"/>
                                        <p:tgtEl>
                                          <p:spTgt spid="22666"/>
                                        </p:tgtEl>
                                        <p:attrNameLst>
                                          <p:attrName>ppt_x</p:attrName>
                                          <p:attrName>ppt_y</p:attrName>
                                        </p:attrNameLst>
                                      </p:cBhvr>
                                      <p:rCtr x="15300" y="-10800"/>
                                    </p:animMotion>
                                  </p:childTnLst>
                                </p:cTn>
                              </p:par>
                              <p:par>
                                <p:cTn id="88" presetID="0" presetClass="path" presetSubtype="0" accel="50000" decel="50000" fill="hold" grpId="2" nodeType="withEffect">
                                  <p:stCondLst>
                                    <p:cond delay="0"/>
                                  </p:stCondLst>
                                  <p:childTnLst>
                                    <p:animMotion origin="layout" path="M 0.21545 -0.34467 L 0.48108 -0.4155 L 0.50712 -0.43356 L 0.51753 -0.44467 L 0.52899 -0.47939 L 0.52795 -0.50717 L 0.52066 -0.53078 L 0.51024 -0.54467 L 0.49983 -0.55162 " pathEditMode="relative" rAng="0" ptsTypes="AAAAAAAAA">
                                      <p:cBhvr>
                                        <p:cTn id="89" dur="3000" fill="hold"/>
                                        <p:tgtEl>
                                          <p:spTgt spid="22664"/>
                                        </p:tgtEl>
                                        <p:attrNameLst>
                                          <p:attrName>ppt_x</p:attrName>
                                          <p:attrName>ppt_y</p:attrName>
                                        </p:attrNameLst>
                                      </p:cBhvr>
                                      <p:rCtr x="15700" y="-10300"/>
                                    </p:animMotion>
                                  </p:childTnLst>
                                </p:cTn>
                              </p:par>
                              <p:par>
                                <p:cTn id="90" presetID="0" presetClass="path" presetSubtype="0" accel="50000" decel="50000" fill="hold" grpId="2" nodeType="withEffect">
                                  <p:stCondLst>
                                    <p:cond delay="0"/>
                                  </p:stCondLst>
                                  <p:childTnLst>
                                    <p:animMotion origin="layout" path="M 0.21111 -0.3537 L 0.24132 -0.35509 L 0.47986 -0.42037 L 0.50382 -0.44537 L 0.50903 -0.47176 L 0.50798 -0.49815 L 0.50069 -0.51898 L 0.48715 -0.5287 " pathEditMode="relative" rAng="0" ptsTypes="AAAAAAAA">
                                      <p:cBhvr>
                                        <p:cTn id="91" dur="3000" fill="hold"/>
                                        <p:tgtEl>
                                          <p:spTgt spid="22665"/>
                                        </p:tgtEl>
                                        <p:attrNameLst>
                                          <p:attrName>ppt_x</p:attrName>
                                          <p:attrName>ppt_y</p:attrName>
                                        </p:attrNameLst>
                                      </p:cBhvr>
                                      <p:rCtr x="14900" y="-8700"/>
                                    </p:animMotion>
                                  </p:childTnLst>
                                </p:cTn>
                              </p:par>
                            </p:childTnLst>
                          </p:cTn>
                        </p:par>
                        <p:par>
                          <p:cTn id="92" fill="hold" nodeType="afterGroup">
                            <p:stCondLst>
                              <p:cond delay="3000"/>
                            </p:stCondLst>
                            <p:childTnLst>
                              <p:par>
                                <p:cTn id="93" presetID="8" presetClass="emph" presetSubtype="0" fill="hold" grpId="3" nodeType="afterEffect">
                                  <p:stCondLst>
                                    <p:cond delay="0"/>
                                  </p:stCondLst>
                                  <p:childTnLst>
                                    <p:animRot by="43200000">
                                      <p:cBhvr>
                                        <p:cTn id="94" dur="2000" fill="hold"/>
                                        <p:tgtEl>
                                          <p:spTgt spid="22666"/>
                                        </p:tgtEl>
                                        <p:attrNameLst>
                                          <p:attrName>r</p:attrName>
                                        </p:attrNameLst>
                                      </p:cBhvr>
                                    </p:animRot>
                                  </p:childTnLst>
                                </p:cTn>
                              </p:par>
                              <p:par>
                                <p:cTn id="95" presetID="1" presetClass="emph" presetSubtype="2" fill="hold" nodeType="withEffect">
                                  <p:stCondLst>
                                    <p:cond delay="0"/>
                                  </p:stCondLst>
                                  <p:childTnLst>
                                    <p:animClr clrSpc="rgb" dir="cw">
                                      <p:cBhvr>
                                        <p:cTn id="96" dur="2000" fill="hold"/>
                                        <p:tgtEl>
                                          <p:spTgt spid="22666"/>
                                        </p:tgtEl>
                                        <p:attrNameLst>
                                          <p:attrName>fillcolor</p:attrName>
                                        </p:attrNameLst>
                                      </p:cBhvr>
                                      <p:to>
                                        <a:srgbClr val="FFFF00"/>
                                      </p:to>
                                    </p:animClr>
                                    <p:set>
                                      <p:cBhvr>
                                        <p:cTn id="97" dur="2000" fill="hold"/>
                                        <p:tgtEl>
                                          <p:spTgt spid="22666"/>
                                        </p:tgtEl>
                                        <p:attrNameLst>
                                          <p:attrName>fill.type</p:attrName>
                                        </p:attrNameLst>
                                      </p:cBhvr>
                                      <p:to>
                                        <p:strVal val="solid"/>
                                      </p:to>
                                    </p:set>
                                    <p:set>
                                      <p:cBhvr>
                                        <p:cTn id="98" dur="2000" fill="hold"/>
                                        <p:tgtEl>
                                          <p:spTgt spid="2266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05" grpId="0" animBg="1"/>
      <p:bldP spid="22605" grpId="1" animBg="1"/>
      <p:bldP spid="22606" grpId="0" animBg="1"/>
      <p:bldP spid="22607" grpId="0" animBg="1"/>
      <p:bldP spid="22608" grpId="0" animBg="1"/>
      <p:bldP spid="22608" grpId="1" animBg="1"/>
      <p:bldP spid="22609" grpId="0" animBg="1"/>
      <p:bldP spid="22609" grpId="1" animBg="1"/>
      <p:bldP spid="22610" grpId="0" animBg="1"/>
      <p:bldP spid="22610" grpId="1" animBg="1"/>
      <p:bldP spid="22611" grpId="0" animBg="1"/>
      <p:bldP spid="22611" grpId="1" animBg="1"/>
      <p:bldP spid="22612" grpId="0" animBg="1"/>
      <p:bldP spid="22612" grpId="1" animBg="1"/>
      <p:bldP spid="22613" grpId="0" animBg="1"/>
      <p:bldP spid="22613" grpId="1" animBg="1"/>
      <p:bldP spid="22620" grpId="0" animBg="1"/>
      <p:bldP spid="22620" grpId="1" animBg="1"/>
      <p:bldP spid="22621" grpId="0" animBg="1"/>
      <p:bldP spid="22621" grpId="1" animBg="1"/>
      <p:bldP spid="22622" grpId="0"/>
      <p:bldP spid="22622" grpId="1"/>
      <p:bldP spid="22623" grpId="0"/>
      <p:bldP spid="22623" grpId="1"/>
      <p:bldP spid="22624" grpId="0" animBg="1"/>
      <p:bldP spid="22624" grpId="1" animBg="1"/>
      <p:bldP spid="22625" grpId="0" animBg="1"/>
      <p:bldP spid="22625" grpId="1" animBg="1"/>
      <p:bldP spid="22664" grpId="0"/>
      <p:bldP spid="22664" grpId="1"/>
      <p:bldP spid="22664" grpId="2"/>
      <p:bldP spid="22665" grpId="0"/>
      <p:bldP spid="22665" grpId="1"/>
      <p:bldP spid="22665" grpId="2"/>
      <p:bldP spid="22666" grpId="0" animBg="1"/>
      <p:bldP spid="22666" grpId="1" animBg="1"/>
      <p:bldP spid="22666" grpId="2" animBg="1"/>
      <p:bldP spid="22666" grpId="3"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06375" y="44624"/>
            <a:ext cx="8229600" cy="900113"/>
          </a:xfrm>
        </p:spPr>
        <p:txBody>
          <a:bodyPr/>
          <a:lstStyle/>
          <a:p>
            <a:r>
              <a:rPr lang="de-DE" sz="4000" dirty="0" smtClean="0">
                <a:latin typeface="Arial" pitchFamily="34" charset="0"/>
                <a:cs typeface="Arial" pitchFamily="34" charset="0"/>
              </a:rPr>
              <a:t>Historical</a:t>
            </a:r>
            <a:endParaRPr lang="en-US" sz="4000" dirty="0" smtClean="0">
              <a:solidFill>
                <a:schemeClr val="folHlink"/>
              </a:solidFill>
              <a:latin typeface="Arial" pitchFamily="34" charset="0"/>
              <a:cs typeface="Arial" pitchFamily="34" charset="0"/>
            </a:endParaRPr>
          </a:p>
        </p:txBody>
      </p:sp>
      <p:sp>
        <p:nvSpPr>
          <p:cNvPr id="10243" name="Rectangle 3"/>
          <p:cNvSpPr>
            <a:spLocks noGrp="1" noChangeArrowheads="1"/>
          </p:cNvSpPr>
          <p:nvPr>
            <p:ph type="body" sz="half" idx="1"/>
          </p:nvPr>
        </p:nvSpPr>
        <p:spPr>
          <a:xfrm>
            <a:off x="342900" y="863600"/>
            <a:ext cx="8435975" cy="3286125"/>
          </a:xfrm>
        </p:spPr>
        <p:txBody>
          <a:bodyPr/>
          <a:lstStyle/>
          <a:p>
            <a:pPr marL="0" indent="0">
              <a:lnSpc>
                <a:spcPct val="100000"/>
              </a:lnSpc>
              <a:spcBef>
                <a:spcPct val="0"/>
              </a:spcBef>
              <a:spcAft>
                <a:spcPct val="0"/>
              </a:spcAft>
              <a:buFontTx/>
              <a:buNone/>
            </a:pPr>
            <a:r>
              <a:rPr lang="en-US" sz="1800" b="1" dirty="0" smtClean="0">
                <a:solidFill>
                  <a:srgbClr val="00589C"/>
                </a:solidFill>
                <a:latin typeface="Arial" pitchFamily="34" charset="0"/>
                <a:cs typeface="Arial" pitchFamily="34" charset="0"/>
              </a:rPr>
              <a:t>1939</a:t>
            </a:r>
            <a:r>
              <a:rPr lang="en-US" sz="1800" dirty="0" smtClean="0">
                <a:latin typeface="Arial" pitchFamily="34" charset="0"/>
                <a:cs typeface="Arial" pitchFamily="34" charset="0"/>
              </a:rPr>
              <a:t>  Alvarez and </a:t>
            </a:r>
            <a:r>
              <a:rPr lang="en-US" sz="1800" dirty="0" err="1" smtClean="0">
                <a:latin typeface="Arial" pitchFamily="34" charset="0"/>
                <a:cs typeface="Arial" pitchFamily="34" charset="0"/>
              </a:rPr>
              <a:t>Cornog</a:t>
            </a:r>
            <a:r>
              <a:rPr lang="en-US" sz="1800" dirty="0" smtClean="0">
                <a:latin typeface="Arial" pitchFamily="34" charset="0"/>
                <a:cs typeface="Arial" pitchFamily="34" charset="0"/>
              </a:rPr>
              <a:t> discovered accidentally </a:t>
            </a:r>
            <a:r>
              <a:rPr lang="en-US" sz="1800" baseline="30000" dirty="0" smtClean="0">
                <a:latin typeface="Arial" pitchFamily="34" charset="0"/>
                <a:cs typeface="Arial" pitchFamily="34" charset="0"/>
              </a:rPr>
              <a:t>3</a:t>
            </a:r>
            <a:r>
              <a:rPr lang="en-US" sz="1800" dirty="0" smtClean="0">
                <a:latin typeface="Arial" pitchFamily="34" charset="0"/>
                <a:cs typeface="Arial" pitchFamily="34" charset="0"/>
              </a:rPr>
              <a:t>He (cyclotron).</a:t>
            </a:r>
          </a:p>
          <a:p>
            <a:pPr marL="0" indent="0">
              <a:lnSpc>
                <a:spcPct val="100000"/>
              </a:lnSpc>
              <a:spcBef>
                <a:spcPct val="0"/>
              </a:spcBef>
              <a:spcAft>
                <a:spcPct val="0"/>
              </a:spcAft>
              <a:buFontTx/>
              <a:buNone/>
            </a:pPr>
            <a:r>
              <a:rPr lang="en-US" sz="1800" dirty="0" smtClean="0">
                <a:latin typeface="Arial" pitchFamily="34" charset="0"/>
                <a:cs typeface="Arial" pitchFamily="34" charset="0"/>
              </a:rPr>
              <a:t>          </a:t>
            </a:r>
            <a:r>
              <a:rPr lang="en-US" sz="1800" dirty="0" smtClean="0">
                <a:solidFill>
                  <a:srgbClr val="00589C"/>
                </a:solidFill>
                <a:latin typeface="Arial" pitchFamily="34" charset="0"/>
                <a:cs typeface="Arial" pitchFamily="34" charset="0"/>
              </a:rPr>
              <a:t>From 1939 until 1977, for around 40 years, dark and silent!</a:t>
            </a:r>
          </a:p>
          <a:p>
            <a:pPr marL="0" indent="0">
              <a:lnSpc>
                <a:spcPct val="100000"/>
              </a:lnSpc>
              <a:spcBef>
                <a:spcPct val="0"/>
              </a:spcBef>
              <a:spcAft>
                <a:spcPct val="0"/>
              </a:spcAft>
              <a:buFontTx/>
              <a:buNone/>
            </a:pPr>
            <a:endParaRPr lang="en-US" sz="1800" dirty="0" smtClean="0">
              <a:solidFill>
                <a:srgbClr val="FF00FF"/>
              </a:solidFill>
              <a:latin typeface="Arial" pitchFamily="34" charset="0"/>
              <a:cs typeface="Arial" pitchFamily="34" charset="0"/>
            </a:endParaRPr>
          </a:p>
          <a:p>
            <a:pPr marL="0" indent="0">
              <a:lnSpc>
                <a:spcPct val="100000"/>
              </a:lnSpc>
              <a:spcBef>
                <a:spcPct val="0"/>
              </a:spcBef>
              <a:spcAft>
                <a:spcPct val="0"/>
              </a:spcAft>
              <a:buFontTx/>
              <a:buNone/>
            </a:pPr>
            <a:r>
              <a:rPr lang="en-US" sz="1800" b="1" dirty="0" smtClean="0">
                <a:solidFill>
                  <a:srgbClr val="00589C"/>
                </a:solidFill>
                <a:latin typeface="Arial" pitchFamily="34" charset="0"/>
                <a:cs typeface="Arial" pitchFamily="34" charset="0"/>
              </a:rPr>
              <a:t>1977</a:t>
            </a:r>
            <a:r>
              <a:rPr lang="en-US" sz="1800" dirty="0" smtClean="0">
                <a:latin typeface="Arial" pitchFamily="34" charset="0"/>
                <a:cs typeface="Arial" pitchFamily="34" charset="0"/>
              </a:rPr>
              <a:t>  Muller proposed to measure </a:t>
            </a:r>
            <a:r>
              <a:rPr lang="en-US" sz="1800" baseline="30000" dirty="0" smtClean="0">
                <a:latin typeface="Arial" pitchFamily="34" charset="0"/>
                <a:cs typeface="Arial" pitchFamily="34" charset="0"/>
              </a:rPr>
              <a:t>14</a:t>
            </a:r>
            <a:r>
              <a:rPr lang="en-US" sz="1800" dirty="0" smtClean="0">
                <a:latin typeface="Arial" pitchFamily="34" charset="0"/>
                <a:cs typeface="Arial" pitchFamily="34" charset="0"/>
              </a:rPr>
              <a:t>C or </a:t>
            </a:r>
            <a:r>
              <a:rPr lang="en-US" sz="1800" baseline="30000" dirty="0" smtClean="0">
                <a:latin typeface="Arial" pitchFamily="34" charset="0"/>
                <a:cs typeface="Arial" pitchFamily="34" charset="0"/>
              </a:rPr>
              <a:t>10</a:t>
            </a:r>
            <a:r>
              <a:rPr lang="en-US" sz="1800" dirty="0" smtClean="0">
                <a:latin typeface="Arial" pitchFamily="34" charset="0"/>
                <a:cs typeface="Arial" pitchFamily="34" charset="0"/>
              </a:rPr>
              <a:t>Be by means of a cyclotron.</a:t>
            </a:r>
            <a:r>
              <a:rPr lang="en-US" sz="1800" baseline="30000" dirty="0" smtClean="0">
                <a:latin typeface="Arial" pitchFamily="34" charset="0"/>
                <a:cs typeface="Arial" pitchFamily="34" charset="0"/>
              </a:rPr>
              <a:t> </a:t>
            </a:r>
          </a:p>
          <a:p>
            <a:pPr marL="0" indent="0">
              <a:lnSpc>
                <a:spcPct val="100000"/>
              </a:lnSpc>
              <a:spcBef>
                <a:spcPct val="0"/>
              </a:spcBef>
              <a:spcAft>
                <a:spcPct val="0"/>
              </a:spcAft>
              <a:buFontTx/>
              <a:buNone/>
            </a:pPr>
            <a:r>
              <a:rPr lang="en-US" sz="1800" baseline="30000" dirty="0" smtClean="0">
                <a:latin typeface="Arial" pitchFamily="34" charset="0"/>
                <a:cs typeface="Arial" pitchFamily="34" charset="0"/>
              </a:rPr>
              <a:t>               </a:t>
            </a:r>
            <a:r>
              <a:rPr lang="en-US" sz="1800" dirty="0" smtClean="0">
                <a:latin typeface="Arial" pitchFamily="34" charset="0"/>
                <a:cs typeface="Arial" pitchFamily="34" charset="0"/>
              </a:rPr>
              <a:t>Independently, Gove, </a:t>
            </a:r>
            <a:r>
              <a:rPr lang="en-US" sz="1800" dirty="0" err="1" smtClean="0">
                <a:latin typeface="Arial" pitchFamily="34" charset="0"/>
                <a:cs typeface="Arial" pitchFamily="34" charset="0"/>
              </a:rPr>
              <a:t>Litherland</a:t>
            </a:r>
            <a:r>
              <a:rPr lang="en-US" sz="1800" dirty="0" smtClean="0">
                <a:latin typeface="Arial" pitchFamily="34" charset="0"/>
                <a:cs typeface="Arial" pitchFamily="34" charset="0"/>
              </a:rPr>
              <a:t>, and Purser suggested the use</a:t>
            </a:r>
          </a:p>
          <a:p>
            <a:pPr marL="0" indent="0">
              <a:lnSpc>
                <a:spcPct val="100000"/>
              </a:lnSpc>
              <a:spcBef>
                <a:spcPct val="0"/>
              </a:spcBef>
              <a:spcAft>
                <a:spcPct val="0"/>
              </a:spcAft>
              <a:buFontTx/>
              <a:buNone/>
            </a:pPr>
            <a:r>
              <a:rPr lang="en-US" sz="1800" dirty="0" smtClean="0">
                <a:latin typeface="Arial" pitchFamily="34" charset="0"/>
                <a:cs typeface="Arial" pitchFamily="34" charset="0"/>
              </a:rPr>
              <a:t>          of a Tandem accelerator for </a:t>
            </a:r>
            <a:r>
              <a:rPr lang="en-US" sz="1800" baseline="30000" dirty="0" smtClean="0">
                <a:latin typeface="Arial" pitchFamily="34" charset="0"/>
                <a:cs typeface="Arial" pitchFamily="34" charset="0"/>
              </a:rPr>
              <a:t>14</a:t>
            </a:r>
            <a:r>
              <a:rPr lang="en-US" sz="1800" dirty="0" smtClean="0">
                <a:latin typeface="Arial" pitchFamily="34" charset="0"/>
                <a:cs typeface="Arial" pitchFamily="34" charset="0"/>
              </a:rPr>
              <a:t>C measurements. </a:t>
            </a:r>
            <a:r>
              <a:rPr lang="de-DE" sz="1800" dirty="0" smtClean="0">
                <a:latin typeface="Arial" pitchFamily="34" charset="0"/>
                <a:cs typeface="Arial" pitchFamily="34" charset="0"/>
              </a:rPr>
              <a:t> </a:t>
            </a:r>
          </a:p>
          <a:p>
            <a:pPr marL="0" indent="0">
              <a:lnSpc>
                <a:spcPct val="100000"/>
              </a:lnSpc>
              <a:spcBef>
                <a:spcPct val="0"/>
              </a:spcBef>
              <a:spcAft>
                <a:spcPct val="0"/>
              </a:spcAft>
              <a:buFontTx/>
              <a:buNone/>
            </a:pPr>
            <a:endParaRPr lang="de-DE" sz="1800" dirty="0" smtClean="0">
              <a:latin typeface="Arial" pitchFamily="34" charset="0"/>
              <a:cs typeface="Arial" pitchFamily="34" charset="0"/>
            </a:endParaRPr>
          </a:p>
          <a:p>
            <a:pPr marL="0" indent="0">
              <a:lnSpc>
                <a:spcPct val="100000"/>
              </a:lnSpc>
              <a:spcBef>
                <a:spcPct val="0"/>
              </a:spcBef>
              <a:spcAft>
                <a:spcPct val="0"/>
              </a:spcAft>
              <a:buFontTx/>
              <a:buNone/>
            </a:pPr>
            <a:r>
              <a:rPr lang="de-DE" sz="1800" b="1" dirty="0" smtClean="0">
                <a:solidFill>
                  <a:srgbClr val="00589C"/>
                </a:solidFill>
                <a:latin typeface="Arial" pitchFamily="34" charset="0"/>
                <a:cs typeface="Arial" pitchFamily="34" charset="0"/>
              </a:rPr>
              <a:t>2012</a:t>
            </a:r>
            <a:r>
              <a:rPr lang="de-DE" sz="1800" dirty="0" smtClean="0">
                <a:latin typeface="Arial" pitchFamily="34" charset="0"/>
                <a:cs typeface="Arial" pitchFamily="34" charset="0"/>
              </a:rPr>
              <a:t> </a:t>
            </a:r>
            <a:r>
              <a:rPr lang="en-US" sz="1800" dirty="0" smtClean="0">
                <a:latin typeface="Arial" pitchFamily="34" charset="0"/>
                <a:cs typeface="Arial" pitchFamily="34" charset="0"/>
              </a:rPr>
              <a:t>More than 100 AMS laboratories worldwide. </a:t>
            </a:r>
          </a:p>
          <a:p>
            <a:pPr marL="0" indent="0">
              <a:lnSpc>
                <a:spcPct val="100000"/>
              </a:lnSpc>
              <a:spcBef>
                <a:spcPct val="0"/>
              </a:spcBef>
              <a:spcAft>
                <a:spcPct val="0"/>
              </a:spcAft>
              <a:buFontTx/>
              <a:buNone/>
            </a:pPr>
            <a:r>
              <a:rPr lang="en-US" sz="1800" dirty="0" smtClean="0">
                <a:latin typeface="Arial" pitchFamily="34" charset="0"/>
                <a:cs typeface="Arial" pitchFamily="34" charset="0"/>
              </a:rPr>
              <a:t>         From small table top accelerators until large facilities with </a:t>
            </a:r>
            <a:br>
              <a:rPr lang="en-US" sz="1800" dirty="0" smtClean="0">
                <a:latin typeface="Arial" pitchFamily="34" charset="0"/>
                <a:cs typeface="Arial" pitchFamily="34" charset="0"/>
              </a:rPr>
            </a:br>
            <a:r>
              <a:rPr lang="en-US" sz="1800" dirty="0" smtClean="0">
                <a:latin typeface="Arial" pitchFamily="34" charset="0"/>
                <a:cs typeface="Arial" pitchFamily="34" charset="0"/>
              </a:rPr>
              <a:t>         more than 10MV terminal voltage.</a:t>
            </a:r>
          </a:p>
          <a:p>
            <a:pPr marL="0" indent="0">
              <a:lnSpc>
                <a:spcPct val="100000"/>
              </a:lnSpc>
              <a:spcBef>
                <a:spcPct val="0"/>
              </a:spcBef>
              <a:spcAft>
                <a:spcPct val="0"/>
              </a:spcAft>
              <a:buFontTx/>
              <a:buNone/>
            </a:pPr>
            <a:r>
              <a:rPr lang="en-US" sz="1800" dirty="0" smtClean="0">
                <a:latin typeface="Arial" pitchFamily="34" charset="0"/>
                <a:cs typeface="Arial" pitchFamily="34" charset="0"/>
              </a:rPr>
              <a:t>         Isotopes of interest from </a:t>
            </a:r>
            <a:r>
              <a:rPr lang="en-US" sz="1800" baseline="30000" dirty="0" smtClean="0">
                <a:latin typeface="Arial" pitchFamily="34" charset="0"/>
                <a:cs typeface="Arial" pitchFamily="34" charset="0"/>
              </a:rPr>
              <a:t>3</a:t>
            </a:r>
            <a:r>
              <a:rPr lang="en-US" sz="1800" dirty="0" smtClean="0">
                <a:latin typeface="Arial" pitchFamily="34" charset="0"/>
                <a:cs typeface="Arial" pitchFamily="34" charset="0"/>
              </a:rPr>
              <a:t>H until the heaviest nuclides like </a:t>
            </a:r>
            <a:r>
              <a:rPr lang="en-US" sz="1800" baseline="30000" dirty="0" smtClean="0">
                <a:latin typeface="Arial" pitchFamily="34" charset="0"/>
                <a:cs typeface="Arial" pitchFamily="34" charset="0"/>
              </a:rPr>
              <a:t>244</a:t>
            </a:r>
            <a:r>
              <a:rPr lang="en-US" sz="1800" dirty="0" smtClean="0">
                <a:latin typeface="Arial" pitchFamily="34" charset="0"/>
                <a:cs typeface="Arial" pitchFamily="34" charset="0"/>
              </a:rPr>
              <a:t>Pu.</a:t>
            </a:r>
          </a:p>
          <a:p>
            <a:pPr marL="0" indent="0">
              <a:lnSpc>
                <a:spcPct val="100000"/>
              </a:lnSpc>
              <a:spcBef>
                <a:spcPct val="0"/>
              </a:spcBef>
              <a:spcAft>
                <a:spcPct val="0"/>
              </a:spcAft>
              <a:buFontTx/>
              <a:buNone/>
            </a:pPr>
            <a:endParaRPr lang="en-US" sz="1800" dirty="0" smtClean="0">
              <a:latin typeface="Arial" pitchFamily="34" charset="0"/>
              <a:cs typeface="Arial" pitchFamily="34" charset="0"/>
            </a:endParaRPr>
          </a:p>
          <a:p>
            <a:pPr marL="0" indent="0">
              <a:lnSpc>
                <a:spcPct val="100000"/>
              </a:lnSpc>
              <a:spcBef>
                <a:spcPct val="0"/>
              </a:spcBef>
              <a:spcAft>
                <a:spcPct val="0"/>
              </a:spcAft>
              <a:buFontTx/>
              <a:buNone/>
            </a:pPr>
            <a:endParaRPr lang="en-US" sz="1800" dirty="0" smtClean="0">
              <a:latin typeface="Arial" pitchFamily="34" charset="0"/>
              <a:cs typeface="Arial" pitchFamily="34" charset="0"/>
            </a:endParaRPr>
          </a:p>
          <a:p>
            <a:pPr marL="0" indent="0">
              <a:lnSpc>
                <a:spcPct val="100000"/>
              </a:lnSpc>
              <a:spcBef>
                <a:spcPct val="0"/>
              </a:spcBef>
              <a:spcAft>
                <a:spcPct val="0"/>
              </a:spcAft>
              <a:buFontTx/>
              <a:buNone/>
            </a:pPr>
            <a:endParaRPr lang="en-US" sz="1800" dirty="0" smtClean="0">
              <a:latin typeface="Arial" pitchFamily="34" charset="0"/>
              <a:cs typeface="Arial" pitchFamily="34" charset="0"/>
            </a:endParaRPr>
          </a:p>
          <a:p>
            <a:pPr marL="0" indent="0">
              <a:lnSpc>
                <a:spcPct val="100000"/>
              </a:lnSpc>
              <a:spcBef>
                <a:spcPct val="0"/>
              </a:spcBef>
              <a:spcAft>
                <a:spcPct val="0"/>
              </a:spcAft>
              <a:buFontTx/>
              <a:buNone/>
            </a:pPr>
            <a:endParaRPr lang="en-US" sz="1800" dirty="0" smtClean="0">
              <a:latin typeface="Arial" pitchFamily="34" charset="0"/>
              <a:cs typeface="Arial" pitchFamily="34" charset="0"/>
            </a:endParaRPr>
          </a:p>
        </p:txBody>
      </p:sp>
      <p:sp>
        <p:nvSpPr>
          <p:cNvPr id="10244" name="Text Box 4"/>
          <p:cNvSpPr txBox="1">
            <a:spLocks noChangeArrowheads="1"/>
          </p:cNvSpPr>
          <p:nvPr/>
        </p:nvSpPr>
        <p:spPr bwMode="auto">
          <a:xfrm>
            <a:off x="8801100" y="-7937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rgbClr val="515151"/>
                </a:solidFill>
                <a:latin typeface="Arial" charset="0"/>
                <a:cs typeface="Arial" charset="0"/>
              </a:defRPr>
            </a:lvl1pPr>
            <a:lvl2pPr marL="742950" indent="-285750" eaLnBrk="0" hangingPunct="0">
              <a:defRPr sz="2400">
                <a:solidFill>
                  <a:srgbClr val="515151"/>
                </a:solidFill>
                <a:latin typeface="Arial" charset="0"/>
                <a:cs typeface="Arial" charset="0"/>
              </a:defRPr>
            </a:lvl2pPr>
            <a:lvl3pPr marL="1143000" indent="-228600" eaLnBrk="0" hangingPunct="0">
              <a:defRPr sz="2400">
                <a:solidFill>
                  <a:srgbClr val="515151"/>
                </a:solidFill>
                <a:latin typeface="Arial" charset="0"/>
                <a:cs typeface="Arial" charset="0"/>
              </a:defRPr>
            </a:lvl3pPr>
            <a:lvl4pPr marL="1600200" indent="-228600" eaLnBrk="0" hangingPunct="0">
              <a:defRPr sz="2400">
                <a:solidFill>
                  <a:srgbClr val="515151"/>
                </a:solidFill>
                <a:latin typeface="Arial" charset="0"/>
                <a:cs typeface="Arial" charset="0"/>
              </a:defRPr>
            </a:lvl4pPr>
            <a:lvl5pPr marL="2057400" indent="-228600" eaLnBrk="0" hangingPunct="0">
              <a:defRPr sz="2400">
                <a:solidFill>
                  <a:srgbClr val="515151"/>
                </a:solidFill>
                <a:latin typeface="Arial" charset="0"/>
                <a:cs typeface="Arial" charset="0"/>
              </a:defRPr>
            </a:lvl5pPr>
            <a:lvl6pPr marL="2514600" indent="-228600" algn="r" eaLnBrk="0" fontAlgn="base" hangingPunct="0">
              <a:spcBef>
                <a:spcPct val="0"/>
              </a:spcBef>
              <a:spcAft>
                <a:spcPct val="0"/>
              </a:spcAft>
              <a:defRPr sz="2400">
                <a:solidFill>
                  <a:srgbClr val="515151"/>
                </a:solidFill>
                <a:latin typeface="Arial" charset="0"/>
                <a:cs typeface="Arial" charset="0"/>
              </a:defRPr>
            </a:lvl6pPr>
            <a:lvl7pPr marL="2971800" indent="-228600" algn="r" eaLnBrk="0" fontAlgn="base" hangingPunct="0">
              <a:spcBef>
                <a:spcPct val="0"/>
              </a:spcBef>
              <a:spcAft>
                <a:spcPct val="0"/>
              </a:spcAft>
              <a:defRPr sz="2400">
                <a:solidFill>
                  <a:srgbClr val="515151"/>
                </a:solidFill>
                <a:latin typeface="Arial" charset="0"/>
                <a:cs typeface="Arial" charset="0"/>
              </a:defRPr>
            </a:lvl7pPr>
            <a:lvl8pPr marL="3429000" indent="-228600" algn="r" eaLnBrk="0" fontAlgn="base" hangingPunct="0">
              <a:spcBef>
                <a:spcPct val="0"/>
              </a:spcBef>
              <a:spcAft>
                <a:spcPct val="0"/>
              </a:spcAft>
              <a:defRPr sz="2400">
                <a:solidFill>
                  <a:srgbClr val="515151"/>
                </a:solidFill>
                <a:latin typeface="Arial" charset="0"/>
                <a:cs typeface="Arial" charset="0"/>
              </a:defRPr>
            </a:lvl8pPr>
            <a:lvl9pPr marL="3886200" indent="-228600" algn="r" eaLnBrk="0" fontAlgn="base" hangingPunct="0">
              <a:spcBef>
                <a:spcPct val="0"/>
              </a:spcBef>
              <a:spcAft>
                <a:spcPct val="0"/>
              </a:spcAft>
              <a:defRPr sz="2400">
                <a:solidFill>
                  <a:srgbClr val="515151"/>
                </a:solidFill>
                <a:latin typeface="Arial" charset="0"/>
                <a:cs typeface="Arial" charset="0"/>
              </a:defRPr>
            </a:lvl9pPr>
          </a:lstStyle>
          <a:p>
            <a:pPr eaLnBrk="1" hangingPunct="1"/>
            <a:endParaRPr lang="de-DE"/>
          </a:p>
        </p:txBody>
      </p:sp>
      <p:pic>
        <p:nvPicPr>
          <p:cNvPr id="10245" name="Grafik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3924300"/>
            <a:ext cx="3659188"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feld 4"/>
          <p:cNvSpPr txBox="1">
            <a:spLocks noChangeArrowheads="1"/>
          </p:cNvSpPr>
          <p:nvPr/>
        </p:nvSpPr>
        <p:spPr bwMode="auto">
          <a:xfrm>
            <a:off x="4886325" y="4621213"/>
            <a:ext cx="3824288"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515151"/>
                </a:solidFill>
                <a:latin typeface="Arial" charset="0"/>
                <a:cs typeface="Arial" charset="0"/>
              </a:defRPr>
            </a:lvl1pPr>
            <a:lvl2pPr marL="742950" indent="-285750" eaLnBrk="0" hangingPunct="0">
              <a:defRPr sz="2400">
                <a:solidFill>
                  <a:srgbClr val="515151"/>
                </a:solidFill>
                <a:latin typeface="Arial" charset="0"/>
                <a:cs typeface="Arial" charset="0"/>
              </a:defRPr>
            </a:lvl2pPr>
            <a:lvl3pPr marL="1143000" indent="-228600" eaLnBrk="0" hangingPunct="0">
              <a:defRPr sz="2400">
                <a:solidFill>
                  <a:srgbClr val="515151"/>
                </a:solidFill>
                <a:latin typeface="Arial" charset="0"/>
                <a:cs typeface="Arial" charset="0"/>
              </a:defRPr>
            </a:lvl3pPr>
            <a:lvl4pPr marL="1600200" indent="-228600" eaLnBrk="0" hangingPunct="0">
              <a:defRPr sz="2400">
                <a:solidFill>
                  <a:srgbClr val="515151"/>
                </a:solidFill>
                <a:latin typeface="Arial" charset="0"/>
                <a:cs typeface="Arial" charset="0"/>
              </a:defRPr>
            </a:lvl4pPr>
            <a:lvl5pPr marL="2057400" indent="-228600" eaLnBrk="0" hangingPunct="0">
              <a:defRPr sz="2400">
                <a:solidFill>
                  <a:srgbClr val="515151"/>
                </a:solidFill>
                <a:latin typeface="Arial" charset="0"/>
                <a:cs typeface="Arial" charset="0"/>
              </a:defRPr>
            </a:lvl5pPr>
            <a:lvl6pPr marL="2514600" indent="-228600" algn="r" eaLnBrk="0" fontAlgn="base" hangingPunct="0">
              <a:spcBef>
                <a:spcPct val="0"/>
              </a:spcBef>
              <a:spcAft>
                <a:spcPct val="0"/>
              </a:spcAft>
              <a:defRPr sz="2400">
                <a:solidFill>
                  <a:srgbClr val="515151"/>
                </a:solidFill>
                <a:latin typeface="Arial" charset="0"/>
                <a:cs typeface="Arial" charset="0"/>
              </a:defRPr>
            </a:lvl6pPr>
            <a:lvl7pPr marL="2971800" indent="-228600" algn="r" eaLnBrk="0" fontAlgn="base" hangingPunct="0">
              <a:spcBef>
                <a:spcPct val="0"/>
              </a:spcBef>
              <a:spcAft>
                <a:spcPct val="0"/>
              </a:spcAft>
              <a:defRPr sz="2400">
                <a:solidFill>
                  <a:srgbClr val="515151"/>
                </a:solidFill>
                <a:latin typeface="Arial" charset="0"/>
                <a:cs typeface="Arial" charset="0"/>
              </a:defRPr>
            </a:lvl7pPr>
            <a:lvl8pPr marL="3429000" indent="-228600" algn="r" eaLnBrk="0" fontAlgn="base" hangingPunct="0">
              <a:spcBef>
                <a:spcPct val="0"/>
              </a:spcBef>
              <a:spcAft>
                <a:spcPct val="0"/>
              </a:spcAft>
              <a:defRPr sz="2400">
                <a:solidFill>
                  <a:srgbClr val="515151"/>
                </a:solidFill>
                <a:latin typeface="Arial" charset="0"/>
                <a:cs typeface="Arial" charset="0"/>
              </a:defRPr>
            </a:lvl8pPr>
            <a:lvl9pPr marL="3886200" indent="-228600" algn="r" eaLnBrk="0" fontAlgn="base" hangingPunct="0">
              <a:spcBef>
                <a:spcPct val="0"/>
              </a:spcBef>
              <a:spcAft>
                <a:spcPct val="0"/>
              </a:spcAft>
              <a:defRPr sz="2400">
                <a:solidFill>
                  <a:srgbClr val="515151"/>
                </a:solidFill>
                <a:latin typeface="Arial" charset="0"/>
                <a:cs typeface="Arial" charset="0"/>
              </a:defRPr>
            </a:lvl9pPr>
          </a:lstStyle>
          <a:p>
            <a:pPr algn="l" eaLnBrk="1" hangingPunct="1"/>
            <a:r>
              <a:rPr lang="en-US" sz="1800" dirty="0">
                <a:solidFill>
                  <a:schemeClr val="tx1"/>
                </a:solidFill>
              </a:rPr>
              <a:t> The majority of AMS </a:t>
            </a:r>
            <a:br>
              <a:rPr lang="en-US" sz="1800" dirty="0">
                <a:solidFill>
                  <a:schemeClr val="tx1"/>
                </a:solidFill>
              </a:rPr>
            </a:br>
            <a:r>
              <a:rPr lang="en-US" sz="1800" dirty="0">
                <a:solidFill>
                  <a:schemeClr val="tx1"/>
                </a:solidFill>
              </a:rPr>
              <a:t>laboratories is dedicated to </a:t>
            </a:r>
            <a:br>
              <a:rPr lang="en-US" sz="1800" dirty="0">
                <a:solidFill>
                  <a:schemeClr val="tx1"/>
                </a:solidFill>
              </a:rPr>
            </a:br>
            <a:r>
              <a:rPr lang="en-US" sz="1800" baseline="30000" dirty="0">
                <a:solidFill>
                  <a:schemeClr val="tx1"/>
                </a:solidFill>
              </a:rPr>
              <a:t>14</a:t>
            </a:r>
            <a:r>
              <a:rPr lang="en-US" sz="1800" dirty="0">
                <a:solidFill>
                  <a:schemeClr val="tx1"/>
                </a:solidFill>
              </a:rPr>
              <a:t>C and </a:t>
            </a:r>
            <a:r>
              <a:rPr lang="en-US" sz="1800" baseline="30000" dirty="0">
                <a:solidFill>
                  <a:schemeClr val="tx1"/>
                </a:solidFill>
              </a:rPr>
              <a:t>10</a:t>
            </a:r>
            <a:r>
              <a:rPr lang="en-US" sz="1800" dirty="0">
                <a:solidFill>
                  <a:schemeClr val="tx1"/>
                </a:solidFill>
              </a:rPr>
              <a:t>Be.</a:t>
            </a:r>
            <a:endParaRPr lang="de-DE" sz="1800" dirty="0">
              <a:solidFill>
                <a:schemeClr val="tx1"/>
              </a:solidFill>
            </a:endParaRPr>
          </a:p>
        </p:txBody>
      </p:sp>
    </p:spTree>
    <p:extLst>
      <p:ext uri="{BB962C8B-B14F-4D97-AF65-F5344CB8AC3E}">
        <p14:creationId xmlns:p14="http://schemas.microsoft.com/office/powerpoint/2010/main" val="33180849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951954"/>
            <a:ext cx="7545388" cy="521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Rectangle 2"/>
          <p:cNvSpPr>
            <a:spLocks noGrp="1" noChangeArrowheads="1"/>
          </p:cNvSpPr>
          <p:nvPr>
            <p:ph type="title"/>
          </p:nvPr>
        </p:nvSpPr>
        <p:spPr>
          <a:xfrm>
            <a:off x="-468560" y="-27384"/>
            <a:ext cx="5400600" cy="1143000"/>
          </a:xfrm>
        </p:spPr>
        <p:txBody>
          <a:bodyPr/>
          <a:lstStyle/>
          <a:p>
            <a:pPr eaLnBrk="1" hangingPunct="1"/>
            <a:r>
              <a:rPr lang="en-US" sz="2400" dirty="0" smtClean="0">
                <a:latin typeface="Arial" pitchFamily="34" charset="0"/>
                <a:cs typeface="Arial" pitchFamily="34" charset="0"/>
              </a:rPr>
              <a:t>Measurements with GAMS: </a:t>
            </a:r>
            <a:br>
              <a:rPr lang="en-US" sz="2400" dirty="0" smtClean="0">
                <a:latin typeface="Arial" pitchFamily="34" charset="0"/>
                <a:cs typeface="Arial" pitchFamily="34" charset="0"/>
              </a:rPr>
            </a:br>
            <a:r>
              <a:rPr lang="en-US" sz="2400" dirty="0" smtClean="0">
                <a:latin typeface="Arial" pitchFamily="34" charset="0"/>
                <a:cs typeface="Arial" pitchFamily="34" charset="0"/>
              </a:rPr>
              <a:t>Deep See </a:t>
            </a:r>
            <a:br>
              <a:rPr lang="en-US" sz="2400" dirty="0" smtClean="0">
                <a:latin typeface="Arial" pitchFamily="34" charset="0"/>
                <a:cs typeface="Arial" pitchFamily="34" charset="0"/>
              </a:rPr>
            </a:br>
            <a:r>
              <a:rPr lang="en-US" sz="2400" dirty="0" smtClean="0">
                <a:latin typeface="Arial" pitchFamily="34" charset="0"/>
                <a:cs typeface="Arial" pitchFamily="34" charset="0"/>
              </a:rPr>
              <a:t>Ferro-Manganese Crust </a:t>
            </a:r>
          </a:p>
        </p:txBody>
      </p:sp>
      <p:sp>
        <p:nvSpPr>
          <p:cNvPr id="71684" name="Text Box 4"/>
          <p:cNvSpPr txBox="1">
            <a:spLocks noChangeArrowheads="1"/>
          </p:cNvSpPr>
          <p:nvPr/>
        </p:nvSpPr>
        <p:spPr bwMode="auto">
          <a:xfrm>
            <a:off x="179512" y="6014616"/>
            <a:ext cx="36353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dirty="0" err="1"/>
              <a:t>Knie</a:t>
            </a:r>
            <a:r>
              <a:rPr lang="en-US" dirty="0"/>
              <a:t> et al. PRL 93 (2004</a:t>
            </a:r>
            <a:r>
              <a:rPr lang="en-US" dirty="0" smtClean="0"/>
              <a:t>)</a:t>
            </a:r>
            <a:endParaRPr lang="en-US" dirty="0"/>
          </a:p>
        </p:txBody>
      </p:sp>
      <p:pic>
        <p:nvPicPr>
          <p:cNvPr id="71686" name="Picture 6" descr="gams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4713" y="0"/>
            <a:ext cx="649287"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kt 1"/>
          <p:cNvGraphicFramePr>
            <a:graphicFrameLocks noChangeAspect="1"/>
          </p:cNvGraphicFramePr>
          <p:nvPr>
            <p:extLst>
              <p:ext uri="{D42A27DB-BD31-4B8C-83A1-F6EECF244321}">
                <p14:modId xmlns:p14="http://schemas.microsoft.com/office/powerpoint/2010/main" val="2018099126"/>
              </p:ext>
            </p:extLst>
          </p:nvPr>
        </p:nvGraphicFramePr>
        <p:xfrm>
          <a:off x="4152850" y="44624"/>
          <a:ext cx="4019550" cy="4724400"/>
        </p:xfrm>
        <a:graphic>
          <a:graphicData uri="http://schemas.openxmlformats.org/presentationml/2006/ole">
            <mc:AlternateContent xmlns:mc="http://schemas.openxmlformats.org/markup-compatibility/2006">
              <mc:Choice xmlns:v="urn:schemas-microsoft-com:vml" Requires="v">
                <p:oleObj spid="_x0000_s42005" name="Diagramm" r:id="rId5" imgW="4488840" imgH="5107680" progId="Excel.Chart.8">
                  <p:embed/>
                </p:oleObj>
              </mc:Choice>
              <mc:Fallback>
                <p:oleObj name="Diagramm" r:id="rId5" imgW="4488840" imgH="5107680" progId="Excel.Chart.8">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2850" y="44624"/>
                        <a:ext cx="4019550" cy="472440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 name="AutoShape 9"/>
          <p:cNvSpPr>
            <a:spLocks noChangeArrowheads="1"/>
          </p:cNvSpPr>
          <p:nvPr/>
        </p:nvSpPr>
        <p:spPr bwMode="auto">
          <a:xfrm>
            <a:off x="2987824" y="3159249"/>
            <a:ext cx="976313" cy="485775"/>
          </a:xfrm>
          <a:prstGeom prst="leftArrow">
            <a:avLst>
              <a:gd name="adj1" fmla="val 50000"/>
              <a:gd name="adj2" fmla="val 50245"/>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Tree>
    <p:extLst>
      <p:ext uri="{BB962C8B-B14F-4D97-AF65-F5344CB8AC3E}">
        <p14:creationId xmlns:p14="http://schemas.microsoft.com/office/powerpoint/2010/main" val="33912181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2" descr="CrustPl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715491"/>
            <a:ext cx="6581775"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0962" name="Object 3"/>
          <p:cNvGraphicFramePr>
            <a:graphicFrameLocks noGrp="1" noChangeAspect="1"/>
          </p:cNvGraphicFramePr>
          <p:nvPr>
            <p:ph type="title"/>
          </p:nvPr>
        </p:nvGraphicFramePr>
        <p:xfrm>
          <a:off x="8275638" y="0"/>
          <a:ext cx="868362" cy="868363"/>
        </p:xfrm>
        <a:graphic>
          <a:graphicData uri="http://schemas.openxmlformats.org/presentationml/2006/ole">
            <mc:AlternateContent xmlns:mc="http://schemas.openxmlformats.org/markup-compatibility/2006">
              <mc:Choice xmlns:v="urn:schemas-microsoft-com:vml" Requires="v">
                <p:oleObj spid="_x0000_s49171" name="CorelDRAW" r:id="rId5" imgW="0" imgH="0" progId="CorelDraw.Graphic.11">
                  <p:embed/>
                </p:oleObj>
              </mc:Choice>
              <mc:Fallback>
                <p:oleObj name="CorelDRAW" r:id="rId5" imgW="0" imgH="0" progId="CorelDraw.Graphic.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5638" y="0"/>
                        <a:ext cx="868362" cy="868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0964" name="Text Box 4"/>
          <p:cNvSpPr txBox="1">
            <a:spLocks noChangeArrowheads="1"/>
          </p:cNvSpPr>
          <p:nvPr/>
        </p:nvSpPr>
        <p:spPr bwMode="auto">
          <a:xfrm>
            <a:off x="2895600" y="496888"/>
            <a:ext cx="1244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de-DE"/>
          </a:p>
        </p:txBody>
      </p:sp>
      <p:sp>
        <p:nvSpPr>
          <p:cNvPr id="6" name="Pfeil nach rechts 5"/>
          <p:cNvSpPr/>
          <p:nvPr/>
        </p:nvSpPr>
        <p:spPr>
          <a:xfrm>
            <a:off x="1042988" y="5373216"/>
            <a:ext cx="979487" cy="484188"/>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967" name="Textfeld 6"/>
          <p:cNvSpPr txBox="1">
            <a:spLocks noChangeArrowheads="1"/>
          </p:cNvSpPr>
          <p:nvPr/>
        </p:nvSpPr>
        <p:spPr bwMode="auto">
          <a:xfrm>
            <a:off x="2055726" y="5373216"/>
            <a:ext cx="63674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The pacific was enriched in </a:t>
            </a:r>
            <a:r>
              <a:rPr lang="en-US" sz="2400" baseline="30000" dirty="0"/>
              <a:t>60</a:t>
            </a:r>
            <a:r>
              <a:rPr lang="en-US" sz="2400" dirty="0"/>
              <a:t>Fe </a:t>
            </a:r>
            <a:r>
              <a:rPr lang="en-US" sz="2400" dirty="0" smtClean="0"/>
              <a:t>2.2 </a:t>
            </a:r>
            <a:r>
              <a:rPr lang="en-US" sz="2400" dirty="0" err="1" smtClean="0"/>
              <a:t>Myr</a:t>
            </a:r>
            <a:r>
              <a:rPr lang="en-US" sz="2400" dirty="0" smtClean="0"/>
              <a:t> </a:t>
            </a:r>
            <a:r>
              <a:rPr lang="en-US" sz="2400" dirty="0"/>
              <a:t>ago!</a:t>
            </a:r>
          </a:p>
        </p:txBody>
      </p:sp>
      <p:sp>
        <p:nvSpPr>
          <p:cNvPr id="8" name="Rectangle 2"/>
          <p:cNvSpPr txBox="1">
            <a:spLocks noChangeArrowheads="1"/>
          </p:cNvSpPr>
          <p:nvPr/>
        </p:nvSpPr>
        <p:spPr>
          <a:xfrm>
            <a:off x="-468560" y="-27384"/>
            <a:ext cx="54006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2400" dirty="0" smtClean="0">
                <a:latin typeface="Arial" pitchFamily="34" charset="0"/>
                <a:cs typeface="Arial" pitchFamily="34" charset="0"/>
              </a:rPr>
              <a:t>Leaching of the</a:t>
            </a:r>
            <a:br>
              <a:rPr lang="en-US" sz="2400" dirty="0" smtClean="0">
                <a:latin typeface="Arial" pitchFamily="34" charset="0"/>
                <a:cs typeface="Arial" pitchFamily="34" charset="0"/>
              </a:rPr>
            </a:br>
            <a:r>
              <a:rPr lang="en-US" sz="2400" dirty="0" smtClean="0">
                <a:latin typeface="Arial" pitchFamily="34" charset="0"/>
                <a:cs typeface="Arial" pitchFamily="34" charset="0"/>
              </a:rPr>
              <a:t>Ferro-Manganese Crust </a:t>
            </a:r>
          </a:p>
        </p:txBody>
      </p:sp>
      <p:sp>
        <p:nvSpPr>
          <p:cNvPr id="9" name="Text Box 4"/>
          <p:cNvSpPr txBox="1">
            <a:spLocks noChangeArrowheads="1"/>
          </p:cNvSpPr>
          <p:nvPr/>
        </p:nvSpPr>
        <p:spPr bwMode="auto">
          <a:xfrm>
            <a:off x="179512" y="6014616"/>
            <a:ext cx="36353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dirty="0" err="1" smtClean="0"/>
              <a:t>Fitoussi</a:t>
            </a:r>
            <a:r>
              <a:rPr lang="en-US" dirty="0" smtClean="0"/>
              <a:t> </a:t>
            </a:r>
            <a:r>
              <a:rPr lang="en-US" dirty="0"/>
              <a:t>et al. PRL 93 (</a:t>
            </a:r>
            <a:r>
              <a:rPr lang="en-US" dirty="0" smtClean="0"/>
              <a:t>2008) </a:t>
            </a:r>
            <a:endParaRPr lang="en-US" dirty="0"/>
          </a:p>
        </p:txBody>
      </p:sp>
    </p:spTree>
    <p:extLst>
      <p:ext uri="{BB962C8B-B14F-4D97-AF65-F5344CB8AC3E}">
        <p14:creationId xmlns:p14="http://schemas.microsoft.com/office/powerpoint/2010/main" val="9240214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0"/>
          <p:cNvPicPr>
            <a:picLocks noChangeAspect="1" noChangeArrowheads="1"/>
          </p:cNvPicPr>
          <p:nvPr/>
        </p:nvPicPr>
        <p:blipFill rotWithShape="1">
          <a:blip r:embed="rId3">
            <a:extLst>
              <a:ext uri="{28A0092B-C50C-407E-A947-70E740481C1C}">
                <a14:useLocalDpi xmlns:a14="http://schemas.microsoft.com/office/drawing/2010/main" val="0"/>
              </a:ext>
            </a:extLst>
          </a:blip>
          <a:srcRect b="11897"/>
          <a:stretch/>
        </p:blipFill>
        <p:spPr bwMode="auto">
          <a:xfrm>
            <a:off x="0" y="-26988"/>
            <a:ext cx="7019925" cy="6089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Rectangle 2"/>
          <p:cNvSpPr>
            <a:spLocks noGrp="1" noChangeArrowheads="1"/>
          </p:cNvSpPr>
          <p:nvPr>
            <p:ph type="title"/>
          </p:nvPr>
        </p:nvSpPr>
        <p:spPr>
          <a:xfrm>
            <a:off x="-252413" y="0"/>
            <a:ext cx="7345363" cy="647700"/>
          </a:xfrm>
        </p:spPr>
        <p:txBody>
          <a:bodyPr/>
          <a:lstStyle/>
          <a:p>
            <a:pPr eaLnBrk="1" hangingPunct="1"/>
            <a:r>
              <a:rPr lang="en-US" sz="3200" dirty="0" smtClean="0">
                <a:solidFill>
                  <a:schemeClr val="bg1"/>
                </a:solidFill>
                <a:latin typeface="Arial" pitchFamily="34" charset="0"/>
                <a:cs typeface="Arial" pitchFamily="34" charset="0"/>
              </a:rPr>
              <a:t>Signal</a:t>
            </a:r>
            <a:r>
              <a:rPr lang="en-US" sz="3200" dirty="0" smtClean="0">
                <a:solidFill>
                  <a:schemeClr val="bg1"/>
                </a:solidFill>
                <a:latin typeface="Trebuchet MS" pitchFamily="34" charset="0"/>
              </a:rPr>
              <a:t> in more reservoirs: </a:t>
            </a:r>
            <a:r>
              <a:rPr lang="en-US" sz="3200" b="1" dirty="0" smtClean="0">
                <a:solidFill>
                  <a:schemeClr val="bg1"/>
                </a:solidFill>
                <a:latin typeface="Trebuchet MS" pitchFamily="34" charset="0"/>
              </a:rPr>
              <a:t>Moon</a:t>
            </a:r>
            <a:endParaRPr lang="de-DE" sz="3200" b="1" dirty="0" smtClean="0">
              <a:solidFill>
                <a:schemeClr val="bg1"/>
              </a:solidFill>
              <a:latin typeface="Trebuchet MS" pitchFamily="34" charset="0"/>
            </a:endParaRPr>
          </a:p>
        </p:txBody>
      </p:sp>
      <p:pic>
        <p:nvPicPr>
          <p:cNvPr id="72708" name="Picture 4" descr="gams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9788" y="0"/>
            <a:ext cx="684212"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Text Box 5"/>
          <p:cNvSpPr txBox="1">
            <a:spLocks noChangeArrowheads="1"/>
          </p:cNvSpPr>
          <p:nvPr/>
        </p:nvSpPr>
        <p:spPr bwMode="auto">
          <a:xfrm>
            <a:off x="-34925" y="908050"/>
            <a:ext cx="64071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b="1" dirty="0">
                <a:solidFill>
                  <a:schemeClr val="bg1"/>
                </a:solidFill>
              </a:rPr>
              <a:t>collaboration with </a:t>
            </a:r>
            <a:br>
              <a:rPr lang="en-US" sz="2400" b="1" dirty="0">
                <a:solidFill>
                  <a:schemeClr val="bg1"/>
                </a:solidFill>
              </a:rPr>
            </a:br>
            <a:r>
              <a:rPr lang="en-US" sz="2400" b="1" dirty="0">
                <a:solidFill>
                  <a:schemeClr val="bg1"/>
                </a:solidFill>
              </a:rPr>
              <a:t>G. Herzog et al. (Rutgers University) </a:t>
            </a:r>
            <a:r>
              <a:rPr lang="en-US" sz="2400" b="1" dirty="0" smtClean="0">
                <a:solidFill>
                  <a:schemeClr val="bg1"/>
                </a:solidFill>
              </a:rPr>
              <a:t/>
            </a:r>
            <a:br>
              <a:rPr lang="en-US" sz="2400" b="1" dirty="0" smtClean="0">
                <a:solidFill>
                  <a:schemeClr val="bg1"/>
                </a:solidFill>
              </a:rPr>
            </a:br>
            <a:r>
              <a:rPr lang="en-US" sz="2400" b="1" dirty="0" smtClean="0">
                <a:solidFill>
                  <a:schemeClr val="bg1"/>
                </a:solidFill>
              </a:rPr>
              <a:t>and </a:t>
            </a:r>
            <a:r>
              <a:rPr lang="en-US" sz="2400" b="1" dirty="0">
                <a:solidFill>
                  <a:schemeClr val="bg1"/>
                </a:solidFill>
              </a:rPr>
              <a:t>NASA</a:t>
            </a:r>
          </a:p>
          <a:p>
            <a:pPr eaLnBrk="1" hangingPunct="1"/>
            <a:endParaRPr lang="en-US" sz="2400" b="1" dirty="0">
              <a:solidFill>
                <a:schemeClr val="bg1"/>
              </a:solidFill>
            </a:endParaRPr>
          </a:p>
          <a:p>
            <a:pPr algn="ctr" eaLnBrk="1" hangingPunct="1"/>
            <a:r>
              <a:rPr lang="en-US" sz="2400" b="1" dirty="0">
                <a:solidFill>
                  <a:schemeClr val="bg1"/>
                </a:solidFill>
              </a:rPr>
              <a:t>First measurement!</a:t>
            </a:r>
            <a:endParaRPr lang="de-DE" b="1" dirty="0">
              <a:solidFill>
                <a:schemeClr val="bg1"/>
              </a:solidFill>
              <a:sym typeface="Wingdings" pitchFamily="2" charset="2"/>
            </a:endParaRPr>
          </a:p>
        </p:txBody>
      </p:sp>
      <p:sp>
        <p:nvSpPr>
          <p:cNvPr id="72711" name="Text Box 7"/>
          <p:cNvSpPr txBox="1">
            <a:spLocks noChangeArrowheads="1"/>
          </p:cNvSpPr>
          <p:nvPr/>
        </p:nvSpPr>
        <p:spPr bwMode="auto">
          <a:xfrm>
            <a:off x="-50374" y="6028010"/>
            <a:ext cx="5257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b="1" dirty="0"/>
              <a:t>D.L. Cook et al., 40th Lunar </a:t>
            </a:r>
            <a:r>
              <a:rPr lang="de-DE" b="1" dirty="0" err="1"/>
              <a:t>and</a:t>
            </a:r>
            <a:r>
              <a:rPr lang="de-DE" b="1" dirty="0"/>
              <a:t> Planetary Science Conference (2009), 1129.</a:t>
            </a:r>
          </a:p>
        </p:txBody>
      </p:sp>
      <p:pic>
        <p:nvPicPr>
          <p:cNvPr id="72712" name="Picture 8"/>
          <p:cNvPicPr>
            <a:picLocks noGrp="1" noChangeAspect="1" noChangeArrowheads="1"/>
          </p:cNvPicPr>
          <p:nvPr>
            <p:ph type="body" idx="1"/>
          </p:nvPr>
        </p:nvPicPr>
        <p:blipFill>
          <a:blip r:embed="rId5">
            <a:extLst>
              <a:ext uri="{28A0092B-C50C-407E-A947-70E740481C1C}">
                <a14:useLocalDpi xmlns:a14="http://schemas.microsoft.com/office/drawing/2010/main" val="0"/>
              </a:ext>
            </a:extLst>
          </a:blip>
          <a:srcRect/>
          <a:stretch>
            <a:fillRect/>
          </a:stretch>
        </p:blipFill>
        <p:spPr>
          <a:xfrm>
            <a:off x="6659563" y="908050"/>
            <a:ext cx="2454275" cy="3241675"/>
          </a:xfrm>
        </p:spPr>
      </p:pic>
    </p:spTree>
    <p:extLst>
      <p:ext uri="{BB962C8B-B14F-4D97-AF65-F5344CB8AC3E}">
        <p14:creationId xmlns:p14="http://schemas.microsoft.com/office/powerpoint/2010/main" val="39534807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15"/>
          <p:cNvSpPr txBox="1">
            <a:spLocks noChangeArrowheads="1"/>
          </p:cNvSpPr>
          <p:nvPr/>
        </p:nvSpPr>
        <p:spPr bwMode="auto">
          <a:xfrm>
            <a:off x="354561" y="302311"/>
            <a:ext cx="7587333" cy="523220"/>
          </a:xfrm>
          <a:prstGeom prst="rect">
            <a:avLst/>
          </a:prstGeom>
          <a:noFill/>
          <a:ln w="9525">
            <a:noFill/>
            <a:miter lim="800000"/>
            <a:headEnd/>
            <a:tailEnd/>
          </a:ln>
        </p:spPr>
        <p:txBody>
          <a:bodyPr wrap="none">
            <a:spAutoFit/>
          </a:bodyPr>
          <a:lstStyle/>
          <a:p>
            <a:r>
              <a:rPr lang="en-US" sz="2800" dirty="0" smtClean="0">
                <a:latin typeface="Arial" pitchFamily="34" charset="0"/>
                <a:cs typeface="Arial" pitchFamily="34" charset="0"/>
              </a:rPr>
              <a:t>First measurements: </a:t>
            </a:r>
            <a:r>
              <a:rPr lang="en-US" sz="2800" baseline="30000" dirty="0" smtClean="0">
                <a:latin typeface="Arial" pitchFamily="34" charset="0"/>
                <a:cs typeface="Arial" pitchFamily="34" charset="0"/>
              </a:rPr>
              <a:t>60</a:t>
            </a:r>
            <a:r>
              <a:rPr lang="en-US" sz="2800" dirty="0" smtClean="0">
                <a:latin typeface="Arial" pitchFamily="34" charset="0"/>
                <a:cs typeface="Arial" pitchFamily="34" charset="0"/>
              </a:rPr>
              <a:t>Fe from Lunar Samples</a:t>
            </a:r>
          </a:p>
        </p:txBody>
      </p:sp>
      <p:pic>
        <p:nvPicPr>
          <p:cNvPr id="34817" name="Picture 1"/>
          <p:cNvPicPr>
            <a:picLocks noChangeAspect="1" noChangeArrowheads="1"/>
          </p:cNvPicPr>
          <p:nvPr/>
        </p:nvPicPr>
        <p:blipFill>
          <a:blip r:embed="rId4" cstate="print"/>
          <a:srcRect/>
          <a:stretch>
            <a:fillRect/>
          </a:stretch>
        </p:blipFill>
        <p:spPr bwMode="auto">
          <a:xfrm>
            <a:off x="251520" y="1052736"/>
            <a:ext cx="4422371" cy="3200400"/>
          </a:xfrm>
          <a:prstGeom prst="rect">
            <a:avLst/>
          </a:prstGeom>
          <a:noFill/>
          <a:ln w="9525">
            <a:noFill/>
            <a:miter lim="800000"/>
            <a:headEnd/>
            <a:tailEnd/>
          </a:ln>
        </p:spPr>
      </p:pic>
      <p:pic>
        <p:nvPicPr>
          <p:cNvPr id="34818" name="Picture 2"/>
          <p:cNvPicPr>
            <a:picLocks noChangeAspect="1" noChangeArrowheads="1"/>
          </p:cNvPicPr>
          <p:nvPr/>
        </p:nvPicPr>
        <p:blipFill>
          <a:blip r:embed="rId5" cstate="print"/>
          <a:srcRect/>
          <a:stretch>
            <a:fillRect/>
          </a:stretch>
        </p:blipFill>
        <p:spPr bwMode="auto">
          <a:xfrm>
            <a:off x="4644008" y="2820888"/>
            <a:ext cx="4408944" cy="3200400"/>
          </a:xfrm>
          <a:prstGeom prst="rect">
            <a:avLst/>
          </a:prstGeom>
          <a:noFill/>
          <a:ln w="9525">
            <a:noFill/>
            <a:miter lim="800000"/>
            <a:headEnd/>
            <a:tailEnd/>
          </a:ln>
        </p:spPr>
      </p:pic>
      <p:sp>
        <p:nvSpPr>
          <p:cNvPr id="16" name="Textfeld 15"/>
          <p:cNvSpPr txBox="1"/>
          <p:nvPr/>
        </p:nvSpPr>
        <p:spPr>
          <a:xfrm>
            <a:off x="1691680" y="4149080"/>
            <a:ext cx="2206053" cy="261610"/>
          </a:xfrm>
          <a:prstGeom prst="rect">
            <a:avLst/>
          </a:prstGeom>
          <a:noFill/>
        </p:spPr>
        <p:txBody>
          <a:bodyPr wrap="none" rtlCol="0">
            <a:spAutoFit/>
          </a:bodyPr>
          <a:lstStyle/>
          <a:p>
            <a:r>
              <a:rPr lang="en-US" sz="1100" dirty="0" smtClean="0">
                <a:solidFill>
                  <a:schemeClr val="tx1">
                    <a:lumMod val="65000"/>
                    <a:lumOff val="35000"/>
                  </a:schemeClr>
                </a:solidFill>
                <a:latin typeface="Arial" pitchFamily="34" charset="0"/>
                <a:cs typeface="Arial" pitchFamily="34" charset="0"/>
              </a:rPr>
              <a:t>Cook et al, LPSC  XXXIX (2009)</a:t>
            </a:r>
            <a:endParaRPr lang="de-DE" sz="1100" dirty="0">
              <a:solidFill>
                <a:schemeClr val="tx1">
                  <a:lumMod val="65000"/>
                  <a:lumOff val="35000"/>
                </a:schemeClr>
              </a:solidFill>
              <a:latin typeface="Arial" pitchFamily="34" charset="0"/>
              <a:cs typeface="Arial" pitchFamily="34" charset="0"/>
            </a:endParaRPr>
          </a:p>
        </p:txBody>
      </p:sp>
      <p:sp>
        <p:nvSpPr>
          <p:cNvPr id="17" name="Textfeld 16"/>
          <p:cNvSpPr txBox="1"/>
          <p:nvPr/>
        </p:nvSpPr>
        <p:spPr>
          <a:xfrm>
            <a:off x="6300192" y="2663334"/>
            <a:ext cx="2206053" cy="261610"/>
          </a:xfrm>
          <a:prstGeom prst="rect">
            <a:avLst/>
          </a:prstGeom>
          <a:noFill/>
        </p:spPr>
        <p:txBody>
          <a:bodyPr wrap="none" rtlCol="0">
            <a:spAutoFit/>
          </a:bodyPr>
          <a:lstStyle/>
          <a:p>
            <a:r>
              <a:rPr lang="en-US" sz="1100" dirty="0" smtClean="0">
                <a:solidFill>
                  <a:schemeClr val="tx1">
                    <a:lumMod val="65000"/>
                    <a:lumOff val="35000"/>
                  </a:schemeClr>
                </a:solidFill>
                <a:latin typeface="Arial" pitchFamily="34" charset="0"/>
                <a:cs typeface="Arial" pitchFamily="34" charset="0"/>
              </a:rPr>
              <a:t>Cook et al, LPSC  XXXIX (2009)</a:t>
            </a:r>
          </a:p>
        </p:txBody>
      </p:sp>
      <p:sp>
        <p:nvSpPr>
          <p:cNvPr id="18" name="Textfeld 17"/>
          <p:cNvSpPr txBox="1"/>
          <p:nvPr/>
        </p:nvSpPr>
        <p:spPr>
          <a:xfrm>
            <a:off x="4932040" y="882586"/>
            <a:ext cx="3888432" cy="1754326"/>
          </a:xfrm>
          <a:prstGeom prst="rect">
            <a:avLst/>
          </a:prstGeom>
          <a:noFill/>
        </p:spPr>
        <p:txBody>
          <a:bodyPr wrap="square" rtlCol="0">
            <a:spAutoFit/>
          </a:bodyPr>
          <a:lstStyle/>
          <a:p>
            <a:pPr>
              <a:lnSpc>
                <a:spcPct val="150000"/>
              </a:lnSpc>
            </a:pPr>
            <a:r>
              <a:rPr lang="en-US" u="sng" dirty="0" smtClean="0">
                <a:latin typeface="Arial" pitchFamily="34" charset="0"/>
                <a:cs typeface="Arial" pitchFamily="34" charset="0"/>
              </a:rPr>
              <a:t>Potential origins:</a:t>
            </a:r>
          </a:p>
          <a:p>
            <a:pPr lvl="1">
              <a:lnSpc>
                <a:spcPct val="150000"/>
              </a:lnSpc>
              <a:buFont typeface="Wingdings" pitchFamily="2" charset="2"/>
              <a:buChar char="ü"/>
            </a:pPr>
            <a:r>
              <a:rPr lang="en-US" dirty="0" smtClean="0">
                <a:latin typeface="Arial" pitchFamily="34" charset="0"/>
                <a:cs typeface="Arial" pitchFamily="34" charset="0"/>
              </a:rPr>
              <a:t> Galactic Cosmic Rays</a:t>
            </a:r>
          </a:p>
          <a:p>
            <a:pPr lvl="1">
              <a:lnSpc>
                <a:spcPct val="150000"/>
              </a:lnSpc>
              <a:buFont typeface="Wingdings" pitchFamily="2" charset="2"/>
              <a:buChar char="ü"/>
            </a:pPr>
            <a:r>
              <a:rPr lang="en-US" dirty="0" smtClean="0">
                <a:latin typeface="Arial" pitchFamily="34" charset="0"/>
                <a:cs typeface="Arial" pitchFamily="34" charset="0"/>
              </a:rPr>
              <a:t> Solar Cosmic Rays</a:t>
            </a:r>
          </a:p>
          <a:p>
            <a:pPr lvl="1">
              <a:lnSpc>
                <a:spcPct val="150000"/>
              </a:lnSpc>
              <a:buFont typeface="Wingdings" pitchFamily="2" charset="2"/>
              <a:buChar char="ü"/>
            </a:pPr>
            <a:r>
              <a:rPr lang="en-US" dirty="0" smtClean="0">
                <a:latin typeface="Arial" pitchFamily="34" charset="0"/>
                <a:cs typeface="Arial" pitchFamily="34" charset="0"/>
              </a:rPr>
              <a:t> Deposition of SN debris</a:t>
            </a:r>
          </a:p>
        </p:txBody>
      </p:sp>
      <p:sp>
        <p:nvSpPr>
          <p:cNvPr id="19" name="Textfeld 18"/>
          <p:cNvSpPr txBox="1"/>
          <p:nvPr/>
        </p:nvSpPr>
        <p:spPr>
          <a:xfrm>
            <a:off x="683568" y="4581128"/>
            <a:ext cx="3672408" cy="369332"/>
          </a:xfrm>
          <a:prstGeom prst="rect">
            <a:avLst/>
          </a:prstGeom>
          <a:noFill/>
        </p:spPr>
        <p:txBody>
          <a:bodyPr wrap="square" rtlCol="0">
            <a:spAutoFit/>
          </a:bodyPr>
          <a:lstStyle/>
          <a:p>
            <a:r>
              <a:rPr lang="en-US" dirty="0" smtClean="0">
                <a:latin typeface="Arial" pitchFamily="34" charset="0"/>
                <a:cs typeface="Arial" pitchFamily="34" charset="0"/>
              </a:rPr>
              <a:t>P</a:t>
            </a:r>
            <a:r>
              <a:rPr lang="en-US" baseline="-25000" dirty="0" smtClean="0">
                <a:latin typeface="Arial" pitchFamily="34" charset="0"/>
                <a:cs typeface="Arial" pitchFamily="34" charset="0"/>
              </a:rPr>
              <a:t>60Fe-GCR </a:t>
            </a:r>
            <a:r>
              <a:rPr lang="en-US" dirty="0" smtClean="0">
                <a:latin typeface="Arial" pitchFamily="34" charset="0"/>
                <a:cs typeface="Arial" pitchFamily="34" charset="0"/>
              </a:rPr>
              <a:t>= (0.88±0.44) </a:t>
            </a:r>
            <a:r>
              <a:rPr lang="en-US" dirty="0" err="1" smtClean="0">
                <a:latin typeface="Arial" pitchFamily="34" charset="0"/>
                <a:cs typeface="Arial" pitchFamily="34" charset="0"/>
              </a:rPr>
              <a:t>dpm</a:t>
            </a:r>
            <a:r>
              <a:rPr lang="en-US" dirty="0" smtClean="0">
                <a:latin typeface="Arial" pitchFamily="34" charset="0"/>
                <a:cs typeface="Arial" pitchFamily="34" charset="0"/>
              </a:rPr>
              <a:t>/kg Ni</a:t>
            </a:r>
            <a:endParaRPr lang="de-DE" dirty="0">
              <a:latin typeface="Arial" pitchFamily="34" charset="0"/>
              <a:cs typeface="Arial" pitchFamily="34" charset="0"/>
            </a:endParaRPr>
          </a:p>
        </p:txBody>
      </p:sp>
      <p:sp>
        <p:nvSpPr>
          <p:cNvPr id="20" name="Textfeld 19"/>
          <p:cNvSpPr txBox="1"/>
          <p:nvPr/>
        </p:nvSpPr>
        <p:spPr>
          <a:xfrm>
            <a:off x="683568" y="5229200"/>
            <a:ext cx="3456384" cy="646331"/>
          </a:xfrm>
          <a:prstGeom prst="rect">
            <a:avLst/>
          </a:prstGeom>
          <a:noFill/>
        </p:spPr>
        <p:txBody>
          <a:bodyPr wrap="square" rtlCol="0">
            <a:spAutoFit/>
          </a:bodyPr>
          <a:lstStyle/>
          <a:p>
            <a:r>
              <a:rPr lang="en-US" dirty="0" smtClean="0">
                <a:latin typeface="Arial" pitchFamily="34" charset="0"/>
                <a:cs typeface="Arial" pitchFamily="34" charset="0"/>
              </a:rPr>
              <a:t>P</a:t>
            </a:r>
            <a:r>
              <a:rPr lang="en-US" baseline="-25000" dirty="0" smtClean="0">
                <a:latin typeface="Arial" pitchFamily="34" charset="0"/>
                <a:cs typeface="Arial" pitchFamily="34" charset="0"/>
              </a:rPr>
              <a:t>60Fe-SCR </a:t>
            </a:r>
            <a:r>
              <a:rPr lang="en-US" dirty="0" smtClean="0">
                <a:latin typeface="Arial" pitchFamily="34" charset="0"/>
                <a:cs typeface="Arial" pitchFamily="34" charset="0"/>
              </a:rPr>
              <a:t>= 0.07– 0.45 </a:t>
            </a:r>
            <a:r>
              <a:rPr lang="en-US" dirty="0" err="1" smtClean="0">
                <a:latin typeface="Arial" pitchFamily="34" charset="0"/>
                <a:cs typeface="Arial" pitchFamily="34" charset="0"/>
              </a:rPr>
              <a:t>dpm</a:t>
            </a:r>
            <a:r>
              <a:rPr lang="en-US" dirty="0" smtClean="0">
                <a:latin typeface="Arial" pitchFamily="34" charset="0"/>
                <a:cs typeface="Arial" pitchFamily="34" charset="0"/>
              </a:rPr>
              <a:t>/kg Ni  on the surface</a:t>
            </a:r>
            <a:endParaRPr lang="de-DE" dirty="0">
              <a:latin typeface="Arial" pitchFamily="34" charset="0"/>
              <a:cs typeface="Arial" pitchFamily="34" charset="0"/>
            </a:endParaRPr>
          </a:p>
        </p:txBody>
      </p:sp>
      <p:sp>
        <p:nvSpPr>
          <p:cNvPr id="21" name="Textfeld 20"/>
          <p:cNvSpPr txBox="1"/>
          <p:nvPr/>
        </p:nvSpPr>
        <p:spPr>
          <a:xfrm>
            <a:off x="755576" y="4941168"/>
            <a:ext cx="3409908" cy="261610"/>
          </a:xfrm>
          <a:prstGeom prst="rect">
            <a:avLst/>
          </a:prstGeom>
          <a:noFill/>
        </p:spPr>
        <p:txBody>
          <a:bodyPr wrap="none" rtlCol="0">
            <a:spAutoFit/>
          </a:bodyPr>
          <a:lstStyle/>
          <a:p>
            <a:r>
              <a:rPr lang="en-US" sz="1100" dirty="0" err="1" smtClean="0">
                <a:solidFill>
                  <a:schemeClr val="tx1">
                    <a:lumMod val="65000"/>
                    <a:lumOff val="35000"/>
                  </a:schemeClr>
                </a:solidFill>
                <a:latin typeface="Arial" pitchFamily="34" charset="0"/>
                <a:cs typeface="Arial" pitchFamily="34" charset="0"/>
              </a:rPr>
              <a:t>Knie</a:t>
            </a:r>
            <a:r>
              <a:rPr lang="en-US" sz="1100" dirty="0" smtClean="0">
                <a:solidFill>
                  <a:schemeClr val="tx1">
                    <a:lumMod val="65000"/>
                    <a:lumOff val="35000"/>
                  </a:schemeClr>
                </a:solidFill>
                <a:latin typeface="Arial" pitchFamily="34" charset="0"/>
                <a:cs typeface="Arial" pitchFamily="34" charset="0"/>
              </a:rPr>
              <a:t> et al, Planetary Science Letters </a:t>
            </a:r>
            <a:r>
              <a:rPr lang="en-US" sz="1100" b="1" dirty="0" smtClean="0">
                <a:solidFill>
                  <a:schemeClr val="tx1">
                    <a:lumMod val="65000"/>
                    <a:lumOff val="35000"/>
                  </a:schemeClr>
                </a:solidFill>
                <a:latin typeface="Arial" pitchFamily="34" charset="0"/>
                <a:cs typeface="Arial" pitchFamily="34" charset="0"/>
              </a:rPr>
              <a:t>34</a:t>
            </a:r>
            <a:r>
              <a:rPr lang="en-US" sz="1100" dirty="0" smtClean="0">
                <a:solidFill>
                  <a:schemeClr val="tx1">
                    <a:lumMod val="65000"/>
                    <a:lumOff val="35000"/>
                  </a:schemeClr>
                </a:solidFill>
                <a:latin typeface="Arial" pitchFamily="34" charset="0"/>
                <a:cs typeface="Arial" pitchFamily="34" charset="0"/>
              </a:rPr>
              <a:t>, 729 (1999)</a:t>
            </a:r>
            <a:endParaRPr lang="de-DE" sz="1100" dirty="0">
              <a:solidFill>
                <a:schemeClr val="tx1">
                  <a:lumMod val="65000"/>
                  <a:lumOff val="35000"/>
                </a:schemeClr>
              </a:solidFill>
              <a:latin typeface="Arial" pitchFamily="34" charset="0"/>
              <a:cs typeface="Arial" pitchFamily="34" charset="0"/>
            </a:endParaRPr>
          </a:p>
        </p:txBody>
      </p:sp>
      <p:sp>
        <p:nvSpPr>
          <p:cNvPr id="22" name="Textfeld 21"/>
          <p:cNvSpPr txBox="1"/>
          <p:nvPr/>
        </p:nvSpPr>
        <p:spPr>
          <a:xfrm>
            <a:off x="732155" y="5831686"/>
            <a:ext cx="2206053" cy="261610"/>
          </a:xfrm>
          <a:prstGeom prst="rect">
            <a:avLst/>
          </a:prstGeom>
          <a:noFill/>
        </p:spPr>
        <p:txBody>
          <a:bodyPr wrap="none" rtlCol="0">
            <a:spAutoFit/>
          </a:bodyPr>
          <a:lstStyle/>
          <a:p>
            <a:r>
              <a:rPr lang="en-US" sz="1100" dirty="0" smtClean="0">
                <a:solidFill>
                  <a:schemeClr val="tx1">
                    <a:lumMod val="65000"/>
                    <a:lumOff val="35000"/>
                  </a:schemeClr>
                </a:solidFill>
                <a:latin typeface="Arial" pitchFamily="34" charset="0"/>
                <a:cs typeface="Arial" pitchFamily="34" charset="0"/>
              </a:rPr>
              <a:t>Cook et al, LPSC  XXXIX (2009)</a:t>
            </a:r>
          </a:p>
        </p:txBody>
      </p:sp>
      <p:graphicFrame>
        <p:nvGraphicFramePr>
          <p:cNvPr id="2" name="Objekt 1"/>
          <p:cNvGraphicFramePr>
            <a:graphicFrameLocks noGrp="1" noChangeAspect="1"/>
          </p:cNvGraphicFramePr>
          <p:nvPr>
            <p:extLst>
              <p:ext uri="{D42A27DB-BD31-4B8C-83A1-F6EECF244321}">
                <p14:modId xmlns:p14="http://schemas.microsoft.com/office/powerpoint/2010/main" val="1368808027"/>
              </p:ext>
            </p:extLst>
          </p:nvPr>
        </p:nvGraphicFramePr>
        <p:xfrm>
          <a:off x="8275638" y="0"/>
          <a:ext cx="868362" cy="868363"/>
        </p:xfrm>
        <a:graphic>
          <a:graphicData uri="http://schemas.openxmlformats.org/presentationml/2006/ole">
            <mc:AlternateContent xmlns:mc="http://schemas.openxmlformats.org/markup-compatibility/2006">
              <mc:Choice xmlns:v="urn:schemas-microsoft-com:vml" Requires="v">
                <p:oleObj spid="_x0000_s95249" name="CorelDRAW" r:id="rId6" imgW="9525" imgH="9525" progId="CorelDraw.Graphic.11">
                  <p:embed/>
                </p:oleObj>
              </mc:Choice>
              <mc:Fallback>
                <p:oleObj name="CorelDRAW" r:id="rId6" imgW="9525" imgH="9525" progId="CorelDraw.Graphic.11">
                  <p:embed/>
                  <p:pic>
                    <p:nvPicPr>
                      <p:cNvPr id="0" name="Object 3"/>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5638" y="0"/>
                        <a:ext cx="868362" cy="868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64097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8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685800" y="0"/>
            <a:ext cx="7772400" cy="762000"/>
          </a:xfrm>
        </p:spPr>
        <p:txBody>
          <a:bodyPr/>
          <a:lstStyle/>
          <a:p>
            <a:pPr eaLnBrk="1" hangingPunct="1">
              <a:defRPr/>
            </a:pPr>
            <a:r>
              <a:rPr lang="en-US" sz="3600" dirty="0" smtClean="0">
                <a:latin typeface="Arial" pitchFamily="34" charset="0"/>
                <a:cs typeface="Arial" pitchFamily="34" charset="0"/>
              </a:rPr>
              <a:t>AMS at GAMS</a:t>
            </a:r>
          </a:p>
        </p:txBody>
      </p:sp>
      <p:sp>
        <p:nvSpPr>
          <p:cNvPr id="81923" name="Text Box 3"/>
          <p:cNvSpPr txBox="1">
            <a:spLocks noChangeArrowheads="1"/>
          </p:cNvSpPr>
          <p:nvPr/>
        </p:nvSpPr>
        <p:spPr bwMode="auto">
          <a:xfrm>
            <a:off x="1295400" y="1752600"/>
            <a:ext cx="6477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endParaRPr lang="de-DE" sz="2000">
              <a:cs typeface="Times New Roman" pitchFamily="18" charset="0"/>
            </a:endParaRPr>
          </a:p>
        </p:txBody>
      </p:sp>
      <p:pic>
        <p:nvPicPr>
          <p:cNvPr id="82003" name="Picture 83" descr="gams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4713" y="0"/>
            <a:ext cx="649287"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0420" name="Group 4"/>
          <p:cNvGraphicFramePr>
            <a:graphicFrameLocks noGrp="1"/>
          </p:cNvGraphicFramePr>
          <p:nvPr>
            <p:extLst>
              <p:ext uri="{D42A27DB-BD31-4B8C-83A1-F6EECF244321}">
                <p14:modId xmlns:p14="http://schemas.microsoft.com/office/powerpoint/2010/main" val="2779043635"/>
              </p:ext>
            </p:extLst>
          </p:nvPr>
        </p:nvGraphicFramePr>
        <p:xfrm>
          <a:off x="457200" y="605557"/>
          <a:ext cx="8153400" cy="6035302"/>
        </p:xfrm>
        <a:graphic>
          <a:graphicData uri="http://schemas.openxmlformats.org/drawingml/2006/table">
            <a:tbl>
              <a:tblPr/>
              <a:tblGrid>
                <a:gridCol w="946448"/>
                <a:gridCol w="2536527"/>
                <a:gridCol w="1358900"/>
                <a:gridCol w="933450"/>
                <a:gridCol w="935038"/>
                <a:gridCol w="1443037"/>
              </a:tblGrid>
              <a:tr h="5608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Isotope</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application</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ion in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ion out</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isobar</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isobar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Supp.</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sensitivity</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608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30000" smtClean="0">
                          <a:ln>
                            <a:noFill/>
                          </a:ln>
                          <a:solidFill>
                            <a:schemeClr val="tx1"/>
                          </a:solidFill>
                          <a:effectLst/>
                          <a:latin typeface="Arial" pitchFamily="34" charset="0"/>
                        </a:rPr>
                        <a:t>26</a:t>
                      </a:r>
                      <a:r>
                        <a:rPr kumimoji="0" lang="en-US" sz="1400" b="0" i="0" u="none" strike="noStrike" cap="none" normalizeH="0" baseline="0" smtClean="0">
                          <a:ln>
                            <a:noFill/>
                          </a:ln>
                          <a:solidFill>
                            <a:schemeClr val="tx1"/>
                          </a:solidFill>
                          <a:effectLst/>
                          <a:latin typeface="Arial" pitchFamily="34" charset="0"/>
                        </a:rPr>
                        <a:t>Al</a:t>
                      </a:r>
                      <a:endParaRPr kumimoji="0" lang="en-US" sz="1400" b="0" i="0" u="none" strike="noStrike" cap="none" normalizeH="0" baseline="3000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astroph. x-section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manganese crusts</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AlO</a:t>
                      </a:r>
                      <a:r>
                        <a:rPr kumimoji="0" lang="en-US" sz="1400" b="0" i="0" u="none" strike="noStrike" cap="none" normalizeH="0" baseline="30000" smtClean="0">
                          <a:ln>
                            <a:noFill/>
                          </a:ln>
                          <a:solidFill>
                            <a:schemeClr val="tx1"/>
                          </a:solidFill>
                          <a:effectLst/>
                          <a:latin typeface="Arial"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Al</a:t>
                      </a:r>
                      <a:r>
                        <a:rPr kumimoji="0" lang="en-US" sz="1400" b="0" i="0" u="none" strike="noStrike" cap="none" normalizeH="0" baseline="30000" smtClean="0">
                          <a:ln>
                            <a:noFill/>
                          </a:ln>
                          <a:solidFill>
                            <a:schemeClr val="tx1"/>
                          </a:solidFill>
                          <a:effectLst/>
                          <a:latin typeface="Arial" pitchFamily="34" charset="0"/>
                        </a:rPr>
                        <a:t>7+</a:t>
                      </a:r>
                      <a:endParaRPr kumimoji="0" lang="en-US" sz="14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30000" smtClean="0">
                          <a:ln>
                            <a:noFill/>
                          </a:ln>
                          <a:solidFill>
                            <a:schemeClr val="tx1"/>
                          </a:solidFill>
                          <a:effectLst/>
                          <a:latin typeface="Arial" pitchFamily="34" charset="0"/>
                        </a:rPr>
                        <a:t>26</a:t>
                      </a:r>
                      <a:r>
                        <a:rPr kumimoji="0" lang="en-US" sz="1400" b="0" i="0" u="none" strike="noStrike" cap="none" normalizeH="0" baseline="0" smtClean="0">
                          <a:ln>
                            <a:noFill/>
                          </a:ln>
                          <a:solidFill>
                            <a:schemeClr val="tx1"/>
                          </a:solidFill>
                          <a:effectLst/>
                          <a:latin typeface="Arial" pitchFamily="34" charset="0"/>
                        </a:rPr>
                        <a:t>Mg</a:t>
                      </a:r>
                      <a:endParaRPr kumimoji="0" lang="en-US" sz="1400" b="0" i="0" u="none" strike="noStrike" cap="none" normalizeH="0" baseline="3000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10</a:t>
                      </a:r>
                      <a:r>
                        <a:rPr kumimoji="0" lang="en-US" sz="1400" b="0" i="0" u="none" strike="noStrike" cap="none" normalizeH="0" baseline="30000" smtClean="0">
                          <a:ln>
                            <a:noFill/>
                          </a:ln>
                          <a:solidFill>
                            <a:schemeClr val="tx1"/>
                          </a:solidFill>
                          <a:effectLst/>
                          <a:latin typeface="Arial" pitchFamily="34" charset="0"/>
                        </a:rPr>
                        <a:t>9</a:t>
                      </a:r>
                      <a:endParaRPr kumimoji="0" lang="en-US" sz="14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few 10</a:t>
                      </a:r>
                      <a:r>
                        <a:rPr kumimoji="0" lang="en-US" sz="1400" b="0" i="0" u="none" strike="noStrike" cap="none" normalizeH="0" baseline="30000" smtClean="0">
                          <a:ln>
                            <a:noFill/>
                          </a:ln>
                          <a:solidFill>
                            <a:schemeClr val="tx1"/>
                          </a:solidFill>
                          <a:effectLst/>
                          <a:latin typeface="Arial" pitchFamily="34" charset="0"/>
                        </a:rPr>
                        <a:t>-15</a:t>
                      </a:r>
                      <a:endParaRPr kumimoji="0" lang="en-US" sz="14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775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30000" smtClean="0">
                          <a:ln>
                            <a:noFill/>
                          </a:ln>
                          <a:solidFill>
                            <a:schemeClr val="tx1"/>
                          </a:solidFill>
                          <a:effectLst/>
                          <a:latin typeface="Arial" pitchFamily="34" charset="0"/>
                        </a:rPr>
                        <a:t>36</a:t>
                      </a:r>
                      <a:r>
                        <a:rPr kumimoji="0" lang="en-US" sz="1400" b="0" i="0" u="none" strike="noStrike" cap="none" normalizeH="0" baseline="0" smtClean="0">
                          <a:ln>
                            <a:noFill/>
                          </a:ln>
                          <a:solidFill>
                            <a:schemeClr val="tx1"/>
                          </a:solidFill>
                          <a:effectLst/>
                          <a:latin typeface="Arial" pitchFamily="34" charset="0"/>
                        </a:rPr>
                        <a:t>Cl</a:t>
                      </a:r>
                      <a:endParaRPr kumimoji="0" lang="en-US" sz="1400" b="0" i="0" u="none" strike="noStrike" cap="none" normalizeH="0" baseline="3000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groundwater, meteorites</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Cl</a:t>
                      </a:r>
                      <a:r>
                        <a:rPr kumimoji="0" lang="en-US" sz="1400" b="0" i="0" u="none" strike="noStrike" cap="none" normalizeH="0" baseline="30000" smtClean="0">
                          <a:ln>
                            <a:noFill/>
                          </a:ln>
                          <a:solidFill>
                            <a:schemeClr val="tx1"/>
                          </a:solidFill>
                          <a:effectLst/>
                          <a:latin typeface="Arial"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Cl</a:t>
                      </a:r>
                      <a:r>
                        <a:rPr kumimoji="0" lang="en-US" sz="1400" b="0" i="0" u="none" strike="noStrike" cap="none" normalizeH="0" baseline="30000" smtClean="0">
                          <a:ln>
                            <a:noFill/>
                          </a:ln>
                          <a:solidFill>
                            <a:schemeClr val="tx1"/>
                          </a:solidFill>
                          <a:effectLst/>
                          <a:latin typeface="Arial" pitchFamily="34" charset="0"/>
                        </a:rPr>
                        <a:t>10+</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30000" smtClean="0">
                          <a:ln>
                            <a:noFill/>
                          </a:ln>
                          <a:solidFill>
                            <a:schemeClr val="tx1"/>
                          </a:solidFill>
                          <a:effectLst/>
                          <a:latin typeface="Arial" pitchFamily="34" charset="0"/>
                        </a:rPr>
                        <a:t>36</a:t>
                      </a:r>
                      <a:r>
                        <a:rPr kumimoji="0" lang="en-US" sz="1400" b="0" i="0" u="none" strike="noStrike" cap="none" normalizeH="0" baseline="0" smtClean="0">
                          <a:ln>
                            <a:noFill/>
                          </a:ln>
                          <a:solidFill>
                            <a:schemeClr val="tx1"/>
                          </a:solidFill>
                          <a:effectLst/>
                          <a:latin typeface="Arial" pitchFamily="34" charset="0"/>
                        </a:rPr>
                        <a:t>S</a:t>
                      </a:r>
                      <a:endParaRPr kumimoji="0" lang="en-US" sz="1400" b="0" i="0" u="none" strike="noStrike" cap="none" normalizeH="0" baseline="3000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10</a:t>
                      </a:r>
                      <a:r>
                        <a:rPr kumimoji="0" lang="en-US" sz="1400" b="0" i="0" u="none" strike="noStrike" cap="none" normalizeH="0" baseline="30000" smtClean="0">
                          <a:ln>
                            <a:noFill/>
                          </a:ln>
                          <a:solidFill>
                            <a:schemeClr val="tx1"/>
                          </a:solidFill>
                          <a:effectLst/>
                          <a:latin typeface="Arial" pitchFamily="34" charset="0"/>
                        </a:rPr>
                        <a:t>9 –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10</a:t>
                      </a:r>
                      <a:r>
                        <a:rPr kumimoji="0" lang="en-US" sz="1400" b="0" i="0" u="none" strike="noStrike" cap="none" normalizeH="0" baseline="30000" smtClean="0">
                          <a:ln>
                            <a:noFill/>
                          </a:ln>
                          <a:solidFill>
                            <a:schemeClr val="tx1"/>
                          </a:solidFill>
                          <a:effectLst/>
                          <a:latin typeface="Arial" pitchFamily="34" charset="0"/>
                        </a:rPr>
                        <a:t>10</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&lt; 10</a:t>
                      </a:r>
                      <a:r>
                        <a:rPr kumimoji="0" lang="en-US" sz="1400" b="0" i="0" u="none" strike="noStrike" cap="none" normalizeH="0" baseline="30000" dirty="0" smtClean="0">
                          <a:ln>
                            <a:noFill/>
                          </a:ln>
                          <a:solidFill>
                            <a:schemeClr val="tx1"/>
                          </a:solidFill>
                          <a:effectLst/>
                          <a:latin typeface="Arial" pitchFamily="34" charset="0"/>
                        </a:rPr>
                        <a:t>-15</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608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30000" smtClean="0">
                          <a:ln>
                            <a:noFill/>
                          </a:ln>
                          <a:solidFill>
                            <a:schemeClr val="tx1"/>
                          </a:solidFill>
                          <a:effectLst/>
                          <a:latin typeface="Arial" pitchFamily="34" charset="0"/>
                        </a:rPr>
                        <a:t>41</a:t>
                      </a:r>
                      <a:r>
                        <a:rPr kumimoji="0" lang="en-US" sz="1400" b="0" i="0" u="none" strike="noStrike" cap="none" normalizeH="0" baseline="0" smtClean="0">
                          <a:ln>
                            <a:noFill/>
                          </a:ln>
                          <a:solidFill>
                            <a:schemeClr val="tx1"/>
                          </a:solidFill>
                          <a:effectLst/>
                          <a:latin typeface="Arial" pitchFamily="34" charset="0"/>
                        </a:rPr>
                        <a:t>Ca</a:t>
                      </a:r>
                      <a:endParaRPr kumimoji="0" lang="en-US" sz="1400" b="0" i="0" u="none" strike="noStrike" cap="none" normalizeH="0" baseline="3000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Hiroshima teeth, meteorites</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CaH</a:t>
                      </a:r>
                      <a:r>
                        <a:rPr kumimoji="0" lang="en-US" sz="1400" b="0" i="0" u="none" strike="noStrike" cap="none" normalizeH="0" baseline="-25000" smtClean="0">
                          <a:ln>
                            <a:noFill/>
                          </a:ln>
                          <a:solidFill>
                            <a:schemeClr val="tx1"/>
                          </a:solidFill>
                          <a:effectLst/>
                          <a:latin typeface="Arial" pitchFamily="34" charset="0"/>
                        </a:rPr>
                        <a:t>3</a:t>
                      </a:r>
                      <a:r>
                        <a:rPr kumimoji="0" lang="en-US" sz="1400" b="0" i="0" u="none" strike="noStrike" cap="none" normalizeH="0" baseline="30000" smtClean="0">
                          <a:ln>
                            <a:noFill/>
                          </a:ln>
                          <a:solidFill>
                            <a:schemeClr val="tx1"/>
                          </a:solidFill>
                          <a:effectLst/>
                          <a:latin typeface="Arial" pitchFamily="34" charset="0"/>
                        </a:rPr>
                        <a:t>-</a:t>
                      </a:r>
                      <a:r>
                        <a:rPr kumimoji="0" lang="en-US" sz="1400" b="0" i="0" u="none" strike="noStrike" cap="none" normalizeH="0" baseline="0" smtClean="0">
                          <a:ln>
                            <a:noFill/>
                          </a:ln>
                          <a:solidFill>
                            <a:schemeClr val="tx1"/>
                          </a:solidFill>
                          <a:effectLst/>
                          <a:latin typeface="Arial" pitchFamily="34" charset="0"/>
                        </a:rPr>
                        <a:t>,CaF</a:t>
                      </a:r>
                      <a:r>
                        <a:rPr kumimoji="0" lang="en-US" sz="1400" b="0" i="0" u="none" strike="noStrike" cap="none" normalizeH="0" baseline="-25000" smtClean="0">
                          <a:ln>
                            <a:noFill/>
                          </a:ln>
                          <a:solidFill>
                            <a:schemeClr val="tx1"/>
                          </a:solidFill>
                          <a:effectLst/>
                          <a:latin typeface="Arial" pitchFamily="34" charset="0"/>
                        </a:rPr>
                        <a:t>3</a:t>
                      </a:r>
                      <a:r>
                        <a:rPr kumimoji="0" lang="en-US" sz="1400" b="0" i="0" u="none" strike="noStrike" cap="none" normalizeH="0" baseline="30000" smtClean="0">
                          <a:ln>
                            <a:noFill/>
                          </a:ln>
                          <a:solidFill>
                            <a:schemeClr val="tx1"/>
                          </a:solidFill>
                          <a:effectLst/>
                          <a:latin typeface="Arial"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Ca</a:t>
                      </a:r>
                      <a:r>
                        <a:rPr kumimoji="0" lang="en-US" sz="1400" b="0" i="0" u="none" strike="noStrike" cap="none" normalizeH="0" baseline="30000" smtClean="0">
                          <a:ln>
                            <a:noFill/>
                          </a:ln>
                          <a:solidFill>
                            <a:schemeClr val="tx1"/>
                          </a:solidFill>
                          <a:effectLst/>
                          <a:latin typeface="Arial" pitchFamily="34" charset="0"/>
                        </a:rPr>
                        <a:t>9+</a:t>
                      </a:r>
                      <a:endParaRPr kumimoji="0" lang="en-US" sz="14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30000" dirty="0" smtClean="0">
                          <a:ln>
                            <a:noFill/>
                          </a:ln>
                          <a:solidFill>
                            <a:schemeClr val="tx1"/>
                          </a:solidFill>
                          <a:effectLst/>
                          <a:latin typeface="Arial" pitchFamily="34" charset="0"/>
                        </a:rPr>
                        <a:t>41</a:t>
                      </a:r>
                      <a:r>
                        <a:rPr kumimoji="0" lang="en-US" sz="1400" b="0" i="0" u="none" strike="noStrike" cap="none" normalizeH="0" baseline="0" dirty="0" smtClean="0">
                          <a:ln>
                            <a:noFill/>
                          </a:ln>
                          <a:solidFill>
                            <a:schemeClr val="tx1"/>
                          </a:solidFill>
                          <a:effectLst/>
                          <a:latin typeface="Arial" pitchFamily="34" charset="0"/>
                        </a:rPr>
                        <a:t>K</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10</a:t>
                      </a:r>
                      <a:r>
                        <a:rPr kumimoji="0" lang="en-US" sz="1400" b="0" i="0" u="none" strike="noStrike" cap="none" normalizeH="0" baseline="30000" smtClean="0">
                          <a:ln>
                            <a:noFill/>
                          </a:ln>
                          <a:solidFill>
                            <a:schemeClr val="tx1"/>
                          </a:solidFill>
                          <a:effectLst/>
                          <a:latin typeface="Arial" pitchFamily="34" charset="0"/>
                        </a:rPr>
                        <a:t>9 –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10</a:t>
                      </a:r>
                      <a:r>
                        <a:rPr kumimoji="0" lang="en-US" sz="1400" b="0" i="0" u="none" strike="noStrike" cap="none" normalizeH="0" baseline="30000" smtClean="0">
                          <a:ln>
                            <a:noFill/>
                          </a:ln>
                          <a:solidFill>
                            <a:schemeClr val="tx1"/>
                          </a:solidFill>
                          <a:effectLst/>
                          <a:latin typeface="Arial" pitchFamily="34" charset="0"/>
                        </a:rPr>
                        <a:t>10</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&lt; 10</a:t>
                      </a:r>
                      <a:r>
                        <a:rPr kumimoji="0" lang="en-US" sz="1400" b="0" i="0" u="none" strike="noStrike" cap="none" normalizeH="0" baseline="30000" smtClean="0">
                          <a:ln>
                            <a:noFill/>
                          </a:ln>
                          <a:solidFill>
                            <a:schemeClr val="tx1"/>
                          </a:solidFill>
                          <a:effectLst/>
                          <a:latin typeface="Arial" pitchFamily="34" charset="0"/>
                        </a:rPr>
                        <a:t>-15</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10</a:t>
                      </a:r>
                      <a:r>
                        <a:rPr kumimoji="0" lang="en-US" sz="1400" b="0" i="0" u="none" strike="noStrike" cap="none" normalizeH="0" baseline="30000" smtClean="0">
                          <a:ln>
                            <a:noFill/>
                          </a:ln>
                          <a:solidFill>
                            <a:schemeClr val="tx1"/>
                          </a:solidFill>
                          <a:effectLst/>
                          <a:latin typeface="Arial" pitchFamily="34" charset="0"/>
                        </a:rPr>
                        <a:t>-14 </a:t>
                      </a:r>
                      <a:r>
                        <a:rPr kumimoji="0" lang="en-US" sz="1400" b="0" i="0" u="none" strike="noStrike" cap="none" normalizeH="0" baseline="0" smtClean="0">
                          <a:ln>
                            <a:noFill/>
                          </a:ln>
                          <a:solidFill>
                            <a:schemeClr val="tx1"/>
                          </a:solidFill>
                          <a:effectLst/>
                          <a:latin typeface="Arial" pitchFamily="34" charset="0"/>
                        </a:rPr>
                        <a:t>CaF</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608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30000" dirty="0" smtClean="0">
                          <a:ln>
                            <a:noFill/>
                          </a:ln>
                          <a:solidFill>
                            <a:schemeClr val="tx1"/>
                          </a:solidFill>
                          <a:effectLst/>
                          <a:latin typeface="Arial" pitchFamily="34" charset="0"/>
                        </a:rPr>
                        <a:t>44</a:t>
                      </a:r>
                      <a:r>
                        <a:rPr kumimoji="0" lang="en-US" sz="1400" b="0" i="0" u="none" strike="noStrike" cap="none" normalizeH="0" baseline="0" dirty="0" smtClean="0">
                          <a:ln>
                            <a:noFill/>
                          </a:ln>
                          <a:solidFill>
                            <a:schemeClr val="tx1"/>
                          </a:solidFill>
                          <a:effectLst/>
                          <a:latin typeface="Arial" pitchFamily="34" charset="0"/>
                        </a:rPr>
                        <a:t>Ti</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3000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pitchFamily="34" charset="0"/>
                        </a:rPr>
                        <a:t>astroph</a:t>
                      </a:r>
                      <a:r>
                        <a:rPr kumimoji="0" lang="en-US" sz="1400" b="0" i="0" u="none" strike="noStrike" cap="none" normalizeH="0" baseline="0" dirty="0" smtClean="0">
                          <a:ln>
                            <a:noFill/>
                          </a:ln>
                          <a:solidFill>
                            <a:schemeClr val="tx1"/>
                          </a:solidFill>
                          <a:effectLst/>
                          <a:latin typeface="Arial" pitchFamily="34" charset="0"/>
                        </a:rPr>
                        <a:t>. x-section</a:t>
                      </a:r>
                      <a:br>
                        <a:rPr kumimoji="0" lang="en-US" sz="1400" b="0" i="0" u="none" strike="noStrike" cap="none" normalizeH="0" baseline="0" dirty="0" smtClean="0">
                          <a:ln>
                            <a:noFill/>
                          </a:ln>
                          <a:solidFill>
                            <a:schemeClr val="tx1"/>
                          </a:solidFill>
                          <a:effectLst/>
                          <a:latin typeface="Arial" pitchFamily="34" charset="0"/>
                        </a:rPr>
                      </a:br>
                      <a:endParaRPr kumimoji="0" lang="en-US" sz="14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pitchFamily="34" charset="0"/>
                        </a:rPr>
                        <a:t>TiO</a:t>
                      </a:r>
                      <a:r>
                        <a:rPr kumimoji="0" lang="en-US" sz="1400" b="0" i="0" u="none" strike="noStrike" cap="none" normalizeH="0" baseline="30000" dirty="0" smtClean="0">
                          <a:ln>
                            <a:noFill/>
                          </a:ln>
                          <a:solidFill>
                            <a:schemeClr val="tx1"/>
                          </a:solidFill>
                          <a:effectLst/>
                          <a:latin typeface="Arial"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Ti</a:t>
                      </a:r>
                      <a:r>
                        <a:rPr kumimoji="0" lang="en-US" sz="1400" b="0" i="0" u="none" strike="noStrike" cap="none" normalizeH="0" baseline="30000" dirty="0" smtClean="0">
                          <a:ln>
                            <a:noFill/>
                          </a:ln>
                          <a:solidFill>
                            <a:schemeClr val="tx1"/>
                          </a:solidFill>
                          <a:effectLst/>
                          <a:latin typeface="Arial" pitchFamily="34" charset="0"/>
                        </a:rPr>
                        <a:t>9+</a:t>
                      </a:r>
                      <a:endParaRPr kumimoji="0" lang="en-US" sz="14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30000" dirty="0" smtClean="0">
                          <a:ln>
                            <a:noFill/>
                          </a:ln>
                          <a:solidFill>
                            <a:schemeClr val="tx1"/>
                          </a:solidFill>
                          <a:effectLst/>
                          <a:latin typeface="Arial" pitchFamily="34" charset="0"/>
                        </a:rPr>
                        <a:t>44</a:t>
                      </a:r>
                      <a:r>
                        <a:rPr kumimoji="0" lang="en-US" sz="1400" b="0" i="0" u="none" strike="noStrike" cap="none" normalizeH="0" baseline="0" dirty="0" smtClean="0">
                          <a:ln>
                            <a:noFill/>
                          </a:ln>
                          <a:solidFill>
                            <a:schemeClr val="tx1"/>
                          </a:solidFill>
                          <a:effectLst/>
                          <a:latin typeface="Arial" pitchFamily="34" charset="0"/>
                        </a:rPr>
                        <a:t>Ca</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10</a:t>
                      </a:r>
                      <a:r>
                        <a:rPr kumimoji="0" lang="en-US" sz="1400" b="0" i="0" u="none" strike="noStrike" cap="none" normalizeH="0" baseline="30000" dirty="0" smtClean="0">
                          <a:ln>
                            <a:noFill/>
                          </a:ln>
                          <a:solidFill>
                            <a:schemeClr val="tx1"/>
                          </a:solidFill>
                          <a:effectLst/>
                          <a:latin typeface="Arial" pitchFamily="34" charset="0"/>
                        </a:rPr>
                        <a:t>9 –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10</a:t>
                      </a:r>
                      <a:r>
                        <a:rPr kumimoji="0" lang="en-US" sz="1400" b="0" i="0" u="none" strike="noStrike" cap="none" normalizeH="0" baseline="30000" dirty="0" smtClean="0">
                          <a:ln>
                            <a:noFill/>
                          </a:ln>
                          <a:solidFill>
                            <a:schemeClr val="tx1"/>
                          </a:solidFill>
                          <a:effectLst/>
                          <a:latin typeface="Arial" pitchFamily="34" charset="0"/>
                        </a:rPr>
                        <a:t>10</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few 10</a:t>
                      </a:r>
                      <a:r>
                        <a:rPr kumimoji="0" lang="en-US" sz="1400" b="0" i="0" u="none" strike="noStrike" cap="none" normalizeH="0" baseline="30000" dirty="0" smtClean="0">
                          <a:ln>
                            <a:noFill/>
                          </a:ln>
                          <a:solidFill>
                            <a:schemeClr val="tx1"/>
                          </a:solidFill>
                          <a:effectLst/>
                          <a:latin typeface="Arial" pitchFamily="34" charset="0"/>
                        </a:rPr>
                        <a:t>-15</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608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30000" smtClean="0">
                          <a:ln>
                            <a:noFill/>
                          </a:ln>
                          <a:solidFill>
                            <a:schemeClr val="tx1"/>
                          </a:solidFill>
                          <a:effectLst/>
                          <a:latin typeface="Arial" pitchFamily="34" charset="0"/>
                        </a:rPr>
                        <a:t>53</a:t>
                      </a:r>
                      <a:r>
                        <a:rPr kumimoji="0" lang="en-US" sz="1400" b="0" i="0" u="none" strike="noStrike" cap="none" normalizeH="0" baseline="0" smtClean="0">
                          <a:ln>
                            <a:noFill/>
                          </a:ln>
                          <a:solidFill>
                            <a:schemeClr val="tx1"/>
                          </a:solidFill>
                          <a:effectLst/>
                          <a:latin typeface="Arial" pitchFamily="34" charset="0"/>
                        </a:rPr>
                        <a:t>Mn</a:t>
                      </a:r>
                      <a:endParaRPr kumimoji="0" lang="en-US" sz="1400" b="0" i="0" u="none" strike="noStrike" cap="none" normalizeH="0" baseline="30000" smtClean="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crusts, in-situ, meteorites, sediments, moon rocks</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30000" smtClean="0">
                          <a:ln>
                            <a:noFill/>
                          </a:ln>
                          <a:solidFill>
                            <a:schemeClr val="tx1"/>
                          </a:solidFill>
                          <a:effectLst/>
                          <a:latin typeface="Arial" pitchFamily="34" charset="0"/>
                        </a:rPr>
                        <a:t>53</a:t>
                      </a:r>
                      <a:r>
                        <a:rPr kumimoji="0" lang="en-US" sz="1400" b="0" i="0" u="none" strike="noStrike" cap="none" normalizeH="0" baseline="0" smtClean="0">
                          <a:ln>
                            <a:noFill/>
                          </a:ln>
                          <a:solidFill>
                            <a:schemeClr val="tx1"/>
                          </a:solidFill>
                          <a:effectLst/>
                          <a:latin typeface="Arial" pitchFamily="34" charset="0"/>
                        </a:rPr>
                        <a:t>MnO</a:t>
                      </a:r>
                      <a:r>
                        <a:rPr kumimoji="0" lang="en-US" sz="1400" b="0" i="0" u="none" strike="noStrike" cap="none" normalizeH="0" baseline="30000" smtClean="0">
                          <a:ln>
                            <a:noFill/>
                          </a:ln>
                          <a:solidFill>
                            <a:schemeClr val="tx1"/>
                          </a:solidFill>
                          <a:effectLst/>
                          <a:latin typeface="Arial"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30000" smtClean="0">
                          <a:ln>
                            <a:noFill/>
                          </a:ln>
                          <a:solidFill>
                            <a:schemeClr val="tx1"/>
                          </a:solidFill>
                          <a:effectLst/>
                          <a:latin typeface="Arial" pitchFamily="34" charset="0"/>
                        </a:rPr>
                        <a:t>53</a:t>
                      </a:r>
                      <a:r>
                        <a:rPr kumimoji="0" lang="en-US" sz="1400" b="0" i="0" u="none" strike="noStrike" cap="none" normalizeH="0" baseline="0" smtClean="0">
                          <a:ln>
                            <a:noFill/>
                          </a:ln>
                          <a:solidFill>
                            <a:schemeClr val="tx1"/>
                          </a:solidFill>
                          <a:effectLst/>
                          <a:latin typeface="Arial" pitchFamily="34" charset="0"/>
                        </a:rPr>
                        <a:t>Mn</a:t>
                      </a:r>
                      <a:r>
                        <a:rPr kumimoji="0" lang="en-US" sz="1400" b="0" i="0" u="none" strike="noStrike" cap="none" normalizeH="0" baseline="30000" smtClean="0">
                          <a:ln>
                            <a:noFill/>
                          </a:ln>
                          <a:solidFill>
                            <a:schemeClr val="tx1"/>
                          </a:solidFill>
                          <a:effectLst/>
                          <a:latin typeface="Arial" pitchFamily="34" charset="0"/>
                        </a:rPr>
                        <a:t>11+</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30000" dirty="0" smtClean="0">
                          <a:ln>
                            <a:noFill/>
                          </a:ln>
                          <a:solidFill>
                            <a:schemeClr val="tx1"/>
                          </a:solidFill>
                          <a:effectLst/>
                          <a:latin typeface="Arial" pitchFamily="34" charset="0"/>
                        </a:rPr>
                        <a:t>53</a:t>
                      </a:r>
                      <a:r>
                        <a:rPr kumimoji="0" lang="en-US" sz="1400" b="0" i="0" u="none" strike="noStrike" cap="none" normalizeH="0" baseline="0" dirty="0" smtClean="0">
                          <a:ln>
                            <a:noFill/>
                          </a:ln>
                          <a:solidFill>
                            <a:schemeClr val="tx1"/>
                          </a:solidFill>
                          <a:effectLst/>
                          <a:latin typeface="Arial" pitchFamily="34" charset="0"/>
                        </a:rPr>
                        <a:t>Cr</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10</a:t>
                      </a:r>
                      <a:r>
                        <a:rPr kumimoji="0" lang="en-US" sz="1400" b="0" i="0" u="none" strike="noStrike" cap="none" normalizeH="0" baseline="30000" smtClean="0">
                          <a:ln>
                            <a:noFill/>
                          </a:ln>
                          <a:solidFill>
                            <a:schemeClr val="tx1"/>
                          </a:solidFill>
                          <a:effectLst/>
                          <a:latin typeface="Arial" pitchFamily="34" charset="0"/>
                        </a:rPr>
                        <a:t>9</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10</a:t>
                      </a:r>
                      <a:r>
                        <a:rPr kumimoji="0" lang="en-US" sz="1400" b="0" i="0" u="none" strike="noStrike" cap="none" normalizeH="0" baseline="30000" smtClean="0">
                          <a:ln>
                            <a:noFill/>
                          </a:ln>
                          <a:solidFill>
                            <a:schemeClr val="tx1"/>
                          </a:solidFill>
                          <a:effectLst/>
                          <a:latin typeface="Arial" pitchFamily="34" charset="0"/>
                        </a:rPr>
                        <a:t>-14</a:t>
                      </a:r>
                      <a:r>
                        <a:rPr kumimoji="0" lang="en-US" sz="1400" b="0" i="0" u="none" strike="noStrike" cap="none" normalizeH="0" baseline="0" smtClean="0">
                          <a:ln>
                            <a:noFill/>
                          </a:ln>
                          <a:solidFill>
                            <a:schemeClr val="tx1"/>
                          </a:solidFill>
                          <a:effectLst/>
                          <a:latin typeface="Arial" pitchFamily="34" charset="0"/>
                        </a:rPr>
                        <a:t> – 10</a:t>
                      </a:r>
                      <a:r>
                        <a:rPr kumimoji="0" lang="en-US" sz="1400" b="0" i="0" u="none" strike="noStrike" cap="none" normalizeH="0" baseline="30000" smtClean="0">
                          <a:ln>
                            <a:noFill/>
                          </a:ln>
                          <a:solidFill>
                            <a:schemeClr val="tx1"/>
                          </a:solidFill>
                          <a:effectLst/>
                          <a:latin typeface="Arial" pitchFamily="34" charset="0"/>
                        </a:rPr>
                        <a:t>-12</a:t>
                      </a:r>
                      <a:endParaRPr kumimoji="0" lang="en-US" sz="14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608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30000" smtClean="0">
                          <a:ln>
                            <a:noFill/>
                          </a:ln>
                          <a:solidFill>
                            <a:schemeClr val="tx1"/>
                          </a:solidFill>
                          <a:effectLst/>
                          <a:latin typeface="Arial" pitchFamily="34" charset="0"/>
                        </a:rPr>
                        <a:t>59</a:t>
                      </a:r>
                      <a:r>
                        <a:rPr kumimoji="0" lang="en-US" sz="1400" b="0" i="0" u="none" strike="noStrike" cap="none" normalizeH="0" baseline="0" smtClean="0">
                          <a:ln>
                            <a:noFill/>
                          </a:ln>
                          <a:solidFill>
                            <a:schemeClr val="tx1"/>
                          </a:solidFill>
                          <a:effectLst/>
                          <a:latin typeface="Arial" pitchFamily="34" charset="0"/>
                        </a:rPr>
                        <a:t>Ni</a:t>
                      </a:r>
                      <a:endParaRPr kumimoji="0" lang="en-US" sz="1400" b="0" i="0" u="none" strike="noStrike" cap="none" normalizeH="0" baseline="3000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nuclear waste, meteorites, </a:t>
                      </a:r>
                      <a:r>
                        <a:rPr kumimoji="0" lang="en-US" sz="1400" b="0" i="0" u="none" strike="noStrike" cap="none" normalizeH="0" baseline="0" dirty="0" err="1" smtClean="0">
                          <a:ln>
                            <a:noFill/>
                          </a:ln>
                          <a:solidFill>
                            <a:schemeClr val="tx1"/>
                          </a:solidFill>
                          <a:effectLst/>
                          <a:latin typeface="Arial" pitchFamily="34" charset="0"/>
                        </a:rPr>
                        <a:t>astroph</a:t>
                      </a:r>
                      <a:r>
                        <a:rPr kumimoji="0" lang="en-US" sz="1400" b="0" i="0" u="none" strike="noStrike" cap="none" normalizeH="0" baseline="0" dirty="0" smtClean="0">
                          <a:ln>
                            <a:noFill/>
                          </a:ln>
                          <a:solidFill>
                            <a:schemeClr val="tx1"/>
                          </a:solidFill>
                          <a:effectLst/>
                          <a:latin typeface="Arial" pitchFamily="34" charset="0"/>
                        </a:rPr>
                        <a:t>. x-section (NIMB2007)</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30000" dirty="0" smtClean="0">
                          <a:ln>
                            <a:noFill/>
                          </a:ln>
                          <a:solidFill>
                            <a:schemeClr val="tx1"/>
                          </a:solidFill>
                          <a:effectLst/>
                          <a:latin typeface="Arial" pitchFamily="34" charset="0"/>
                        </a:rPr>
                        <a:t>59</a:t>
                      </a:r>
                      <a:r>
                        <a:rPr kumimoji="0" lang="en-US" sz="1400" b="0" i="0" u="none" strike="noStrike" cap="none" normalizeH="0" baseline="0" dirty="0" smtClean="0">
                          <a:ln>
                            <a:noFill/>
                          </a:ln>
                          <a:solidFill>
                            <a:schemeClr val="tx1"/>
                          </a:solidFill>
                          <a:effectLst/>
                          <a:latin typeface="Arial" pitchFamily="34" charset="0"/>
                        </a:rPr>
                        <a:t>Ni</a:t>
                      </a:r>
                      <a:r>
                        <a:rPr kumimoji="0" lang="en-US" sz="1400" b="0" i="0" u="none" strike="noStrike" cap="none" normalizeH="0" baseline="30000" dirty="0" smtClean="0">
                          <a:ln>
                            <a:noFill/>
                          </a:ln>
                          <a:solidFill>
                            <a:schemeClr val="tx1"/>
                          </a:solidFill>
                          <a:effectLst/>
                          <a:latin typeface="Arial"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30000" dirty="0" smtClean="0">
                          <a:ln>
                            <a:noFill/>
                          </a:ln>
                          <a:solidFill>
                            <a:schemeClr val="tx1"/>
                          </a:solidFill>
                          <a:effectLst/>
                          <a:latin typeface="Arial" pitchFamily="34" charset="0"/>
                        </a:rPr>
                        <a:t>59</a:t>
                      </a:r>
                      <a:r>
                        <a:rPr kumimoji="0" lang="en-US" sz="1400" b="0" i="0" u="none" strike="noStrike" cap="none" normalizeH="0" baseline="0" dirty="0" smtClean="0">
                          <a:ln>
                            <a:noFill/>
                          </a:ln>
                          <a:solidFill>
                            <a:schemeClr val="tx1"/>
                          </a:solidFill>
                          <a:effectLst/>
                          <a:latin typeface="Arial" pitchFamily="34" charset="0"/>
                        </a:rPr>
                        <a:t>Ni</a:t>
                      </a:r>
                      <a:r>
                        <a:rPr kumimoji="0" lang="en-US" sz="1400" b="0" i="0" u="none" strike="noStrike" cap="none" normalizeH="0" baseline="30000" dirty="0" smtClean="0">
                          <a:ln>
                            <a:noFill/>
                          </a:ln>
                          <a:solidFill>
                            <a:schemeClr val="tx1"/>
                          </a:solidFill>
                          <a:effectLst/>
                          <a:latin typeface="Arial" pitchFamily="34" charset="0"/>
                        </a:rPr>
                        <a:t>12+</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30000" smtClean="0">
                          <a:ln>
                            <a:noFill/>
                          </a:ln>
                          <a:solidFill>
                            <a:schemeClr val="tx1"/>
                          </a:solidFill>
                          <a:effectLst/>
                          <a:latin typeface="Arial" pitchFamily="34" charset="0"/>
                        </a:rPr>
                        <a:t>59</a:t>
                      </a:r>
                      <a:r>
                        <a:rPr kumimoji="0" lang="en-US" sz="1400" b="0" i="0" u="none" strike="noStrike" cap="none" normalizeH="0" baseline="0" smtClean="0">
                          <a:ln>
                            <a:noFill/>
                          </a:ln>
                          <a:solidFill>
                            <a:schemeClr val="tx1"/>
                          </a:solidFill>
                          <a:effectLst/>
                          <a:latin typeface="Arial" pitchFamily="34" charset="0"/>
                        </a:rPr>
                        <a:t>Co</a:t>
                      </a:r>
                      <a:endParaRPr kumimoji="0" lang="en-US" sz="1400" b="0" i="0" u="none" strike="noStrike" cap="none" normalizeH="0" baseline="3000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10</a:t>
                      </a:r>
                      <a:r>
                        <a:rPr kumimoji="0" lang="en-US" sz="1400" b="0" i="0" u="none" strike="noStrike" cap="none" normalizeH="0" baseline="30000" smtClean="0">
                          <a:ln>
                            <a:noFill/>
                          </a:ln>
                          <a:solidFill>
                            <a:schemeClr val="tx1"/>
                          </a:solidFill>
                          <a:effectLst/>
                          <a:latin typeface="Arial" pitchFamily="34" charset="0"/>
                        </a:rPr>
                        <a:t>9</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few 10</a:t>
                      </a:r>
                      <a:r>
                        <a:rPr kumimoji="0" lang="en-US" sz="1400" b="0" i="0" u="none" strike="noStrike" cap="none" normalizeH="0" baseline="30000" dirty="0" smtClean="0">
                          <a:ln>
                            <a:noFill/>
                          </a:ln>
                          <a:solidFill>
                            <a:schemeClr val="tx1"/>
                          </a:solidFill>
                          <a:effectLst/>
                          <a:latin typeface="Arial" pitchFamily="34" charset="0"/>
                        </a:rPr>
                        <a:t>-14</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608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30000" smtClean="0">
                          <a:ln>
                            <a:noFill/>
                          </a:ln>
                          <a:solidFill>
                            <a:schemeClr val="tx1"/>
                          </a:solidFill>
                          <a:effectLst/>
                          <a:latin typeface="Arial" pitchFamily="34" charset="0"/>
                        </a:rPr>
                        <a:t>60</a:t>
                      </a:r>
                      <a:r>
                        <a:rPr kumimoji="0" lang="en-US" sz="1400" b="0" i="0" u="none" strike="noStrike" cap="none" normalizeH="0" baseline="0" smtClean="0">
                          <a:ln>
                            <a:noFill/>
                          </a:ln>
                          <a:solidFill>
                            <a:schemeClr val="tx1"/>
                          </a:solidFill>
                          <a:effectLst/>
                          <a:latin typeface="Arial" pitchFamily="34" charset="0"/>
                        </a:rPr>
                        <a:t>Fe</a:t>
                      </a:r>
                      <a:endParaRPr kumimoji="0" lang="en-US" sz="1400" b="0" i="0" u="none" strike="noStrike" cap="none" normalizeH="0" baseline="3000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crusts, meteorites, moon rock, nuclear waste</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30000" smtClean="0">
                          <a:ln>
                            <a:noFill/>
                          </a:ln>
                          <a:solidFill>
                            <a:schemeClr val="tx1"/>
                          </a:solidFill>
                          <a:effectLst/>
                          <a:latin typeface="Arial" pitchFamily="34" charset="0"/>
                        </a:rPr>
                        <a:t>60</a:t>
                      </a:r>
                      <a:r>
                        <a:rPr kumimoji="0" lang="en-US" sz="1400" b="0" i="0" u="none" strike="noStrike" cap="none" normalizeH="0" baseline="0" smtClean="0">
                          <a:ln>
                            <a:noFill/>
                          </a:ln>
                          <a:solidFill>
                            <a:schemeClr val="tx1"/>
                          </a:solidFill>
                          <a:effectLst/>
                          <a:latin typeface="Arial" pitchFamily="34" charset="0"/>
                        </a:rPr>
                        <a:t>FeO</a:t>
                      </a:r>
                      <a:r>
                        <a:rPr kumimoji="0" lang="en-US" sz="1400" b="0" i="0" u="none" strike="noStrike" cap="none" normalizeH="0" baseline="30000" smtClean="0">
                          <a:ln>
                            <a:noFill/>
                          </a:ln>
                          <a:solidFill>
                            <a:schemeClr val="tx1"/>
                          </a:solidFill>
                          <a:effectLst/>
                          <a:latin typeface="Arial"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30000" smtClean="0">
                          <a:ln>
                            <a:noFill/>
                          </a:ln>
                          <a:solidFill>
                            <a:schemeClr val="tx1"/>
                          </a:solidFill>
                          <a:effectLst/>
                          <a:latin typeface="Arial" pitchFamily="34" charset="0"/>
                        </a:rPr>
                        <a:t>60</a:t>
                      </a:r>
                      <a:r>
                        <a:rPr kumimoji="0" lang="en-US" sz="1400" b="0" i="0" u="none" strike="noStrike" cap="none" normalizeH="0" baseline="0" smtClean="0">
                          <a:ln>
                            <a:noFill/>
                          </a:ln>
                          <a:solidFill>
                            <a:schemeClr val="tx1"/>
                          </a:solidFill>
                          <a:effectLst/>
                          <a:latin typeface="Arial" pitchFamily="34" charset="0"/>
                        </a:rPr>
                        <a:t>Fe</a:t>
                      </a:r>
                      <a:r>
                        <a:rPr kumimoji="0" lang="en-US" sz="1400" b="0" i="0" u="none" strike="noStrike" cap="none" normalizeH="0" baseline="30000" smtClean="0">
                          <a:ln>
                            <a:noFill/>
                          </a:ln>
                          <a:solidFill>
                            <a:schemeClr val="tx1"/>
                          </a:solidFill>
                          <a:effectLst/>
                          <a:latin typeface="Arial" pitchFamily="34" charset="0"/>
                        </a:rPr>
                        <a:t>11+</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30000" smtClean="0">
                          <a:ln>
                            <a:noFill/>
                          </a:ln>
                          <a:solidFill>
                            <a:schemeClr val="tx1"/>
                          </a:solidFill>
                          <a:effectLst/>
                          <a:latin typeface="Arial" pitchFamily="34" charset="0"/>
                        </a:rPr>
                        <a:t>60</a:t>
                      </a:r>
                      <a:r>
                        <a:rPr kumimoji="0" lang="en-US" sz="1400" b="0" i="0" u="none" strike="noStrike" cap="none" normalizeH="0" baseline="0" smtClean="0">
                          <a:ln>
                            <a:noFill/>
                          </a:ln>
                          <a:solidFill>
                            <a:schemeClr val="tx1"/>
                          </a:solidFill>
                          <a:effectLst/>
                          <a:latin typeface="Arial" pitchFamily="34" charset="0"/>
                        </a:rPr>
                        <a:t>Ni</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&gt;10</a:t>
                      </a:r>
                      <a:r>
                        <a:rPr kumimoji="0" lang="en-US" sz="1400" b="0" i="0" u="none" strike="noStrike" cap="none" normalizeH="0" baseline="30000" smtClean="0">
                          <a:ln>
                            <a:noFill/>
                          </a:ln>
                          <a:solidFill>
                            <a:schemeClr val="tx1"/>
                          </a:solidFill>
                          <a:effectLst/>
                          <a:latin typeface="Arial" pitchFamily="34" charset="0"/>
                        </a:rPr>
                        <a:t>11</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few 10</a:t>
                      </a:r>
                      <a:r>
                        <a:rPr kumimoji="0" lang="en-US" sz="1400" b="0" i="0" u="none" strike="noStrike" cap="none" normalizeH="0" baseline="30000" smtClean="0">
                          <a:ln>
                            <a:noFill/>
                          </a:ln>
                          <a:solidFill>
                            <a:schemeClr val="tx1"/>
                          </a:solidFill>
                          <a:effectLst/>
                          <a:latin typeface="Arial" pitchFamily="34" charset="0"/>
                        </a:rPr>
                        <a:t>-16</a:t>
                      </a:r>
                      <a:endParaRPr kumimoji="0" lang="en-US" sz="14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608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30000" smtClean="0">
                          <a:ln>
                            <a:noFill/>
                          </a:ln>
                          <a:solidFill>
                            <a:schemeClr val="tx1"/>
                          </a:solidFill>
                          <a:effectLst/>
                          <a:latin typeface="Arial" pitchFamily="34" charset="0"/>
                        </a:rPr>
                        <a:t>63</a:t>
                      </a:r>
                      <a:r>
                        <a:rPr kumimoji="0" lang="en-US" sz="1400" b="0" i="0" u="none" strike="noStrike" cap="none" normalizeH="0" baseline="0" smtClean="0">
                          <a:ln>
                            <a:noFill/>
                          </a:ln>
                          <a:solidFill>
                            <a:schemeClr val="tx1"/>
                          </a:solidFill>
                          <a:effectLst/>
                          <a:latin typeface="Arial" pitchFamily="34" charset="0"/>
                        </a:rPr>
                        <a:t>Ni</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Hiroshima copper, neutron </a:t>
                      </a:r>
                      <a:r>
                        <a:rPr kumimoji="0" lang="en-US" sz="1400" b="0" i="0" u="none" strike="noStrike" cap="none" normalizeH="0" baseline="0" dirty="0" err="1" smtClean="0">
                          <a:ln>
                            <a:noFill/>
                          </a:ln>
                          <a:solidFill>
                            <a:schemeClr val="tx1"/>
                          </a:solidFill>
                          <a:effectLst/>
                          <a:latin typeface="Arial" pitchFamily="34" charset="0"/>
                        </a:rPr>
                        <a:t>dosimetry</a:t>
                      </a:r>
                      <a:r>
                        <a:rPr kumimoji="0" lang="en-US" sz="1400" b="0" i="0" u="none" strike="noStrike" cap="none" normalizeH="0" baseline="0" dirty="0" smtClean="0">
                          <a:ln>
                            <a:noFill/>
                          </a:ln>
                          <a:solidFill>
                            <a:schemeClr val="tx1"/>
                          </a:solidFill>
                          <a:effectLst/>
                          <a:latin typeface="Arial" pitchFamily="34" charset="0"/>
                        </a:rPr>
                        <a:t>, </a:t>
                      </a:r>
                      <a:r>
                        <a:rPr kumimoji="0" lang="en-US" sz="1400" b="0" i="0" u="none" strike="noStrike" cap="none" normalizeH="0" baseline="0" dirty="0" err="1" smtClean="0">
                          <a:ln>
                            <a:noFill/>
                          </a:ln>
                          <a:solidFill>
                            <a:schemeClr val="tx1"/>
                          </a:solidFill>
                          <a:effectLst/>
                          <a:latin typeface="Arial" pitchFamily="34" charset="0"/>
                        </a:rPr>
                        <a:t>astroph</a:t>
                      </a:r>
                      <a:r>
                        <a:rPr kumimoji="0" lang="en-US" sz="1400" b="0" i="0" u="none" strike="noStrike" cap="none" normalizeH="0" baseline="0" dirty="0" smtClean="0">
                          <a:ln>
                            <a:noFill/>
                          </a:ln>
                          <a:solidFill>
                            <a:schemeClr val="tx1"/>
                          </a:solidFill>
                          <a:effectLst/>
                          <a:latin typeface="Arial" pitchFamily="34" charset="0"/>
                        </a:rPr>
                        <a:t>. x-section</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30000" smtClean="0">
                          <a:ln>
                            <a:noFill/>
                          </a:ln>
                          <a:solidFill>
                            <a:schemeClr val="tx1"/>
                          </a:solidFill>
                          <a:effectLst/>
                          <a:latin typeface="Arial" pitchFamily="34" charset="0"/>
                        </a:rPr>
                        <a:t>63</a:t>
                      </a:r>
                      <a:r>
                        <a:rPr kumimoji="0" lang="en-US" sz="1400" b="0" i="0" u="none" strike="noStrike" cap="none" normalizeH="0" baseline="0" smtClean="0">
                          <a:ln>
                            <a:noFill/>
                          </a:ln>
                          <a:solidFill>
                            <a:schemeClr val="tx1"/>
                          </a:solidFill>
                          <a:effectLst/>
                          <a:latin typeface="Arial" pitchFamily="34" charset="0"/>
                        </a:rPr>
                        <a:t>Ni</a:t>
                      </a:r>
                      <a:r>
                        <a:rPr kumimoji="0" lang="en-US" sz="1400" b="0" i="0" u="none" strike="noStrike" cap="none" normalizeH="0" baseline="30000" smtClean="0">
                          <a:ln>
                            <a:noFill/>
                          </a:ln>
                          <a:solidFill>
                            <a:schemeClr val="tx1"/>
                          </a:solidFill>
                          <a:effectLst/>
                          <a:latin typeface="Arial"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30000" smtClean="0">
                          <a:ln>
                            <a:noFill/>
                          </a:ln>
                          <a:solidFill>
                            <a:schemeClr val="tx1"/>
                          </a:solidFill>
                          <a:effectLst/>
                          <a:latin typeface="Arial" pitchFamily="34" charset="0"/>
                        </a:rPr>
                        <a:t>63</a:t>
                      </a:r>
                      <a:r>
                        <a:rPr kumimoji="0" lang="en-US" sz="1400" b="0" i="0" u="none" strike="noStrike" cap="none" normalizeH="0" baseline="0" smtClean="0">
                          <a:ln>
                            <a:noFill/>
                          </a:ln>
                          <a:solidFill>
                            <a:schemeClr val="tx1"/>
                          </a:solidFill>
                          <a:effectLst/>
                          <a:latin typeface="Arial" pitchFamily="34" charset="0"/>
                        </a:rPr>
                        <a:t>Ni</a:t>
                      </a:r>
                      <a:r>
                        <a:rPr kumimoji="0" lang="en-US" sz="1400" b="0" i="0" u="none" strike="noStrike" cap="none" normalizeH="0" baseline="30000" smtClean="0">
                          <a:ln>
                            <a:noFill/>
                          </a:ln>
                          <a:solidFill>
                            <a:schemeClr val="tx1"/>
                          </a:solidFill>
                          <a:effectLst/>
                          <a:latin typeface="Arial" pitchFamily="34" charset="0"/>
                        </a:rPr>
                        <a:t>12+</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30000" smtClean="0">
                          <a:ln>
                            <a:noFill/>
                          </a:ln>
                          <a:solidFill>
                            <a:schemeClr val="tx1"/>
                          </a:solidFill>
                          <a:effectLst/>
                          <a:latin typeface="Arial" pitchFamily="34" charset="0"/>
                        </a:rPr>
                        <a:t>63</a:t>
                      </a:r>
                      <a:r>
                        <a:rPr kumimoji="0" lang="en-US" sz="1400" b="0" i="0" u="none" strike="noStrike" cap="none" normalizeH="0" baseline="0" smtClean="0">
                          <a:ln>
                            <a:noFill/>
                          </a:ln>
                          <a:solidFill>
                            <a:schemeClr val="tx1"/>
                          </a:solidFill>
                          <a:effectLst/>
                          <a:latin typeface="Arial" pitchFamily="34" charset="0"/>
                        </a:rPr>
                        <a:t>Cu</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10</a:t>
                      </a:r>
                      <a:r>
                        <a:rPr kumimoji="0" lang="en-US" sz="1400" b="0" i="0" u="none" strike="noStrike" cap="none" normalizeH="0" baseline="30000" smtClean="0">
                          <a:ln>
                            <a:noFill/>
                          </a:ln>
                          <a:solidFill>
                            <a:schemeClr val="tx1"/>
                          </a:solidFill>
                          <a:effectLst/>
                          <a:latin typeface="Arial" pitchFamily="34" charset="0"/>
                        </a:rPr>
                        <a:t>8</a:t>
                      </a:r>
                      <a:r>
                        <a:rPr kumimoji="0" lang="en-US" sz="1400" b="0" i="0" u="none" strike="noStrike" cap="none" normalizeH="0" baseline="0" smtClean="0">
                          <a:ln>
                            <a:noFill/>
                          </a:ln>
                          <a:solidFill>
                            <a:schemeClr val="tx1"/>
                          </a:solidFill>
                          <a:effectLst/>
                          <a:latin typeface="Arial" pitchFamily="34" charset="0"/>
                        </a:rPr>
                        <a:t> – 10</a:t>
                      </a:r>
                      <a:r>
                        <a:rPr kumimoji="0" lang="en-US" sz="1400" b="0" i="0" u="none" strike="noStrike" cap="none" normalizeH="0" baseline="30000" smtClean="0">
                          <a:ln>
                            <a:noFill/>
                          </a:ln>
                          <a:solidFill>
                            <a:schemeClr val="tx1"/>
                          </a:solidFill>
                          <a:effectLst/>
                          <a:latin typeface="Arial" pitchFamily="34" charset="0"/>
                        </a:rPr>
                        <a:t>9</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few 10</a:t>
                      </a:r>
                      <a:r>
                        <a:rPr kumimoji="0" lang="en-US" sz="1400" b="0" i="0" u="none" strike="noStrike" cap="none" normalizeH="0" baseline="30000" smtClean="0">
                          <a:ln>
                            <a:noFill/>
                          </a:ln>
                          <a:solidFill>
                            <a:schemeClr val="tx1"/>
                          </a:solidFill>
                          <a:effectLst/>
                          <a:latin typeface="Arial" pitchFamily="34" charset="0"/>
                        </a:rPr>
                        <a:t>-14</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81690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30000" smtClean="0">
                          <a:ln>
                            <a:noFill/>
                          </a:ln>
                          <a:solidFill>
                            <a:schemeClr val="tx1"/>
                          </a:solidFill>
                          <a:effectLst/>
                          <a:latin typeface="Arial" pitchFamily="34" charset="0"/>
                        </a:rPr>
                        <a:t>79</a:t>
                      </a:r>
                      <a:r>
                        <a:rPr kumimoji="0" lang="en-US" sz="1400" b="0" i="0" u="none" strike="noStrike" cap="none" normalizeH="0" baseline="0" smtClean="0">
                          <a:ln>
                            <a:noFill/>
                          </a:ln>
                          <a:solidFill>
                            <a:schemeClr val="tx1"/>
                          </a:solidFill>
                          <a:effectLst/>
                          <a:latin typeface="Arial" pitchFamily="34" charset="0"/>
                        </a:rPr>
                        <a:t>Se, </a:t>
                      </a:r>
                      <a:r>
                        <a:rPr kumimoji="0" lang="en-US" sz="1400" b="0" i="0" u="none" strike="noStrike" cap="none" normalizeH="0" baseline="30000" smtClean="0">
                          <a:ln>
                            <a:noFill/>
                          </a:ln>
                          <a:solidFill>
                            <a:schemeClr val="tx1"/>
                          </a:solidFill>
                          <a:effectLst/>
                          <a:latin typeface="Arial" pitchFamily="34" charset="0"/>
                        </a:rPr>
                        <a:t>93</a:t>
                      </a:r>
                      <a:r>
                        <a:rPr kumimoji="0" lang="en-US" sz="1400" b="0" i="0" u="none" strike="noStrike" cap="none" normalizeH="0" baseline="0" smtClean="0">
                          <a:ln>
                            <a:noFill/>
                          </a:ln>
                          <a:solidFill>
                            <a:schemeClr val="tx1"/>
                          </a:solidFill>
                          <a:effectLst/>
                          <a:latin typeface="Arial" pitchFamily="34" charset="0"/>
                        </a:rPr>
                        <a:t>Mo</a:t>
                      </a:r>
                      <a:r>
                        <a:rPr kumimoji="0" lang="en-US" sz="1400" b="1" i="0" u="none" strike="noStrike" cap="none" normalizeH="0" baseline="0" smtClean="0">
                          <a:ln>
                            <a:noFill/>
                          </a:ln>
                          <a:solidFill>
                            <a:schemeClr val="tx1"/>
                          </a:solidFill>
                          <a:effectLst/>
                          <a:latin typeface="Arial" pitchFamily="34" charset="0"/>
                        </a:rPr>
                        <a:t>,</a:t>
                      </a:r>
                      <a:r>
                        <a:rPr kumimoji="0" lang="en-US" sz="1400" b="1" i="0" u="none" strike="noStrike" cap="none" normalizeH="0" baseline="30000" smtClean="0">
                          <a:ln>
                            <a:noFill/>
                          </a:ln>
                          <a:solidFill>
                            <a:schemeClr val="tx1"/>
                          </a:solidFill>
                          <a:effectLst/>
                          <a:latin typeface="Arial" pitchFamily="34" charset="0"/>
                        </a:rPr>
                        <a:t>93</a:t>
                      </a:r>
                      <a:r>
                        <a:rPr kumimoji="0" lang="en-US" sz="1400" b="1" i="0" u="none" strike="noStrike" cap="none" normalizeH="0" baseline="0" smtClean="0">
                          <a:ln>
                            <a:noFill/>
                          </a:ln>
                          <a:solidFill>
                            <a:schemeClr val="tx1"/>
                          </a:solidFill>
                          <a:effectLst/>
                          <a:latin typeface="Arial" pitchFamily="34" charset="0"/>
                        </a:rPr>
                        <a:t>Z</a:t>
                      </a:r>
                      <a:r>
                        <a:rPr kumimoji="0" lang="en-US" sz="1400" b="0" i="0" u="none" strike="noStrike" cap="none" normalizeH="0" baseline="0" smtClean="0">
                          <a:ln>
                            <a:noFill/>
                          </a:ln>
                          <a:solidFill>
                            <a:schemeClr val="tx1"/>
                          </a:solidFill>
                          <a:effectLst/>
                          <a:latin typeface="Arial" pitchFamily="34" charset="0"/>
                        </a:rPr>
                        <a:t>r, </a:t>
                      </a:r>
                      <a:r>
                        <a:rPr kumimoji="0" lang="en-US" sz="1400" b="0" i="0" u="none" strike="noStrike" cap="none" normalizeH="0" baseline="30000" smtClean="0">
                          <a:ln>
                            <a:noFill/>
                          </a:ln>
                          <a:solidFill>
                            <a:schemeClr val="tx1"/>
                          </a:solidFill>
                          <a:effectLst/>
                          <a:latin typeface="Arial" pitchFamily="34" charset="0"/>
                        </a:rPr>
                        <a:t>107</a:t>
                      </a:r>
                      <a:r>
                        <a:rPr kumimoji="0" lang="en-US" sz="1400" b="0" i="0" u="none" strike="noStrike" cap="none" normalizeH="0" baseline="0" smtClean="0">
                          <a:ln>
                            <a:noFill/>
                          </a:ln>
                          <a:solidFill>
                            <a:schemeClr val="tx1"/>
                          </a:solidFill>
                          <a:effectLst/>
                          <a:latin typeface="Arial" pitchFamily="34" charset="0"/>
                        </a:rPr>
                        <a:t>Pd </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err="1" smtClean="0">
                          <a:ln>
                            <a:noFill/>
                          </a:ln>
                          <a:solidFill>
                            <a:schemeClr val="tx1"/>
                          </a:solidFill>
                          <a:effectLst/>
                          <a:latin typeface="Arial" pitchFamily="34" charset="0"/>
                        </a:rPr>
                        <a:t>astroph</a:t>
                      </a:r>
                      <a:r>
                        <a:rPr kumimoji="0" lang="en-US" sz="1400" b="1" i="0" u="none" strike="noStrike" cap="none" normalizeH="0" baseline="0" dirty="0" smtClean="0">
                          <a:ln>
                            <a:noFill/>
                          </a:ln>
                          <a:solidFill>
                            <a:schemeClr val="tx1"/>
                          </a:solidFill>
                          <a:effectLst/>
                          <a:latin typeface="Arial" pitchFamily="34" charset="0"/>
                        </a:rPr>
                        <a:t>. x-section</a:t>
                      </a:r>
                      <a:r>
                        <a:rPr lang="en-US" sz="1400" i="1" dirty="0" smtClean="0"/>
                        <a:t> (Proc. </a:t>
                      </a:r>
                      <a:r>
                        <a:rPr lang="en-US" sz="1400" i="1" dirty="0" err="1" smtClean="0"/>
                        <a:t>NiC</a:t>
                      </a:r>
                      <a:r>
                        <a:rPr lang="en-US" sz="1400" i="1" dirty="0" smtClean="0"/>
                        <a:t> IX 2006)</a:t>
                      </a:r>
                      <a:r>
                        <a:rPr kumimoji="0" lang="en-US" sz="1400" b="0" i="0" u="none" strike="noStrike" cap="none" normalizeH="0" baseline="0" dirty="0" smtClean="0">
                          <a:ln>
                            <a:noFill/>
                          </a:ln>
                          <a:solidFill>
                            <a:schemeClr val="tx1"/>
                          </a:solidFill>
                          <a:effectLst/>
                          <a:latin typeface="Arial" pitchFamily="34" charset="0"/>
                        </a:rPr>
                        <a:t>, half-life, nuclear  waste</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various</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30000" smtClean="0">
                          <a:ln>
                            <a:noFill/>
                          </a:ln>
                          <a:solidFill>
                            <a:schemeClr val="tx1"/>
                          </a:solidFill>
                          <a:effectLst/>
                          <a:latin typeface="Arial" pitchFamily="34" charset="0"/>
                        </a:rPr>
                        <a:t>79</a:t>
                      </a:r>
                      <a:r>
                        <a:rPr kumimoji="0" lang="en-US" sz="1400" b="0" i="0" u="none" strike="noStrike" cap="none" normalizeH="0" baseline="0" smtClean="0">
                          <a:ln>
                            <a:noFill/>
                          </a:ln>
                          <a:solidFill>
                            <a:schemeClr val="tx1"/>
                          </a:solidFill>
                          <a:effectLst/>
                          <a:latin typeface="Arial" pitchFamily="34" charset="0"/>
                        </a:rPr>
                        <a:t>Br, </a:t>
                      </a:r>
                      <a:r>
                        <a:rPr kumimoji="0" lang="en-US" sz="1400" b="0" i="0" u="none" strike="noStrike" cap="none" normalizeH="0" baseline="30000" smtClean="0">
                          <a:ln>
                            <a:noFill/>
                          </a:ln>
                          <a:solidFill>
                            <a:schemeClr val="tx1"/>
                          </a:solidFill>
                          <a:effectLst/>
                          <a:latin typeface="Arial" pitchFamily="34" charset="0"/>
                        </a:rPr>
                        <a:t>93</a:t>
                      </a:r>
                      <a:r>
                        <a:rPr kumimoji="0" lang="en-US" sz="1400" b="0" i="0" u="none" strike="noStrike" cap="none" normalizeH="0" baseline="0" smtClean="0">
                          <a:ln>
                            <a:noFill/>
                          </a:ln>
                          <a:solidFill>
                            <a:schemeClr val="tx1"/>
                          </a:solidFill>
                          <a:effectLst/>
                          <a:latin typeface="Arial" pitchFamily="34" charset="0"/>
                        </a:rPr>
                        <a:t>Nb,</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30000" smtClean="0">
                          <a:ln>
                            <a:noFill/>
                          </a:ln>
                          <a:solidFill>
                            <a:schemeClr val="tx1"/>
                          </a:solidFill>
                          <a:effectLst/>
                          <a:latin typeface="Arial" pitchFamily="34" charset="0"/>
                        </a:rPr>
                        <a:t>107</a:t>
                      </a:r>
                      <a:r>
                        <a:rPr kumimoji="0" lang="en-US" sz="1400" b="0" i="0" u="none" strike="noStrike" cap="none" normalizeH="0" baseline="0" smtClean="0">
                          <a:ln>
                            <a:noFill/>
                          </a:ln>
                          <a:solidFill>
                            <a:schemeClr val="tx1"/>
                          </a:solidFill>
                          <a:effectLst/>
                          <a:latin typeface="Arial" pitchFamily="34" charset="0"/>
                        </a:rPr>
                        <a:t>Ag</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10</a:t>
                      </a:r>
                      <a:r>
                        <a:rPr kumimoji="0" lang="en-US" sz="1400" b="0" i="0" u="none" strike="noStrike" cap="none" normalizeH="0" baseline="30000" smtClean="0">
                          <a:ln>
                            <a:noFill/>
                          </a:ln>
                          <a:solidFill>
                            <a:schemeClr val="tx1"/>
                          </a:solidFill>
                          <a:effectLst/>
                          <a:latin typeface="Arial" pitchFamily="34" charset="0"/>
                        </a:rPr>
                        <a:t>6</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few 10</a:t>
                      </a:r>
                      <a:r>
                        <a:rPr kumimoji="0" lang="en-US" sz="1400" b="0" i="0" u="none" strike="noStrike" cap="none" normalizeH="0" baseline="30000" dirty="0" smtClean="0">
                          <a:ln>
                            <a:noFill/>
                          </a:ln>
                          <a:solidFill>
                            <a:schemeClr val="tx1"/>
                          </a:solidFill>
                          <a:effectLst/>
                          <a:latin typeface="Arial" pitchFamily="34" charset="0"/>
                        </a:rPr>
                        <a:t>-12</a:t>
                      </a:r>
                      <a:r>
                        <a:rPr kumimoji="0" lang="en-US" sz="1400" b="0" i="0" u="none" strike="noStrike" cap="none" normalizeH="0" baseline="0" dirty="0" smtClean="0">
                          <a:ln>
                            <a:noFill/>
                          </a:ln>
                          <a:solidFill>
                            <a:schemeClr val="tx1"/>
                          </a:solidFill>
                          <a:effectLst/>
                          <a:latin typeface="Arial" pitchFamily="34"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few 10</a:t>
                      </a:r>
                      <a:r>
                        <a:rPr kumimoji="0" lang="en-US" sz="1400" b="0" i="0" u="none" strike="noStrike" cap="none" normalizeH="0" baseline="30000" dirty="0" smtClean="0">
                          <a:ln>
                            <a:noFill/>
                          </a:ln>
                          <a:solidFill>
                            <a:schemeClr val="tx1"/>
                          </a:solidFill>
                          <a:effectLst/>
                          <a:latin typeface="Arial" pitchFamily="34" charset="0"/>
                        </a:rPr>
                        <a:t>-10 </a:t>
                      </a:r>
                      <a:r>
                        <a:rPr kumimoji="0" lang="en-US" sz="1400" b="0" i="0" u="none" strike="noStrike" cap="none" normalizeH="0" baseline="0" dirty="0" smtClean="0">
                          <a:ln>
                            <a:noFill/>
                          </a:ln>
                          <a:solidFill>
                            <a:schemeClr val="tx1"/>
                          </a:solidFill>
                          <a:effectLst/>
                          <a:latin typeface="Arial" pitchFamily="34"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8179013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a:xfrm>
            <a:off x="1447800" y="-32619"/>
            <a:ext cx="6019800" cy="457200"/>
          </a:xfrm>
        </p:spPr>
        <p:txBody>
          <a:bodyPr/>
          <a:lstStyle/>
          <a:p>
            <a:pPr eaLnBrk="1" hangingPunct="1"/>
            <a:r>
              <a:rPr lang="de-DE" sz="3600" smtClean="0">
                <a:solidFill>
                  <a:schemeClr val="accent2"/>
                </a:solidFill>
              </a:rPr>
              <a:t>AMS Setup in Garching</a:t>
            </a:r>
          </a:p>
        </p:txBody>
      </p:sp>
      <p:pic>
        <p:nvPicPr>
          <p:cNvPr id="30724" name="Picture 3" descr="amsset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511894"/>
            <a:ext cx="8915400" cy="601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4" descr="beschleuniger"/>
          <p:cNvPicPr>
            <a:picLocks noChangeAspect="1" noChangeArrowheads="1"/>
          </p:cNvPicPr>
          <p:nvPr/>
        </p:nvPicPr>
        <p:blipFill>
          <a:blip r:embed="rId4">
            <a:extLst>
              <a:ext uri="{28A0092B-C50C-407E-A947-70E740481C1C}">
                <a14:useLocalDpi xmlns:a14="http://schemas.microsoft.com/office/drawing/2010/main" val="0"/>
              </a:ext>
            </a:extLst>
          </a:blip>
          <a:srcRect r="8223"/>
          <a:stretch>
            <a:fillRect/>
          </a:stretch>
        </p:blipFill>
        <p:spPr bwMode="auto">
          <a:xfrm>
            <a:off x="5791200" y="2769319"/>
            <a:ext cx="3144838" cy="2532062"/>
          </a:xfrm>
          <a:prstGeom prst="rect">
            <a:avLst/>
          </a:prstGeom>
          <a:noFill/>
          <a:ln w="25400">
            <a:solidFill>
              <a:srgbClr val="CC0000"/>
            </a:solidFill>
            <a:miter lim="800000"/>
            <a:headEnd/>
            <a:tailEnd/>
          </a:ln>
          <a:extLst>
            <a:ext uri="{909E8E84-426E-40DD-AFC4-6F175D3DCCD1}">
              <a14:hiddenFill xmlns:a14="http://schemas.microsoft.com/office/drawing/2010/main">
                <a:solidFill>
                  <a:srgbClr val="FFFFFF"/>
                </a:solidFill>
              </a14:hiddenFill>
            </a:ext>
          </a:extLst>
        </p:spPr>
      </p:pic>
      <p:sp>
        <p:nvSpPr>
          <p:cNvPr id="30726" name="Text Box 5"/>
          <p:cNvSpPr txBox="1">
            <a:spLocks noChangeArrowheads="1"/>
          </p:cNvSpPr>
          <p:nvPr/>
        </p:nvSpPr>
        <p:spPr bwMode="auto">
          <a:xfrm>
            <a:off x="99272" y="1322759"/>
            <a:ext cx="2528511" cy="4770537"/>
          </a:xfrm>
          <a:prstGeom prst="rect">
            <a:avLst/>
          </a:prstGeom>
          <a:noFill/>
          <a:ln w="254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de-DE" sz="1600" b="1" dirty="0">
                <a:solidFill>
                  <a:srgbClr val="FF7C80"/>
                </a:solidFill>
                <a:cs typeface="Times New Roman" pitchFamily="18" charset="0"/>
              </a:rPr>
              <a:t>Andres </a:t>
            </a:r>
            <a:r>
              <a:rPr lang="de-DE" sz="1600" b="1" dirty="0" err="1">
                <a:solidFill>
                  <a:srgbClr val="FF7C80"/>
                </a:solidFill>
                <a:cs typeface="Times New Roman" pitchFamily="18" charset="0"/>
              </a:rPr>
              <a:t>Arazi</a:t>
            </a:r>
            <a:endParaRPr lang="de-DE" sz="1600" b="1" dirty="0">
              <a:solidFill>
                <a:srgbClr val="FF7C80"/>
              </a:solidFill>
              <a:cs typeface="Times New Roman" pitchFamily="18" charset="0"/>
            </a:endParaRPr>
          </a:p>
          <a:p>
            <a:pPr eaLnBrk="1" hangingPunct="1"/>
            <a:r>
              <a:rPr lang="en-US" sz="1600" b="1" dirty="0" err="1">
                <a:solidFill>
                  <a:srgbClr val="FF7C80"/>
                </a:solidFill>
                <a:cs typeface="Times New Roman" pitchFamily="18" charset="0"/>
              </a:rPr>
              <a:t>Pankaj</a:t>
            </a:r>
            <a:r>
              <a:rPr lang="en-US" sz="1600" b="1" dirty="0">
                <a:solidFill>
                  <a:srgbClr val="FF7C80"/>
                </a:solidFill>
                <a:cs typeface="Times New Roman" pitchFamily="18" charset="0"/>
              </a:rPr>
              <a:t> </a:t>
            </a:r>
            <a:r>
              <a:rPr lang="en-US" sz="1600" b="1" dirty="0" err="1">
                <a:solidFill>
                  <a:srgbClr val="FF7C80"/>
                </a:solidFill>
                <a:cs typeface="Times New Roman" pitchFamily="18" charset="0"/>
              </a:rPr>
              <a:t>Baghel</a:t>
            </a:r>
            <a:endParaRPr lang="en-US" sz="1600" b="1" dirty="0">
              <a:solidFill>
                <a:srgbClr val="FF7C80"/>
              </a:solidFill>
              <a:cs typeface="Times New Roman" pitchFamily="18" charset="0"/>
            </a:endParaRPr>
          </a:p>
          <a:p>
            <a:pPr eaLnBrk="1" hangingPunct="1"/>
            <a:r>
              <a:rPr lang="en-US" sz="1600" b="1" dirty="0">
                <a:solidFill>
                  <a:srgbClr val="CC0000"/>
                </a:solidFill>
                <a:cs typeface="Times New Roman" pitchFamily="18" charset="0"/>
              </a:rPr>
              <a:t>Shawn Bishop</a:t>
            </a:r>
            <a:endParaRPr lang="de-DE" sz="1600" b="1" dirty="0">
              <a:solidFill>
                <a:srgbClr val="CC0000"/>
              </a:solidFill>
              <a:cs typeface="Times New Roman" pitchFamily="18" charset="0"/>
            </a:endParaRPr>
          </a:p>
          <a:p>
            <a:pPr eaLnBrk="1" hangingPunct="1"/>
            <a:r>
              <a:rPr lang="de-DE" sz="1600" b="1" dirty="0">
                <a:solidFill>
                  <a:srgbClr val="FF7C80"/>
                </a:solidFill>
                <a:cs typeface="Times New Roman" pitchFamily="18" charset="0"/>
              </a:rPr>
              <a:t>Iris Dillmann</a:t>
            </a:r>
          </a:p>
          <a:p>
            <a:pPr eaLnBrk="1" hangingPunct="1"/>
            <a:r>
              <a:rPr lang="de-DE" sz="1600" b="1" dirty="0">
                <a:solidFill>
                  <a:srgbClr val="CC0000"/>
                </a:solidFill>
                <a:cs typeface="Times New Roman" pitchFamily="18" charset="0"/>
              </a:rPr>
              <a:t>Thomas </a:t>
            </a:r>
            <a:r>
              <a:rPr lang="de-DE" sz="1600" b="1" dirty="0" err="1">
                <a:solidFill>
                  <a:srgbClr val="CC0000"/>
                </a:solidFill>
                <a:cs typeface="Times New Roman" pitchFamily="18" charset="0"/>
              </a:rPr>
              <a:t>Faestermann</a:t>
            </a:r>
            <a:endParaRPr lang="de-DE" sz="1600" b="1" dirty="0">
              <a:solidFill>
                <a:srgbClr val="CC0000"/>
              </a:solidFill>
              <a:cs typeface="Times New Roman" pitchFamily="18" charset="0"/>
            </a:endParaRPr>
          </a:p>
          <a:p>
            <a:pPr eaLnBrk="1" hangingPunct="1"/>
            <a:r>
              <a:rPr lang="de-DE" sz="1600" b="1" dirty="0">
                <a:solidFill>
                  <a:srgbClr val="CC0000"/>
                </a:solidFill>
                <a:cs typeface="Times New Roman" pitchFamily="18" charset="0"/>
              </a:rPr>
              <a:t>Leticia </a:t>
            </a:r>
            <a:r>
              <a:rPr lang="de-DE" sz="1600" b="1" dirty="0" err="1" smtClean="0">
                <a:solidFill>
                  <a:srgbClr val="CC0000"/>
                </a:solidFill>
                <a:cs typeface="Times New Roman" pitchFamily="18" charset="0"/>
              </a:rPr>
              <a:t>Fimiani</a:t>
            </a:r>
            <a:endParaRPr lang="de-DE" sz="1600" b="1" dirty="0" smtClean="0">
              <a:solidFill>
                <a:srgbClr val="CC0000"/>
              </a:solidFill>
              <a:cs typeface="Times New Roman" pitchFamily="18" charset="0"/>
            </a:endParaRPr>
          </a:p>
          <a:p>
            <a:pPr eaLnBrk="1" hangingPunct="1"/>
            <a:r>
              <a:rPr lang="de-DE" sz="1600" b="1" dirty="0" smtClean="0">
                <a:solidFill>
                  <a:srgbClr val="CC0000"/>
                </a:solidFill>
                <a:cs typeface="Times New Roman" pitchFamily="18" charset="0"/>
              </a:rPr>
              <a:t>Jose M. Gomez Guzman</a:t>
            </a:r>
          </a:p>
          <a:p>
            <a:pPr eaLnBrk="1" hangingPunct="1"/>
            <a:r>
              <a:rPr lang="de-DE" sz="1600" b="1" dirty="0" smtClean="0">
                <a:solidFill>
                  <a:srgbClr val="CC0000"/>
                </a:solidFill>
                <a:cs typeface="Times New Roman" pitchFamily="18" charset="0"/>
              </a:rPr>
              <a:t>Karin Hain</a:t>
            </a:r>
            <a:endParaRPr lang="de-DE" sz="1600" b="1" dirty="0">
              <a:solidFill>
                <a:srgbClr val="CC0000"/>
              </a:solidFill>
              <a:cs typeface="Times New Roman" pitchFamily="18" charset="0"/>
            </a:endParaRPr>
          </a:p>
          <a:p>
            <a:pPr eaLnBrk="1" hangingPunct="1"/>
            <a:r>
              <a:rPr lang="de-DE" sz="1600" b="1" dirty="0">
                <a:solidFill>
                  <a:srgbClr val="FF7C80"/>
                </a:solidFill>
                <a:cs typeface="Times New Roman" pitchFamily="18" charset="0"/>
              </a:rPr>
              <a:t>Klaus Knie</a:t>
            </a:r>
          </a:p>
          <a:p>
            <a:pPr eaLnBrk="1" hangingPunct="1"/>
            <a:r>
              <a:rPr lang="de-DE" sz="1600" b="1" dirty="0">
                <a:solidFill>
                  <a:srgbClr val="CC0000"/>
                </a:solidFill>
                <a:cs typeface="Times New Roman" pitchFamily="18" charset="0"/>
              </a:rPr>
              <a:t>Gunther </a:t>
            </a:r>
            <a:r>
              <a:rPr lang="de-DE" sz="1600" b="1" dirty="0" err="1">
                <a:solidFill>
                  <a:srgbClr val="CC0000"/>
                </a:solidFill>
                <a:cs typeface="Times New Roman" pitchFamily="18" charset="0"/>
              </a:rPr>
              <a:t>Korschinek</a:t>
            </a:r>
            <a:endParaRPr lang="de-DE" sz="1600" b="1" dirty="0">
              <a:solidFill>
                <a:srgbClr val="CC0000"/>
              </a:solidFill>
              <a:cs typeface="Times New Roman" pitchFamily="18" charset="0"/>
            </a:endParaRPr>
          </a:p>
          <a:p>
            <a:pPr eaLnBrk="1" hangingPunct="1"/>
            <a:r>
              <a:rPr lang="de-DE" sz="1600" b="1" dirty="0">
                <a:solidFill>
                  <a:srgbClr val="FF7C80"/>
                </a:solidFill>
                <a:cs typeface="Times New Roman" pitchFamily="18" charset="0"/>
              </a:rPr>
              <a:t>Johannes Lachner</a:t>
            </a:r>
          </a:p>
          <a:p>
            <a:pPr eaLnBrk="1" hangingPunct="1"/>
            <a:r>
              <a:rPr lang="en-US" sz="1600" b="1" dirty="0">
                <a:solidFill>
                  <a:srgbClr val="CC0000"/>
                </a:solidFill>
                <a:cs typeface="Times New Roman" pitchFamily="18" charset="0"/>
              </a:rPr>
              <a:t>Peter Ludwig</a:t>
            </a:r>
            <a:endParaRPr lang="de-DE" sz="1600" b="1" dirty="0">
              <a:solidFill>
                <a:srgbClr val="CC0000"/>
              </a:solidFill>
              <a:cs typeface="Times New Roman" pitchFamily="18" charset="0"/>
            </a:endParaRPr>
          </a:p>
          <a:p>
            <a:pPr eaLnBrk="1" hangingPunct="1"/>
            <a:r>
              <a:rPr lang="de-DE" sz="1600" b="1" dirty="0" err="1">
                <a:solidFill>
                  <a:srgbClr val="FF7C80"/>
                </a:solidFill>
                <a:cs typeface="Times New Roman" pitchFamily="18" charset="0"/>
              </a:rPr>
              <a:t>Moumita</a:t>
            </a:r>
            <a:r>
              <a:rPr lang="de-DE" sz="1600" b="1" dirty="0">
                <a:solidFill>
                  <a:srgbClr val="FF7C80"/>
                </a:solidFill>
                <a:cs typeface="Times New Roman" pitchFamily="18" charset="0"/>
              </a:rPr>
              <a:t> </a:t>
            </a:r>
            <a:r>
              <a:rPr lang="de-DE" sz="1600" b="1" dirty="0" err="1">
                <a:solidFill>
                  <a:srgbClr val="FF7C80"/>
                </a:solidFill>
                <a:cs typeface="Times New Roman" pitchFamily="18" charset="0"/>
              </a:rPr>
              <a:t>Maiti</a:t>
            </a:r>
            <a:endParaRPr lang="de-DE" sz="1600" b="1" dirty="0">
              <a:solidFill>
                <a:srgbClr val="FF7C80"/>
              </a:solidFill>
              <a:cs typeface="Times New Roman" pitchFamily="18" charset="0"/>
            </a:endParaRPr>
          </a:p>
          <a:p>
            <a:pPr eaLnBrk="1" hangingPunct="1"/>
            <a:r>
              <a:rPr lang="de-DE" sz="1600" b="1" dirty="0">
                <a:solidFill>
                  <a:srgbClr val="FF7C80"/>
                </a:solidFill>
                <a:cs typeface="Times New Roman" pitchFamily="18" charset="0"/>
              </a:rPr>
              <a:t>Astrid Meier</a:t>
            </a:r>
          </a:p>
          <a:p>
            <a:pPr eaLnBrk="1" hangingPunct="1"/>
            <a:r>
              <a:rPr lang="de-DE" sz="1600" b="1" dirty="0">
                <a:solidFill>
                  <a:srgbClr val="FF7C80"/>
                </a:solidFill>
                <a:cs typeface="Times New Roman" pitchFamily="18" charset="0"/>
              </a:rPr>
              <a:t>Hisham Nassar</a:t>
            </a:r>
          </a:p>
          <a:p>
            <a:pPr eaLnBrk="1" hangingPunct="1"/>
            <a:r>
              <a:rPr lang="de-DE" sz="1600" b="1" dirty="0">
                <a:solidFill>
                  <a:srgbClr val="FF7C80"/>
                </a:solidFill>
                <a:cs typeface="Times New Roman" pitchFamily="18" charset="0"/>
              </a:rPr>
              <a:t>Mikhail </a:t>
            </a:r>
            <a:r>
              <a:rPr lang="de-DE" sz="1600" b="1" dirty="0" err="1">
                <a:solidFill>
                  <a:srgbClr val="FF7C80"/>
                </a:solidFill>
                <a:cs typeface="Times New Roman" pitchFamily="18" charset="0"/>
              </a:rPr>
              <a:t>Poutivtsev</a:t>
            </a:r>
            <a:endParaRPr lang="de-DE" sz="1600" b="1" dirty="0">
              <a:solidFill>
                <a:srgbClr val="FF7C80"/>
              </a:solidFill>
              <a:cs typeface="Times New Roman" pitchFamily="18" charset="0"/>
            </a:endParaRPr>
          </a:p>
          <a:p>
            <a:pPr eaLnBrk="1" hangingPunct="1"/>
            <a:r>
              <a:rPr lang="de-DE" sz="1600" b="1" dirty="0">
                <a:solidFill>
                  <a:srgbClr val="FF7C80"/>
                </a:solidFill>
                <a:cs typeface="Times New Roman" pitchFamily="18" charset="0"/>
              </a:rPr>
              <a:t>Werner Rühm</a:t>
            </a:r>
          </a:p>
          <a:p>
            <a:pPr eaLnBrk="1" hangingPunct="1"/>
            <a:r>
              <a:rPr lang="de-DE" sz="1600" b="1" dirty="0">
                <a:solidFill>
                  <a:srgbClr val="FF0000"/>
                </a:solidFill>
                <a:cs typeface="Times New Roman" pitchFamily="18" charset="0"/>
              </a:rPr>
              <a:t>Georg </a:t>
            </a:r>
            <a:r>
              <a:rPr lang="de-DE" sz="1600" b="1" dirty="0" err="1">
                <a:solidFill>
                  <a:srgbClr val="FF0000"/>
                </a:solidFill>
                <a:cs typeface="Times New Roman" pitchFamily="18" charset="0"/>
              </a:rPr>
              <a:t>Rugel</a:t>
            </a:r>
            <a:endParaRPr lang="de-DE" sz="1600" b="1" dirty="0">
              <a:solidFill>
                <a:srgbClr val="FF0000"/>
              </a:solidFill>
              <a:cs typeface="Times New Roman" pitchFamily="18" charset="0"/>
            </a:endParaRPr>
          </a:p>
          <a:p>
            <a:pPr eaLnBrk="1" hangingPunct="1"/>
            <a:r>
              <a:rPr lang="de-DE" sz="1600" b="1" dirty="0">
                <a:solidFill>
                  <a:srgbClr val="FF7C80"/>
                </a:solidFill>
                <a:cs typeface="Times New Roman" pitchFamily="18" charset="0"/>
              </a:rPr>
              <a:t>Anton Wallner</a:t>
            </a:r>
          </a:p>
        </p:txBody>
      </p:sp>
      <p:graphicFrame>
        <p:nvGraphicFramePr>
          <p:cNvPr id="30722" name="Object 6"/>
          <p:cNvGraphicFramePr>
            <a:graphicFrameLocks noChangeAspect="1"/>
          </p:cNvGraphicFramePr>
          <p:nvPr>
            <p:extLst>
              <p:ext uri="{D42A27DB-BD31-4B8C-83A1-F6EECF244321}">
                <p14:modId xmlns:p14="http://schemas.microsoft.com/office/powerpoint/2010/main" val="1234997488"/>
              </p:ext>
            </p:extLst>
          </p:nvPr>
        </p:nvGraphicFramePr>
        <p:xfrm>
          <a:off x="8610600" y="-27384"/>
          <a:ext cx="533400" cy="523875"/>
        </p:xfrm>
        <a:graphic>
          <a:graphicData uri="http://schemas.openxmlformats.org/presentationml/2006/ole">
            <mc:AlternateContent xmlns:mc="http://schemas.openxmlformats.org/markup-compatibility/2006">
              <mc:Choice xmlns:v="urn:schemas-microsoft-com:vml" Requires="v">
                <p:oleObj spid="_x0000_s30748" r:id="rId5" imgW="0" imgH="0" progId="">
                  <p:embed/>
                </p:oleObj>
              </mc:Choice>
              <mc:Fallback>
                <p:oleObj r:id="rId5" imgW="0" imgH="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0600" y="-27384"/>
                        <a:ext cx="533400" cy="52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0727" name="Group 7"/>
          <p:cNvGrpSpPr>
            <a:grpSpLocks noChangeAspect="1"/>
          </p:cNvGrpSpPr>
          <p:nvPr/>
        </p:nvGrpSpPr>
        <p:grpSpPr bwMode="auto">
          <a:xfrm>
            <a:off x="421432" y="19472"/>
            <a:ext cx="838200" cy="457200"/>
            <a:chOff x="2231" y="1836"/>
            <a:chExt cx="1228" cy="651"/>
          </a:xfrm>
        </p:grpSpPr>
        <p:pic>
          <p:nvPicPr>
            <p:cNvPr id="307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01" y="1836"/>
              <a:ext cx="1158"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3" name="Rectangle 9"/>
            <p:cNvSpPr>
              <a:spLocks noChangeAspect="1" noChangeArrowheads="1"/>
            </p:cNvSpPr>
            <p:nvPr/>
          </p:nvSpPr>
          <p:spPr bwMode="auto">
            <a:xfrm>
              <a:off x="2231" y="2304"/>
              <a:ext cx="238" cy="1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grpSp>
      <p:sp>
        <p:nvSpPr>
          <p:cNvPr id="10" name="Rechteck 9"/>
          <p:cNvSpPr/>
          <p:nvPr/>
        </p:nvSpPr>
        <p:spPr>
          <a:xfrm>
            <a:off x="4932363" y="1304056"/>
            <a:ext cx="144462" cy="1428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nchor="ctr"/>
          <a:lstStyle/>
          <a:p>
            <a:pPr algn="ctr">
              <a:defRPr/>
            </a:pPr>
            <a:endParaRPr lang="de-DE"/>
          </a:p>
        </p:txBody>
      </p:sp>
      <p:sp>
        <p:nvSpPr>
          <p:cNvPr id="30729" name="Textfeld 11"/>
          <p:cNvSpPr txBox="1">
            <a:spLocks noChangeArrowheads="1"/>
          </p:cNvSpPr>
          <p:nvPr/>
        </p:nvSpPr>
        <p:spPr bwMode="auto">
          <a:xfrm>
            <a:off x="4572000" y="1438994"/>
            <a:ext cx="1655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b="1">
                <a:solidFill>
                  <a:srgbClr val="009900"/>
                </a:solidFill>
              </a:rPr>
              <a:t>Wien filter 2</a:t>
            </a:r>
            <a:endParaRPr lang="de-DE" b="1">
              <a:solidFill>
                <a:srgbClr val="009900"/>
              </a:solidFill>
            </a:endParaRPr>
          </a:p>
        </p:txBody>
      </p:sp>
      <p:sp>
        <p:nvSpPr>
          <p:cNvPr id="30730" name="Textfeld 10"/>
          <p:cNvSpPr txBox="1">
            <a:spLocks noChangeArrowheads="1"/>
          </p:cNvSpPr>
          <p:nvPr/>
        </p:nvSpPr>
        <p:spPr bwMode="auto">
          <a:xfrm>
            <a:off x="4622800" y="2096219"/>
            <a:ext cx="3095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b="1">
                <a:solidFill>
                  <a:srgbClr val="009900"/>
                </a:solidFill>
              </a:rPr>
              <a:t>1</a:t>
            </a:r>
            <a:endParaRPr lang="de-DE" b="1">
              <a:solidFill>
                <a:srgbClr val="009900"/>
              </a:solidFill>
            </a:endParaRPr>
          </a:p>
        </p:txBody>
      </p:sp>
      <p:pic>
        <p:nvPicPr>
          <p:cNvPr id="30731" name="Bild 8" descr="Logo.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511894"/>
            <a:ext cx="90011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57996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idx="4294967295"/>
          </p:nvPr>
        </p:nvSpPr>
        <p:spPr>
          <a:xfrm>
            <a:off x="685800" y="-1"/>
            <a:ext cx="7772400" cy="881435"/>
          </a:xfrm>
          <a:prstGeom prst="rect">
            <a:avLst/>
          </a:prstGeom>
        </p:spPr>
        <p:txBody>
          <a:bodyPr/>
          <a:lstStyle/>
          <a:p>
            <a:pPr eaLnBrk="1" hangingPunct="1"/>
            <a:r>
              <a:rPr lang="en-US" sz="3600" b="1" dirty="0" smtClean="0">
                <a:latin typeface="Arial" pitchFamily="34" charset="0"/>
                <a:cs typeface="Arial" pitchFamily="34" charset="0"/>
              </a:rPr>
              <a:t>A</a:t>
            </a:r>
            <a:r>
              <a:rPr lang="en-US" sz="3600" dirty="0" smtClean="0">
                <a:latin typeface="Arial" pitchFamily="34" charset="0"/>
                <a:cs typeface="Arial" pitchFamily="34" charset="0"/>
              </a:rPr>
              <a:t>ccelerator </a:t>
            </a:r>
            <a:r>
              <a:rPr lang="en-US" sz="3600" b="1" dirty="0" smtClean="0">
                <a:latin typeface="Arial" pitchFamily="34" charset="0"/>
                <a:cs typeface="Arial" pitchFamily="34" charset="0"/>
              </a:rPr>
              <a:t>M</a:t>
            </a:r>
            <a:r>
              <a:rPr lang="en-US" sz="3600" dirty="0" smtClean="0">
                <a:latin typeface="Arial" pitchFamily="34" charset="0"/>
                <a:cs typeface="Arial" pitchFamily="34" charset="0"/>
              </a:rPr>
              <a:t>ass </a:t>
            </a:r>
            <a:r>
              <a:rPr lang="en-US" sz="3600" b="1" dirty="0" smtClean="0">
                <a:latin typeface="Arial" pitchFamily="34" charset="0"/>
                <a:cs typeface="Arial" pitchFamily="34" charset="0"/>
              </a:rPr>
              <a:t>S</a:t>
            </a:r>
            <a:r>
              <a:rPr lang="en-US" sz="3600" dirty="0" smtClean="0">
                <a:latin typeface="Arial" pitchFamily="34" charset="0"/>
                <a:cs typeface="Arial" pitchFamily="34" charset="0"/>
              </a:rPr>
              <a:t>pectrometry</a:t>
            </a:r>
          </a:p>
        </p:txBody>
      </p:sp>
      <p:sp>
        <p:nvSpPr>
          <p:cNvPr id="61443" name="Text Box 3"/>
          <p:cNvSpPr txBox="1">
            <a:spLocks noChangeArrowheads="1"/>
          </p:cNvSpPr>
          <p:nvPr/>
        </p:nvSpPr>
        <p:spPr bwMode="auto">
          <a:xfrm>
            <a:off x="216024" y="881435"/>
            <a:ext cx="896448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400" dirty="0">
                <a:solidFill>
                  <a:srgbClr val="FF0000"/>
                </a:solidFill>
              </a:rPr>
              <a:t>challenge: isobar separation</a:t>
            </a:r>
          </a:p>
          <a:p>
            <a:pPr eaLnBrk="1" hangingPunct="1">
              <a:spcBef>
                <a:spcPct val="50000"/>
              </a:spcBef>
            </a:pPr>
            <a:r>
              <a:rPr lang="en-US" sz="2400" dirty="0">
                <a:solidFill>
                  <a:schemeClr val="tx2"/>
                </a:solidFill>
              </a:rPr>
              <a:t>	luck (e.g. for </a:t>
            </a:r>
            <a:r>
              <a:rPr lang="en-US" sz="2400" baseline="30000" dirty="0">
                <a:solidFill>
                  <a:schemeClr val="tx2"/>
                </a:solidFill>
              </a:rPr>
              <a:t>14</a:t>
            </a:r>
            <a:r>
              <a:rPr lang="en-US" sz="2400" dirty="0">
                <a:solidFill>
                  <a:schemeClr val="tx2"/>
                </a:solidFill>
              </a:rPr>
              <a:t>C</a:t>
            </a:r>
            <a:r>
              <a:rPr lang="en-US" sz="2400" b="1" baseline="50000" dirty="0">
                <a:solidFill>
                  <a:schemeClr val="tx2"/>
                </a:solidFill>
                <a:latin typeface="Symbol" pitchFamily="18" charset="2"/>
              </a:rPr>
              <a:t>-</a:t>
            </a:r>
            <a:r>
              <a:rPr lang="en-US" sz="2400" dirty="0">
                <a:solidFill>
                  <a:schemeClr val="tx2"/>
                </a:solidFill>
              </a:rPr>
              <a:t> no stable </a:t>
            </a:r>
            <a:r>
              <a:rPr lang="en-US" sz="2400" baseline="30000" dirty="0">
                <a:solidFill>
                  <a:schemeClr val="tx2"/>
                </a:solidFill>
              </a:rPr>
              <a:t>14</a:t>
            </a:r>
            <a:r>
              <a:rPr lang="en-US" sz="2400" dirty="0">
                <a:solidFill>
                  <a:schemeClr val="tx2"/>
                </a:solidFill>
              </a:rPr>
              <a:t>N</a:t>
            </a:r>
            <a:r>
              <a:rPr lang="en-US" sz="2400" b="1" baseline="50000" dirty="0">
                <a:solidFill>
                  <a:schemeClr val="tx2"/>
                </a:solidFill>
                <a:latin typeface="Symbol" pitchFamily="18" charset="2"/>
              </a:rPr>
              <a:t>-</a:t>
            </a:r>
            <a:r>
              <a:rPr lang="en-US" sz="2400" dirty="0">
                <a:solidFill>
                  <a:schemeClr val="tx2"/>
                </a:solidFill>
              </a:rPr>
              <a:t> </a:t>
            </a:r>
            <a:r>
              <a:rPr lang="en-US" sz="2400" dirty="0" smtClean="0">
                <a:solidFill>
                  <a:schemeClr val="tx2"/>
                </a:solidFill>
              </a:rPr>
              <a:t>ion); X-ray </a:t>
            </a:r>
            <a:r>
              <a:rPr lang="en-US" sz="2400" dirty="0">
                <a:solidFill>
                  <a:schemeClr val="tx2"/>
                </a:solidFill>
              </a:rPr>
              <a:t>coincidence;</a:t>
            </a:r>
            <a:br>
              <a:rPr lang="en-US" sz="2400" dirty="0">
                <a:solidFill>
                  <a:schemeClr val="tx2"/>
                </a:solidFill>
              </a:rPr>
            </a:br>
            <a:r>
              <a:rPr lang="en-US" sz="2400" dirty="0" smtClean="0">
                <a:solidFill>
                  <a:schemeClr val="tx2"/>
                </a:solidFill>
              </a:rPr>
              <a:t>	deflection </a:t>
            </a:r>
            <a:r>
              <a:rPr lang="en-US" sz="2400" dirty="0">
                <a:solidFill>
                  <a:schemeClr val="tx2"/>
                </a:solidFill>
              </a:rPr>
              <a:t>in a gas-filled magnet</a:t>
            </a:r>
          </a:p>
          <a:p>
            <a:pPr eaLnBrk="1" hangingPunct="1">
              <a:spcBef>
                <a:spcPct val="50000"/>
              </a:spcBef>
            </a:pPr>
            <a:r>
              <a:rPr lang="en-US" sz="2400" dirty="0">
                <a:solidFill>
                  <a:schemeClr val="tx2"/>
                </a:solidFill>
              </a:rPr>
              <a:t>	chemistry</a:t>
            </a:r>
          </a:p>
          <a:p>
            <a:pPr eaLnBrk="1" hangingPunct="1">
              <a:spcBef>
                <a:spcPct val="50000"/>
              </a:spcBef>
            </a:pPr>
            <a:r>
              <a:rPr lang="en-US" sz="2400" dirty="0">
                <a:solidFill>
                  <a:schemeClr val="tx2"/>
                </a:solidFill>
              </a:rPr>
              <a:t>	specific energy </a:t>
            </a:r>
            <a:r>
              <a:rPr lang="en-US" sz="2400" dirty="0" smtClean="0">
                <a:solidFill>
                  <a:schemeClr val="tx2"/>
                </a:solidFill>
              </a:rPr>
              <a:t>loss	</a:t>
            </a:r>
          </a:p>
          <a:p>
            <a:pPr eaLnBrk="1" hangingPunct="1">
              <a:spcBef>
                <a:spcPct val="50000"/>
              </a:spcBef>
            </a:pPr>
            <a:r>
              <a:rPr lang="en-US" sz="2400" dirty="0" smtClean="0">
                <a:solidFill>
                  <a:schemeClr val="tx2"/>
                </a:solidFill>
              </a:rPr>
              <a:t>	absorber </a:t>
            </a:r>
            <a:r>
              <a:rPr lang="en-US" sz="2400" dirty="0">
                <a:solidFill>
                  <a:schemeClr val="tx2"/>
                </a:solidFill>
              </a:rPr>
              <a:t>foil and ESA</a:t>
            </a:r>
            <a:br>
              <a:rPr lang="en-US" sz="2400" dirty="0">
                <a:solidFill>
                  <a:schemeClr val="tx2"/>
                </a:solidFill>
              </a:rPr>
            </a:br>
            <a:r>
              <a:rPr lang="en-US" sz="2400" dirty="0">
                <a:solidFill>
                  <a:schemeClr val="tx2"/>
                </a:solidFill>
              </a:rPr>
              <a:t>	(</a:t>
            </a:r>
            <a:r>
              <a:rPr lang="en-US" sz="2400" b="1" dirty="0">
                <a:solidFill>
                  <a:schemeClr val="tx2"/>
                </a:solidFill>
              </a:rPr>
              <a:t>e</a:t>
            </a:r>
            <a:r>
              <a:rPr lang="en-US" sz="2400" dirty="0">
                <a:solidFill>
                  <a:schemeClr val="tx2"/>
                </a:solidFill>
              </a:rPr>
              <a:t>lectro</a:t>
            </a:r>
            <a:r>
              <a:rPr lang="en-US" sz="2400" b="1" dirty="0">
                <a:solidFill>
                  <a:schemeClr val="tx2"/>
                </a:solidFill>
              </a:rPr>
              <a:t>s</a:t>
            </a:r>
            <a:r>
              <a:rPr lang="en-US" sz="2400" dirty="0">
                <a:solidFill>
                  <a:schemeClr val="tx2"/>
                </a:solidFill>
              </a:rPr>
              <a:t>tatic </a:t>
            </a:r>
            <a:r>
              <a:rPr lang="en-US" sz="2400" b="1" dirty="0" smtClean="0">
                <a:solidFill>
                  <a:schemeClr val="tx2"/>
                </a:solidFill>
              </a:rPr>
              <a:t>a</a:t>
            </a:r>
            <a:r>
              <a:rPr lang="en-US" sz="2400" dirty="0" smtClean="0">
                <a:solidFill>
                  <a:schemeClr val="tx2"/>
                </a:solidFill>
              </a:rPr>
              <a:t>nalyzer)</a:t>
            </a:r>
            <a:endParaRPr lang="en-US" sz="2400" dirty="0">
              <a:solidFill>
                <a:schemeClr val="tx2"/>
              </a:solidFill>
            </a:endParaRPr>
          </a:p>
        </p:txBody>
      </p:sp>
      <p:sp>
        <p:nvSpPr>
          <p:cNvPr id="61444" name="AutoShape 4"/>
          <p:cNvSpPr>
            <a:spLocks/>
          </p:cNvSpPr>
          <p:nvPr/>
        </p:nvSpPr>
        <p:spPr bwMode="auto">
          <a:xfrm>
            <a:off x="5508104" y="2564903"/>
            <a:ext cx="72553" cy="1685801"/>
          </a:xfrm>
          <a:prstGeom prst="rightBrace">
            <a:avLst>
              <a:gd name="adj1" fmla="val 75000"/>
              <a:gd name="adj2" fmla="val 50000"/>
            </a:avLst>
          </a:prstGeom>
          <a:noFill/>
          <a:ln w="381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61445" name="AutoShape 5"/>
          <p:cNvSpPr>
            <a:spLocks noChangeArrowheads="1"/>
          </p:cNvSpPr>
          <p:nvPr/>
        </p:nvSpPr>
        <p:spPr bwMode="auto">
          <a:xfrm rot="5400000">
            <a:off x="5872336" y="3208784"/>
            <a:ext cx="533400" cy="6858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6600"/>
          </a:solidFill>
          <a:ln w="9525">
            <a:solidFill>
              <a:schemeClr val="tx1"/>
            </a:solidFill>
            <a:miter lim="800000"/>
            <a:headEnd/>
            <a:tailEnd/>
          </a:ln>
        </p:spPr>
        <p:txBody>
          <a:bodyPr wrap="none" anchor="ctr"/>
          <a:lstStyle/>
          <a:p>
            <a:endParaRPr lang="de-DE"/>
          </a:p>
        </p:txBody>
      </p:sp>
      <p:sp>
        <p:nvSpPr>
          <p:cNvPr id="61448" name="Text Box 8"/>
          <p:cNvSpPr txBox="1">
            <a:spLocks noChangeArrowheads="1"/>
          </p:cNvSpPr>
          <p:nvPr/>
        </p:nvSpPr>
        <p:spPr bwMode="auto">
          <a:xfrm>
            <a:off x="5580657" y="4119463"/>
            <a:ext cx="33118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2400" dirty="0" smtClean="0"/>
              <a:t>DREAMS</a:t>
            </a:r>
            <a:endParaRPr lang="de-DE" sz="2400" dirty="0"/>
          </a:p>
        </p:txBody>
      </p:sp>
      <p:sp>
        <p:nvSpPr>
          <p:cNvPr id="10" name="Text Box 6"/>
          <p:cNvSpPr txBox="1">
            <a:spLocks noChangeArrowheads="1"/>
          </p:cNvSpPr>
          <p:nvPr/>
        </p:nvSpPr>
        <p:spPr bwMode="auto">
          <a:xfrm>
            <a:off x="404986" y="4708525"/>
            <a:ext cx="607695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515151"/>
                </a:solidFill>
                <a:latin typeface="Arial" charset="0"/>
                <a:cs typeface="Arial" charset="0"/>
              </a:defRPr>
            </a:lvl1pPr>
            <a:lvl2pPr marL="742950" indent="-285750" eaLnBrk="0" hangingPunct="0">
              <a:defRPr sz="2400">
                <a:solidFill>
                  <a:srgbClr val="515151"/>
                </a:solidFill>
                <a:latin typeface="Arial" charset="0"/>
                <a:cs typeface="Arial" charset="0"/>
              </a:defRPr>
            </a:lvl2pPr>
            <a:lvl3pPr marL="1143000" indent="-228600" eaLnBrk="0" hangingPunct="0">
              <a:defRPr sz="2400">
                <a:solidFill>
                  <a:srgbClr val="515151"/>
                </a:solidFill>
                <a:latin typeface="Arial" charset="0"/>
                <a:cs typeface="Arial" charset="0"/>
              </a:defRPr>
            </a:lvl3pPr>
            <a:lvl4pPr marL="1600200" indent="-228600" eaLnBrk="0" hangingPunct="0">
              <a:defRPr sz="2400">
                <a:solidFill>
                  <a:srgbClr val="515151"/>
                </a:solidFill>
                <a:latin typeface="Arial" charset="0"/>
                <a:cs typeface="Arial" charset="0"/>
              </a:defRPr>
            </a:lvl4pPr>
            <a:lvl5pPr marL="2057400" indent="-228600" eaLnBrk="0" hangingPunct="0">
              <a:defRPr sz="2400">
                <a:solidFill>
                  <a:srgbClr val="515151"/>
                </a:solidFill>
                <a:latin typeface="Arial" charset="0"/>
                <a:cs typeface="Arial" charset="0"/>
              </a:defRPr>
            </a:lvl5pPr>
            <a:lvl6pPr marL="2514600" indent="-228600" algn="r" eaLnBrk="0" fontAlgn="base" hangingPunct="0">
              <a:spcBef>
                <a:spcPct val="0"/>
              </a:spcBef>
              <a:spcAft>
                <a:spcPct val="0"/>
              </a:spcAft>
              <a:defRPr sz="2400">
                <a:solidFill>
                  <a:srgbClr val="515151"/>
                </a:solidFill>
                <a:latin typeface="Arial" charset="0"/>
                <a:cs typeface="Arial" charset="0"/>
              </a:defRPr>
            </a:lvl6pPr>
            <a:lvl7pPr marL="2971800" indent="-228600" algn="r" eaLnBrk="0" fontAlgn="base" hangingPunct="0">
              <a:spcBef>
                <a:spcPct val="0"/>
              </a:spcBef>
              <a:spcAft>
                <a:spcPct val="0"/>
              </a:spcAft>
              <a:defRPr sz="2400">
                <a:solidFill>
                  <a:srgbClr val="515151"/>
                </a:solidFill>
                <a:latin typeface="Arial" charset="0"/>
                <a:cs typeface="Arial" charset="0"/>
              </a:defRPr>
            </a:lvl7pPr>
            <a:lvl8pPr marL="3429000" indent="-228600" algn="r" eaLnBrk="0" fontAlgn="base" hangingPunct="0">
              <a:spcBef>
                <a:spcPct val="0"/>
              </a:spcBef>
              <a:spcAft>
                <a:spcPct val="0"/>
              </a:spcAft>
              <a:defRPr sz="2400">
                <a:solidFill>
                  <a:srgbClr val="515151"/>
                </a:solidFill>
                <a:latin typeface="Arial" charset="0"/>
                <a:cs typeface="Arial" charset="0"/>
              </a:defRPr>
            </a:lvl8pPr>
            <a:lvl9pPr marL="3886200" indent="-228600" algn="r" eaLnBrk="0" fontAlgn="base" hangingPunct="0">
              <a:spcBef>
                <a:spcPct val="0"/>
              </a:spcBef>
              <a:spcAft>
                <a:spcPct val="0"/>
              </a:spcAft>
              <a:defRPr sz="2400">
                <a:solidFill>
                  <a:srgbClr val="515151"/>
                </a:solidFill>
                <a:latin typeface="Arial" charset="0"/>
                <a:cs typeface="Arial" charset="0"/>
              </a:defRPr>
            </a:lvl9pPr>
          </a:lstStyle>
          <a:p>
            <a:pPr algn="l" eaLnBrk="1" hangingPunct="1">
              <a:spcBef>
                <a:spcPct val="50000"/>
              </a:spcBef>
            </a:pPr>
            <a:r>
              <a:rPr lang="en-US" dirty="0">
                <a:solidFill>
                  <a:schemeClr val="tx1"/>
                </a:solidFill>
              </a:rPr>
              <a:t>Example (</a:t>
            </a:r>
            <a:r>
              <a:rPr lang="en-US" baseline="30000" dirty="0">
                <a:solidFill>
                  <a:schemeClr val="tx1"/>
                </a:solidFill>
              </a:rPr>
              <a:t>10</a:t>
            </a:r>
            <a:r>
              <a:rPr lang="en-US" dirty="0">
                <a:solidFill>
                  <a:schemeClr val="tx1"/>
                </a:solidFill>
              </a:rPr>
              <a:t>Be and </a:t>
            </a:r>
            <a:r>
              <a:rPr lang="en-US" baseline="30000" dirty="0">
                <a:solidFill>
                  <a:schemeClr val="tx1"/>
                </a:solidFill>
              </a:rPr>
              <a:t>10</a:t>
            </a:r>
            <a:r>
              <a:rPr lang="en-US" dirty="0">
                <a:solidFill>
                  <a:schemeClr val="tx1"/>
                </a:solidFill>
              </a:rPr>
              <a:t>B):</a:t>
            </a:r>
          </a:p>
          <a:p>
            <a:pPr algn="l" eaLnBrk="1" hangingPunct="1">
              <a:spcBef>
                <a:spcPct val="50000"/>
              </a:spcBef>
            </a:pPr>
            <a:r>
              <a:rPr lang="en-US" dirty="0">
                <a:solidFill>
                  <a:schemeClr val="tx1"/>
                </a:solidFill>
              </a:rPr>
              <a:t>m(</a:t>
            </a:r>
            <a:r>
              <a:rPr lang="en-US" baseline="30000" dirty="0">
                <a:solidFill>
                  <a:schemeClr val="tx1"/>
                </a:solidFill>
              </a:rPr>
              <a:t>10</a:t>
            </a:r>
            <a:r>
              <a:rPr lang="en-US" dirty="0">
                <a:solidFill>
                  <a:schemeClr val="tx1"/>
                </a:solidFill>
              </a:rPr>
              <a:t>Be)=  10.0135 AMU (T</a:t>
            </a:r>
            <a:r>
              <a:rPr lang="en-US" baseline="-25000" dirty="0">
                <a:solidFill>
                  <a:schemeClr val="tx1"/>
                </a:solidFill>
              </a:rPr>
              <a:t>1/2 </a:t>
            </a:r>
            <a:r>
              <a:rPr lang="en-US" dirty="0">
                <a:solidFill>
                  <a:schemeClr val="tx1"/>
                </a:solidFill>
              </a:rPr>
              <a:t>= 1.387 </a:t>
            </a:r>
            <a:r>
              <a:rPr lang="en-US" dirty="0" err="1" smtClean="0">
                <a:solidFill>
                  <a:schemeClr val="tx1"/>
                </a:solidFill>
              </a:rPr>
              <a:t>Myr</a:t>
            </a:r>
            <a:r>
              <a:rPr lang="en-US" dirty="0" smtClean="0">
                <a:solidFill>
                  <a:schemeClr val="tx1"/>
                </a:solidFill>
              </a:rPr>
              <a:t>)</a:t>
            </a:r>
            <a:endParaRPr lang="en-US" dirty="0">
              <a:solidFill>
                <a:schemeClr val="tx1"/>
              </a:solidFill>
            </a:endParaRPr>
          </a:p>
          <a:p>
            <a:pPr algn="l" eaLnBrk="1" hangingPunct="1"/>
            <a:r>
              <a:rPr lang="en-US" dirty="0">
                <a:solidFill>
                  <a:schemeClr val="tx1"/>
                </a:solidFill>
              </a:rPr>
              <a:t>m(</a:t>
            </a:r>
            <a:r>
              <a:rPr lang="en-US" baseline="30000" dirty="0">
                <a:solidFill>
                  <a:schemeClr val="tx1"/>
                </a:solidFill>
              </a:rPr>
              <a:t>10</a:t>
            </a:r>
            <a:r>
              <a:rPr lang="en-US" dirty="0">
                <a:solidFill>
                  <a:schemeClr val="tx1"/>
                </a:solidFill>
              </a:rPr>
              <a:t>B)  =  10.0129 AMU (stable)</a:t>
            </a:r>
            <a:endParaRPr lang="de-DE" dirty="0">
              <a:solidFill>
                <a:schemeClr val="tx1"/>
              </a:solidFill>
            </a:endParaRPr>
          </a:p>
          <a:p>
            <a:pPr algn="l" eaLnBrk="1" hangingPunct="1">
              <a:spcBef>
                <a:spcPct val="50000"/>
              </a:spcBef>
            </a:pPr>
            <a:endParaRPr lang="en-US" dirty="0">
              <a:solidFill>
                <a:schemeClr val="tx1"/>
              </a:solidFill>
            </a:endParaRPr>
          </a:p>
        </p:txBody>
      </p:sp>
      <p:sp>
        <p:nvSpPr>
          <p:cNvPr id="11" name="Text Box 7"/>
          <p:cNvSpPr txBox="1">
            <a:spLocks noChangeArrowheads="1"/>
          </p:cNvSpPr>
          <p:nvPr/>
        </p:nvSpPr>
        <p:spPr bwMode="auto">
          <a:xfrm>
            <a:off x="6408539" y="5445224"/>
            <a:ext cx="2051893" cy="461665"/>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515151"/>
                </a:solidFill>
                <a:latin typeface="Arial" charset="0"/>
                <a:cs typeface="Arial" charset="0"/>
              </a:defRPr>
            </a:lvl1pPr>
            <a:lvl2pPr marL="742950" indent="-285750" eaLnBrk="0" hangingPunct="0">
              <a:defRPr sz="2400">
                <a:solidFill>
                  <a:srgbClr val="515151"/>
                </a:solidFill>
                <a:latin typeface="Arial" charset="0"/>
                <a:cs typeface="Arial" charset="0"/>
              </a:defRPr>
            </a:lvl2pPr>
            <a:lvl3pPr marL="1143000" indent="-228600" eaLnBrk="0" hangingPunct="0">
              <a:defRPr sz="2400">
                <a:solidFill>
                  <a:srgbClr val="515151"/>
                </a:solidFill>
                <a:latin typeface="Arial" charset="0"/>
                <a:cs typeface="Arial" charset="0"/>
              </a:defRPr>
            </a:lvl3pPr>
            <a:lvl4pPr marL="1600200" indent="-228600" eaLnBrk="0" hangingPunct="0">
              <a:defRPr sz="2400">
                <a:solidFill>
                  <a:srgbClr val="515151"/>
                </a:solidFill>
                <a:latin typeface="Arial" charset="0"/>
                <a:cs typeface="Arial" charset="0"/>
              </a:defRPr>
            </a:lvl4pPr>
            <a:lvl5pPr marL="2057400" indent="-228600" eaLnBrk="0" hangingPunct="0">
              <a:defRPr sz="2400">
                <a:solidFill>
                  <a:srgbClr val="515151"/>
                </a:solidFill>
                <a:latin typeface="Arial" charset="0"/>
                <a:cs typeface="Arial" charset="0"/>
              </a:defRPr>
            </a:lvl5pPr>
            <a:lvl6pPr marL="2514600" indent="-228600" algn="r" eaLnBrk="0" fontAlgn="base" hangingPunct="0">
              <a:spcBef>
                <a:spcPct val="0"/>
              </a:spcBef>
              <a:spcAft>
                <a:spcPct val="0"/>
              </a:spcAft>
              <a:defRPr sz="2400">
                <a:solidFill>
                  <a:srgbClr val="515151"/>
                </a:solidFill>
                <a:latin typeface="Arial" charset="0"/>
                <a:cs typeface="Arial" charset="0"/>
              </a:defRPr>
            </a:lvl6pPr>
            <a:lvl7pPr marL="2971800" indent="-228600" algn="r" eaLnBrk="0" fontAlgn="base" hangingPunct="0">
              <a:spcBef>
                <a:spcPct val="0"/>
              </a:spcBef>
              <a:spcAft>
                <a:spcPct val="0"/>
              </a:spcAft>
              <a:defRPr sz="2400">
                <a:solidFill>
                  <a:srgbClr val="515151"/>
                </a:solidFill>
                <a:latin typeface="Arial" charset="0"/>
                <a:cs typeface="Arial" charset="0"/>
              </a:defRPr>
            </a:lvl7pPr>
            <a:lvl8pPr marL="3429000" indent="-228600" algn="r" eaLnBrk="0" fontAlgn="base" hangingPunct="0">
              <a:spcBef>
                <a:spcPct val="0"/>
              </a:spcBef>
              <a:spcAft>
                <a:spcPct val="0"/>
              </a:spcAft>
              <a:defRPr sz="2400">
                <a:solidFill>
                  <a:srgbClr val="515151"/>
                </a:solidFill>
                <a:latin typeface="Arial" charset="0"/>
                <a:cs typeface="Arial" charset="0"/>
              </a:defRPr>
            </a:lvl8pPr>
            <a:lvl9pPr marL="3886200" indent="-228600" algn="r" eaLnBrk="0" fontAlgn="base" hangingPunct="0">
              <a:spcBef>
                <a:spcPct val="0"/>
              </a:spcBef>
              <a:spcAft>
                <a:spcPct val="0"/>
              </a:spcAft>
              <a:defRPr sz="2400">
                <a:solidFill>
                  <a:srgbClr val="515151"/>
                </a:solidFill>
                <a:latin typeface="Arial" charset="0"/>
                <a:cs typeface="Arial" charset="0"/>
              </a:defRPr>
            </a:lvl9pPr>
          </a:lstStyle>
          <a:p>
            <a:pPr eaLnBrk="1" hangingPunct="1">
              <a:spcBef>
                <a:spcPct val="50000"/>
              </a:spcBef>
            </a:pPr>
            <a:r>
              <a:rPr lang="en-US" dirty="0" err="1">
                <a:solidFill>
                  <a:schemeClr val="tx1"/>
                </a:solidFill>
                <a:latin typeface="Symbol" pitchFamily="18" charset="2"/>
              </a:rPr>
              <a:t>D</a:t>
            </a:r>
            <a:r>
              <a:rPr lang="en-US" dirty="0" err="1">
                <a:solidFill>
                  <a:schemeClr val="tx1"/>
                </a:solidFill>
              </a:rPr>
              <a:t>m</a:t>
            </a:r>
            <a:r>
              <a:rPr lang="en-US" dirty="0">
                <a:solidFill>
                  <a:schemeClr val="tx1"/>
                </a:solidFill>
              </a:rPr>
              <a:t>:  6 × 10</a:t>
            </a:r>
            <a:r>
              <a:rPr lang="en-US" baseline="30000" dirty="0">
                <a:solidFill>
                  <a:schemeClr val="tx1"/>
                </a:solidFill>
              </a:rPr>
              <a:t>-5</a:t>
            </a:r>
          </a:p>
        </p:txBody>
      </p:sp>
    </p:spTree>
    <p:extLst>
      <p:ext uri="{BB962C8B-B14F-4D97-AF65-F5344CB8AC3E}">
        <p14:creationId xmlns:p14="http://schemas.microsoft.com/office/powerpoint/2010/main" val="41279775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4" name="Picture 2" descr="pano-colorcorr-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40730"/>
            <a:ext cx="9144000" cy="2058988"/>
          </a:xfrm>
          <a:prstGeom prst="rect">
            <a:avLst/>
          </a:prstGeom>
          <a:noFill/>
          <a:extLst>
            <a:ext uri="{909E8E84-426E-40DD-AFC4-6F175D3DCCD1}">
              <a14:hiddenFill xmlns:a14="http://schemas.microsoft.com/office/drawing/2010/main">
                <a:solidFill>
                  <a:srgbClr val="FFFFFF"/>
                </a:solidFill>
              </a14:hiddenFill>
            </a:ext>
          </a:extLst>
        </p:spPr>
      </p:pic>
      <p:grpSp>
        <p:nvGrpSpPr>
          <p:cNvPr id="346125" name="Group 13"/>
          <p:cNvGrpSpPr>
            <a:grpSpLocks/>
          </p:cNvGrpSpPr>
          <p:nvPr/>
        </p:nvGrpSpPr>
        <p:grpSpPr bwMode="auto">
          <a:xfrm>
            <a:off x="4686300" y="2285330"/>
            <a:ext cx="4278313" cy="3663950"/>
            <a:chOff x="2952" y="1485"/>
            <a:chExt cx="2695" cy="2308"/>
          </a:xfrm>
        </p:grpSpPr>
        <p:grpSp>
          <p:nvGrpSpPr>
            <p:cNvPr id="346117" name="Group 5"/>
            <p:cNvGrpSpPr>
              <a:grpSpLocks/>
            </p:cNvGrpSpPr>
            <p:nvPr/>
          </p:nvGrpSpPr>
          <p:grpSpPr bwMode="auto">
            <a:xfrm>
              <a:off x="2952" y="2121"/>
              <a:ext cx="2695" cy="1672"/>
              <a:chOff x="2928" y="2208"/>
              <a:chExt cx="2695" cy="1662"/>
            </a:xfrm>
          </p:grpSpPr>
          <p:pic>
            <p:nvPicPr>
              <p:cNvPr id="346118" name="Picture 6" descr="AMS-Injektor"/>
              <p:cNvPicPr>
                <a:picLocks noChangeAspect="1" noChangeArrowheads="1"/>
              </p:cNvPicPr>
              <p:nvPr/>
            </p:nvPicPr>
            <p:blipFill>
              <a:blip r:embed="rId5">
                <a:lum bright="8000"/>
                <a:extLst>
                  <a:ext uri="{28A0092B-C50C-407E-A947-70E740481C1C}">
                    <a14:useLocalDpi xmlns:a14="http://schemas.microsoft.com/office/drawing/2010/main" val="0"/>
                  </a:ext>
                </a:extLst>
              </a:blip>
              <a:srcRect b="17102"/>
              <a:stretch>
                <a:fillRect/>
              </a:stretch>
            </p:blipFill>
            <p:spPr bwMode="auto">
              <a:xfrm>
                <a:off x="2928" y="2208"/>
                <a:ext cx="2695" cy="1662"/>
              </a:xfrm>
              <a:prstGeom prst="rect">
                <a:avLst/>
              </a:prstGeom>
              <a:solidFill>
                <a:schemeClr val="bg1">
                  <a:alpha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46119" name="Text Box 7"/>
              <p:cNvSpPr txBox="1">
                <a:spLocks noChangeAspect="1" noChangeArrowheads="1"/>
              </p:cNvSpPr>
              <p:nvPr/>
            </p:nvSpPr>
            <p:spPr bwMode="auto">
              <a:xfrm>
                <a:off x="3600" y="2208"/>
                <a:ext cx="1454" cy="231"/>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4625" indent="-174625">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eaLnBrk="0" hangingPunct="0">
                  <a:buSzPct val="150000"/>
                </a:pPr>
                <a:r>
                  <a:rPr lang="en-US" b="1" dirty="0"/>
                  <a:t>AMS ion sources  </a:t>
                </a:r>
              </a:p>
            </p:txBody>
          </p:sp>
        </p:grpSp>
        <p:sp>
          <p:nvSpPr>
            <p:cNvPr id="346120" name="AutoShape 8"/>
            <p:cNvSpPr>
              <a:spLocks noChangeArrowheads="1"/>
            </p:cNvSpPr>
            <p:nvPr/>
          </p:nvSpPr>
          <p:spPr bwMode="auto">
            <a:xfrm rot="7200000">
              <a:off x="4905" y="1884"/>
              <a:ext cx="998" cy="199"/>
            </a:xfrm>
            <a:prstGeom prst="rightArrow">
              <a:avLst>
                <a:gd name="adj1" fmla="val 50000"/>
                <a:gd name="adj2" fmla="val 125377"/>
              </a:avLst>
            </a:prstGeom>
            <a:solidFill>
              <a:srgbClr val="FFCC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grpSp>
      <p:grpSp>
        <p:nvGrpSpPr>
          <p:cNvPr id="346121" name="Group 9"/>
          <p:cNvGrpSpPr>
            <a:grpSpLocks/>
          </p:cNvGrpSpPr>
          <p:nvPr/>
        </p:nvGrpSpPr>
        <p:grpSpPr bwMode="auto">
          <a:xfrm>
            <a:off x="152400" y="2450430"/>
            <a:ext cx="4343400" cy="3498850"/>
            <a:chOff x="96" y="1680"/>
            <a:chExt cx="2736" cy="2205"/>
          </a:xfrm>
        </p:grpSpPr>
        <p:graphicFrame>
          <p:nvGraphicFramePr>
            <p:cNvPr id="346122" name="Object 10"/>
            <p:cNvGraphicFramePr>
              <a:graphicFrameLocks noChangeAspect="1"/>
            </p:cNvGraphicFramePr>
            <p:nvPr/>
          </p:nvGraphicFramePr>
          <p:xfrm>
            <a:off x="96" y="2208"/>
            <a:ext cx="2736" cy="1677"/>
          </p:xfrm>
          <a:graphic>
            <a:graphicData uri="http://schemas.openxmlformats.org/presentationml/2006/ole">
              <mc:AlternateContent xmlns:mc="http://schemas.openxmlformats.org/markup-compatibility/2006">
                <mc:Choice xmlns:v="urn:schemas-microsoft-com:vml" Requires="v">
                  <p:oleObj spid="_x0000_s73746" name="Photo Editor Photo" r:id="rId6" imgW="6657143" imgH="5001323" progId="MSPhotoEd.3">
                    <p:embed/>
                  </p:oleObj>
                </mc:Choice>
                <mc:Fallback>
                  <p:oleObj name="Photo Editor Photo" r:id="rId6" imgW="6657143" imgH="5001323"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l="21629" t="21597" b="14398"/>
                        <a:stretch>
                          <a:fillRect/>
                        </a:stretch>
                      </p:blipFill>
                      <p:spPr bwMode="auto">
                        <a:xfrm>
                          <a:off x="96" y="2208"/>
                          <a:ext cx="2736" cy="1677"/>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6123" name="AutoShape 11"/>
            <p:cNvSpPr>
              <a:spLocks noChangeArrowheads="1"/>
            </p:cNvSpPr>
            <p:nvPr/>
          </p:nvSpPr>
          <p:spPr bwMode="auto">
            <a:xfrm rot="3600000">
              <a:off x="124" y="2036"/>
              <a:ext cx="912" cy="199"/>
            </a:xfrm>
            <a:prstGeom prst="rightArrow">
              <a:avLst>
                <a:gd name="adj1" fmla="val 50000"/>
                <a:gd name="adj2" fmla="val 114573"/>
              </a:avLst>
            </a:prstGeom>
            <a:solidFill>
              <a:srgbClr val="FFCC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346124" name="Text Box 12"/>
            <p:cNvSpPr txBox="1">
              <a:spLocks noChangeAspect="1" noChangeArrowheads="1"/>
            </p:cNvSpPr>
            <p:nvPr/>
          </p:nvSpPr>
          <p:spPr bwMode="auto">
            <a:xfrm>
              <a:off x="894" y="2208"/>
              <a:ext cx="1690" cy="233"/>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74625" indent="-174625">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eaLnBrk="0" hangingPunct="0">
                <a:buSzPct val="150000"/>
              </a:pPr>
              <a:r>
                <a:rPr lang="en-US" b="1" dirty="0"/>
                <a:t>AMS detection system</a:t>
              </a:r>
            </a:p>
          </p:txBody>
        </p:sp>
      </p:grpSp>
      <p:sp>
        <p:nvSpPr>
          <p:cNvPr id="346126" name="Text Box 14"/>
          <p:cNvSpPr txBox="1">
            <a:spLocks noChangeAspect="1" noChangeArrowheads="1"/>
          </p:cNvSpPr>
          <p:nvPr/>
        </p:nvSpPr>
        <p:spPr bwMode="auto">
          <a:xfrm>
            <a:off x="250825" y="116632"/>
            <a:ext cx="8860902" cy="6463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eaLnBrk="0" hangingPunct="0">
              <a:spcBef>
                <a:spcPct val="50000"/>
              </a:spcBef>
              <a:buSzPct val="150000"/>
            </a:pPr>
            <a:r>
              <a:rPr lang="en-US" sz="3600" cap="all" dirty="0"/>
              <a:t>Dre</a:t>
            </a:r>
            <a:r>
              <a:rPr lang="en-US" sz="3600" dirty="0"/>
              <a:t>sden AMS facility  -  DREAMS</a:t>
            </a:r>
          </a:p>
        </p:txBody>
      </p:sp>
    </p:spTree>
    <p:extLst>
      <p:ext uri="{BB962C8B-B14F-4D97-AF65-F5344CB8AC3E}">
        <p14:creationId xmlns:p14="http://schemas.microsoft.com/office/powerpoint/2010/main" val="16838509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61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46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3" name="Rectangle 2051"/>
          <p:cNvSpPr>
            <a:spLocks noChangeArrowheads="1"/>
          </p:cNvSpPr>
          <p:nvPr/>
        </p:nvSpPr>
        <p:spPr bwMode="auto">
          <a:xfrm>
            <a:off x="250825" y="261838"/>
            <a:ext cx="846607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p>
            <a:r>
              <a:rPr lang="en-US" sz="2400" dirty="0">
                <a:latin typeface="Arial" pitchFamily="34" charset="0"/>
                <a:cs typeface="Arial" pitchFamily="34" charset="0"/>
              </a:rPr>
              <a:t>Ion Beam Center at </a:t>
            </a:r>
            <a:r>
              <a:rPr lang="en-US" sz="2400" b="1" dirty="0" smtClean="0">
                <a:latin typeface="Arial" pitchFamily="34" charset="0"/>
                <a:cs typeface="Arial" pitchFamily="34" charset="0"/>
              </a:rPr>
              <a:t>H</a:t>
            </a:r>
            <a:r>
              <a:rPr lang="en-US" sz="2400" dirty="0" smtClean="0">
                <a:latin typeface="Arial" pitchFamily="34" charset="0"/>
                <a:cs typeface="Arial" pitchFamily="34" charset="0"/>
              </a:rPr>
              <a:t>elmholtz-</a:t>
            </a:r>
            <a:r>
              <a:rPr lang="en-US" sz="2400" b="1" dirty="0" err="1" smtClean="0">
                <a:latin typeface="Arial" pitchFamily="34" charset="0"/>
                <a:cs typeface="Arial" pitchFamily="34" charset="0"/>
              </a:rPr>
              <a:t>Z</a:t>
            </a:r>
            <a:r>
              <a:rPr lang="en-US" sz="2400" dirty="0" err="1" smtClean="0">
                <a:latin typeface="Arial" pitchFamily="34" charset="0"/>
                <a:cs typeface="Arial" pitchFamily="34" charset="0"/>
              </a:rPr>
              <a:t>entrum</a:t>
            </a:r>
            <a:r>
              <a:rPr lang="en-US" sz="2400" dirty="0" smtClean="0">
                <a:latin typeface="Arial" pitchFamily="34" charset="0"/>
                <a:cs typeface="Arial" pitchFamily="34" charset="0"/>
              </a:rPr>
              <a:t> </a:t>
            </a:r>
            <a:r>
              <a:rPr lang="en-US" sz="2400" b="1" dirty="0">
                <a:latin typeface="Arial" pitchFamily="34" charset="0"/>
                <a:cs typeface="Arial" pitchFamily="34" charset="0"/>
              </a:rPr>
              <a:t>D</a:t>
            </a:r>
            <a:r>
              <a:rPr lang="en-US" sz="2400" dirty="0">
                <a:latin typeface="Arial" pitchFamily="34" charset="0"/>
                <a:cs typeface="Arial" pitchFamily="34" charset="0"/>
              </a:rPr>
              <a:t>resden-</a:t>
            </a:r>
            <a:r>
              <a:rPr lang="en-US" sz="2400" b="1" dirty="0" err="1">
                <a:latin typeface="Arial" pitchFamily="34" charset="0"/>
                <a:cs typeface="Arial" pitchFamily="34" charset="0"/>
              </a:rPr>
              <a:t>R</a:t>
            </a:r>
            <a:r>
              <a:rPr lang="en-US" sz="2400" dirty="0" err="1">
                <a:latin typeface="Arial" pitchFamily="34" charset="0"/>
                <a:cs typeface="Arial" pitchFamily="34" charset="0"/>
              </a:rPr>
              <a:t>ossendorf</a:t>
            </a:r>
            <a:endParaRPr lang="de-DE" sz="2400" dirty="0">
              <a:latin typeface="Arial" pitchFamily="34" charset="0"/>
              <a:cs typeface="Arial" pitchFamily="34" charset="0"/>
            </a:endParaRPr>
          </a:p>
        </p:txBody>
      </p:sp>
      <p:graphicFrame>
        <p:nvGraphicFramePr>
          <p:cNvPr id="363525" name="Object 2053"/>
          <p:cNvGraphicFramePr>
            <a:graphicFrameLocks noChangeAspect="1"/>
          </p:cNvGraphicFramePr>
          <p:nvPr>
            <p:extLst>
              <p:ext uri="{D42A27DB-BD31-4B8C-83A1-F6EECF244321}">
                <p14:modId xmlns:p14="http://schemas.microsoft.com/office/powerpoint/2010/main" val="235305755"/>
              </p:ext>
            </p:extLst>
          </p:nvPr>
        </p:nvGraphicFramePr>
        <p:xfrm>
          <a:off x="468313" y="838101"/>
          <a:ext cx="7634287" cy="5183187"/>
        </p:xfrm>
        <a:graphic>
          <a:graphicData uri="http://schemas.openxmlformats.org/presentationml/2006/ole">
            <mc:AlternateContent xmlns:mc="http://schemas.openxmlformats.org/markup-compatibility/2006">
              <mc:Choice xmlns:v="urn:schemas-microsoft-com:vml" Requires="v">
                <p:oleObj spid="_x0000_s72726" name="VISIO" r:id="rId4" imgW="10189800" imgH="7309800" progId="Visio.Drawing.5">
                  <p:embed/>
                </p:oleObj>
              </mc:Choice>
              <mc:Fallback>
                <p:oleObj name="VISIO" r:id="rId4" imgW="10189800" imgH="7309800" progId="Visio.Drawing.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838101"/>
                        <a:ext cx="7634287" cy="518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63529" name="Group 2057"/>
          <p:cNvGrpSpPr>
            <a:grpSpLocks/>
          </p:cNvGrpSpPr>
          <p:nvPr/>
        </p:nvGrpSpPr>
        <p:grpSpPr bwMode="auto">
          <a:xfrm>
            <a:off x="7667625" y="5229126"/>
            <a:ext cx="1047750" cy="774700"/>
            <a:chOff x="5032" y="3524"/>
            <a:chExt cx="660" cy="488"/>
          </a:xfrm>
        </p:grpSpPr>
        <p:grpSp>
          <p:nvGrpSpPr>
            <p:cNvPr id="363530" name="Group 2058"/>
            <p:cNvGrpSpPr>
              <a:grpSpLocks/>
            </p:cNvGrpSpPr>
            <p:nvPr/>
          </p:nvGrpSpPr>
          <p:grpSpPr bwMode="auto">
            <a:xfrm>
              <a:off x="5032" y="3564"/>
              <a:ext cx="116" cy="391"/>
              <a:chOff x="4967" y="3536"/>
              <a:chExt cx="141" cy="403"/>
            </a:xfrm>
          </p:grpSpPr>
          <p:sp>
            <p:nvSpPr>
              <p:cNvPr id="363531" name="Rectangle 2059"/>
              <p:cNvSpPr>
                <a:spLocks noChangeArrowheads="1"/>
              </p:cNvSpPr>
              <p:nvPr/>
            </p:nvSpPr>
            <p:spPr bwMode="auto">
              <a:xfrm>
                <a:off x="4967" y="3629"/>
                <a:ext cx="141" cy="62"/>
              </a:xfrm>
              <a:prstGeom prst="rect">
                <a:avLst/>
              </a:prstGeom>
              <a:solidFill>
                <a:srgbClr val="0000FF"/>
              </a:solidFill>
              <a:ln w="9525">
                <a:solidFill>
                  <a:schemeClr val="tx1"/>
                </a:solidFill>
                <a:miter lim="800000"/>
                <a:headEnd/>
                <a:tailEnd/>
              </a:ln>
            </p:spPr>
            <p:txBody>
              <a:bodyPr wrap="none" anchor="ctr"/>
              <a:lstStyle/>
              <a:p>
                <a:endParaRPr lang="en-US" sz="1800"/>
              </a:p>
            </p:txBody>
          </p:sp>
          <p:sp>
            <p:nvSpPr>
              <p:cNvPr id="363532" name="Rectangle 2060"/>
              <p:cNvSpPr>
                <a:spLocks noChangeArrowheads="1"/>
              </p:cNvSpPr>
              <p:nvPr/>
            </p:nvSpPr>
            <p:spPr bwMode="auto">
              <a:xfrm>
                <a:off x="4967" y="3722"/>
                <a:ext cx="141" cy="62"/>
              </a:xfrm>
              <a:prstGeom prst="rect">
                <a:avLst/>
              </a:prstGeom>
              <a:solidFill>
                <a:srgbClr val="008000"/>
              </a:solidFill>
              <a:ln w="9525">
                <a:solidFill>
                  <a:schemeClr val="tx1"/>
                </a:solidFill>
                <a:miter lim="800000"/>
                <a:headEnd/>
                <a:tailEnd/>
              </a:ln>
            </p:spPr>
            <p:txBody>
              <a:bodyPr wrap="none" anchor="ctr"/>
              <a:lstStyle/>
              <a:p>
                <a:endParaRPr lang="en-US" sz="1800"/>
              </a:p>
            </p:txBody>
          </p:sp>
          <p:sp>
            <p:nvSpPr>
              <p:cNvPr id="363533" name="Rectangle 2061"/>
              <p:cNvSpPr>
                <a:spLocks noChangeArrowheads="1"/>
              </p:cNvSpPr>
              <p:nvPr/>
            </p:nvSpPr>
            <p:spPr bwMode="auto">
              <a:xfrm>
                <a:off x="4967" y="3815"/>
                <a:ext cx="141" cy="62"/>
              </a:xfrm>
              <a:prstGeom prst="rect">
                <a:avLst/>
              </a:prstGeom>
              <a:solidFill>
                <a:srgbClr val="800000"/>
              </a:solidFill>
              <a:ln w="9525">
                <a:solidFill>
                  <a:schemeClr val="tx1"/>
                </a:solidFill>
                <a:miter lim="800000"/>
                <a:headEnd/>
                <a:tailEnd/>
              </a:ln>
            </p:spPr>
            <p:txBody>
              <a:bodyPr wrap="none" anchor="ctr"/>
              <a:lstStyle/>
              <a:p>
                <a:endParaRPr lang="en-US" sz="1800"/>
              </a:p>
            </p:txBody>
          </p:sp>
          <p:sp>
            <p:nvSpPr>
              <p:cNvPr id="363534" name="Line 2062"/>
              <p:cNvSpPr>
                <a:spLocks noChangeShapeType="1"/>
              </p:cNvSpPr>
              <p:nvPr/>
            </p:nvSpPr>
            <p:spPr bwMode="auto">
              <a:xfrm>
                <a:off x="4967" y="3939"/>
                <a:ext cx="141" cy="0"/>
              </a:xfrm>
              <a:prstGeom prst="line">
                <a:avLst/>
              </a:prstGeom>
              <a:noFill/>
              <a:ln w="38100">
                <a:solidFill>
                  <a:srgbClr val="333399"/>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63535" name="Oval 2063"/>
              <p:cNvSpPr>
                <a:spLocks noChangeArrowheads="1"/>
              </p:cNvSpPr>
              <p:nvPr/>
            </p:nvSpPr>
            <p:spPr bwMode="auto">
              <a:xfrm>
                <a:off x="5002" y="3536"/>
                <a:ext cx="71" cy="62"/>
              </a:xfrm>
              <a:prstGeom prst="ellipse">
                <a:avLst/>
              </a:prstGeom>
              <a:solidFill>
                <a:srgbClr val="FF6600"/>
              </a:solidFill>
              <a:ln w="9525">
                <a:solidFill>
                  <a:schemeClr val="tx1"/>
                </a:solidFill>
                <a:round/>
                <a:headEnd/>
                <a:tailEnd/>
              </a:ln>
            </p:spPr>
            <p:txBody>
              <a:bodyPr wrap="none" anchor="ctr"/>
              <a:lstStyle/>
              <a:p>
                <a:endParaRPr lang="en-US" sz="1800"/>
              </a:p>
            </p:txBody>
          </p:sp>
        </p:grpSp>
        <p:sp>
          <p:nvSpPr>
            <p:cNvPr id="363536" name="Text Box 2064"/>
            <p:cNvSpPr txBox="1">
              <a:spLocks noChangeArrowheads="1"/>
            </p:cNvSpPr>
            <p:nvPr/>
          </p:nvSpPr>
          <p:spPr bwMode="auto">
            <a:xfrm>
              <a:off x="5170" y="3524"/>
              <a:ext cx="522" cy="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de-DE" sz="900"/>
                <a:t>Chambers</a:t>
              </a:r>
            </a:p>
            <a:p>
              <a:r>
                <a:rPr lang="de-DE" sz="900"/>
                <a:t>Magnets</a:t>
              </a:r>
            </a:p>
            <a:p>
              <a:r>
                <a:rPr lang="de-DE" sz="900"/>
                <a:t>Accelerators</a:t>
              </a:r>
            </a:p>
            <a:p>
              <a:r>
                <a:rPr lang="de-DE" sz="900"/>
                <a:t>Ion sources</a:t>
              </a:r>
            </a:p>
            <a:p>
              <a:r>
                <a:rPr lang="de-DE" sz="900"/>
                <a:t>Beam lines</a:t>
              </a:r>
            </a:p>
          </p:txBody>
        </p:sp>
      </p:grpSp>
      <p:grpSp>
        <p:nvGrpSpPr>
          <p:cNvPr id="363537" name="Group 2065"/>
          <p:cNvGrpSpPr>
            <a:grpSpLocks/>
          </p:cNvGrpSpPr>
          <p:nvPr/>
        </p:nvGrpSpPr>
        <p:grpSpPr bwMode="auto">
          <a:xfrm rot="-5400000">
            <a:off x="3345657" y="1408807"/>
            <a:ext cx="723900" cy="287337"/>
            <a:chOff x="1200" y="3699"/>
            <a:chExt cx="456" cy="230"/>
          </a:xfrm>
        </p:grpSpPr>
        <p:sp>
          <p:nvSpPr>
            <p:cNvPr id="363538" name="Line 2066"/>
            <p:cNvSpPr>
              <a:spLocks noChangeShapeType="1"/>
            </p:cNvSpPr>
            <p:nvPr/>
          </p:nvSpPr>
          <p:spPr bwMode="auto">
            <a:xfrm rot="5400000">
              <a:off x="1429" y="3702"/>
              <a:ext cx="0" cy="454"/>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63539" name="Text Box 2067"/>
            <p:cNvSpPr txBox="1">
              <a:spLocks noChangeArrowheads="1"/>
            </p:cNvSpPr>
            <p:nvPr/>
          </p:nvSpPr>
          <p:spPr bwMode="auto">
            <a:xfrm>
              <a:off x="1200" y="3699"/>
              <a:ext cx="444"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de-DE" sz="1200" b="1"/>
                <a:t>10 m</a:t>
              </a:r>
            </a:p>
          </p:txBody>
        </p:sp>
      </p:grpSp>
      <p:grpSp>
        <p:nvGrpSpPr>
          <p:cNvPr id="363547" name="Group 27"/>
          <p:cNvGrpSpPr>
            <a:grpSpLocks/>
          </p:cNvGrpSpPr>
          <p:nvPr/>
        </p:nvGrpSpPr>
        <p:grpSpPr bwMode="auto">
          <a:xfrm>
            <a:off x="2124075" y="831751"/>
            <a:ext cx="6008688" cy="2381250"/>
            <a:chOff x="1440" y="756"/>
            <a:chExt cx="3785" cy="1500"/>
          </a:xfrm>
        </p:grpSpPr>
        <p:grpSp>
          <p:nvGrpSpPr>
            <p:cNvPr id="363544" name="Group 24"/>
            <p:cNvGrpSpPr>
              <a:grpSpLocks/>
            </p:cNvGrpSpPr>
            <p:nvPr/>
          </p:nvGrpSpPr>
          <p:grpSpPr bwMode="auto">
            <a:xfrm>
              <a:off x="3016" y="756"/>
              <a:ext cx="2209" cy="1499"/>
              <a:chOff x="3016" y="756"/>
              <a:chExt cx="2209" cy="1499"/>
            </a:xfrm>
          </p:grpSpPr>
          <p:pic>
            <p:nvPicPr>
              <p:cNvPr id="363526" name="Picture 2054" descr="InterconnectingBeamline"/>
              <p:cNvPicPr>
                <a:picLocks noChangeAspect="1" noChangeArrowheads="1"/>
              </p:cNvPicPr>
              <p:nvPr/>
            </p:nvPicPr>
            <p:blipFill>
              <a:blip r:embed="rId6">
                <a:lum bright="10000" contrast="10000"/>
                <a:extLst>
                  <a:ext uri="{28A0092B-C50C-407E-A947-70E740481C1C}">
                    <a14:useLocalDpi xmlns:a14="http://schemas.microsoft.com/office/drawing/2010/main" val="0"/>
                  </a:ext>
                </a:extLst>
              </a:blip>
              <a:srcRect/>
              <a:stretch>
                <a:fillRect/>
              </a:stretch>
            </p:blipFill>
            <p:spPr bwMode="auto">
              <a:xfrm>
                <a:off x="3113" y="756"/>
                <a:ext cx="2112" cy="1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3527" name="Text Box 2055"/>
              <p:cNvSpPr txBox="1">
                <a:spLocks noChangeAspect="1" noChangeArrowheads="1"/>
              </p:cNvSpPr>
              <p:nvPr/>
            </p:nvSpPr>
            <p:spPr bwMode="auto">
              <a:xfrm>
                <a:off x="3418" y="799"/>
                <a:ext cx="1101" cy="173"/>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sz="1200" b="1">
                    <a:solidFill>
                      <a:srgbClr val="FF0000"/>
                    </a:solidFill>
                  </a:rPr>
                  <a:t>New 6 MV accelerator</a:t>
                </a:r>
                <a:endParaRPr lang="en-US" sz="900" b="1">
                  <a:solidFill>
                    <a:srgbClr val="FF0000"/>
                  </a:solidFill>
                </a:endParaRPr>
              </a:p>
            </p:txBody>
          </p:sp>
          <p:sp>
            <p:nvSpPr>
              <p:cNvPr id="363528" name="AutoShape 2056"/>
              <p:cNvSpPr>
                <a:spLocks noChangeAspect="1" noChangeArrowheads="1"/>
              </p:cNvSpPr>
              <p:nvPr/>
            </p:nvSpPr>
            <p:spPr bwMode="auto">
              <a:xfrm>
                <a:off x="3016" y="1364"/>
                <a:ext cx="402" cy="192"/>
              </a:xfrm>
              <a:prstGeom prst="rightArrow">
                <a:avLst>
                  <a:gd name="adj1" fmla="val 44917"/>
                  <a:gd name="adj2" fmla="val 90632"/>
                </a:avLst>
              </a:prstGeom>
              <a:solidFill>
                <a:srgbClr val="FFFF00"/>
              </a:solidFill>
              <a:ln w="9525">
                <a:solidFill>
                  <a:schemeClr val="tx1"/>
                </a:solidFill>
                <a:miter lim="800000"/>
                <a:headEnd/>
                <a:tailEnd/>
              </a:ln>
            </p:spPr>
            <p:txBody>
              <a:bodyPr wrap="none" anchor="ctr"/>
              <a:lstStyle/>
              <a:p>
                <a:endParaRPr lang="en-US" sz="1800"/>
              </a:p>
            </p:txBody>
          </p:sp>
        </p:grpSp>
        <p:sp>
          <p:nvSpPr>
            <p:cNvPr id="363546" name="Oval 26"/>
            <p:cNvSpPr>
              <a:spLocks noChangeArrowheads="1"/>
            </p:cNvSpPr>
            <p:nvPr/>
          </p:nvSpPr>
          <p:spPr bwMode="auto">
            <a:xfrm>
              <a:off x="1440" y="768"/>
              <a:ext cx="1488" cy="1488"/>
            </a:xfrm>
            <a:prstGeom prst="ellipse">
              <a:avLst/>
            </a:prstGeom>
            <a:noFill/>
            <a:ln w="38100">
              <a:solidFill>
                <a:srgbClr val="FF0000"/>
              </a:solidFill>
              <a:prstDash val="sysDot"/>
              <a:round/>
              <a:headEnd/>
              <a:tailEnd/>
            </a:ln>
            <a:effectLst/>
            <a:extLst>
              <a:ext uri="{909E8E84-426E-40DD-AFC4-6F175D3DCCD1}">
                <a14:hiddenFill xmlns:a14="http://schemas.microsoft.com/office/drawing/2010/main">
                  <a:solidFill>
                    <a:srgbClr val="003E8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grpSp>
      <p:pic>
        <p:nvPicPr>
          <p:cNvPr id="21"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7734" t="60372" r="50596" b="34572"/>
          <a:stretch/>
        </p:blipFill>
        <p:spPr bwMode="auto">
          <a:xfrm>
            <a:off x="1386000" y="5824800"/>
            <a:ext cx="60840" cy="103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85426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635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5" name="Text Box 7"/>
          <p:cNvSpPr txBox="1">
            <a:spLocks noChangeAspect="1" noChangeArrowheads="1"/>
          </p:cNvSpPr>
          <p:nvPr/>
        </p:nvSpPr>
        <p:spPr bwMode="auto">
          <a:xfrm>
            <a:off x="269876" y="295275"/>
            <a:ext cx="8837612"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eaLnBrk="0" hangingPunct="0">
              <a:spcBef>
                <a:spcPct val="50000"/>
              </a:spcBef>
              <a:buSzPct val="150000"/>
            </a:pPr>
            <a:r>
              <a:rPr lang="en-US" sz="2400" dirty="0"/>
              <a:t>6 MV </a:t>
            </a:r>
            <a:r>
              <a:rPr lang="en-US" sz="2400" dirty="0" err="1"/>
              <a:t>Tandetron</a:t>
            </a:r>
            <a:r>
              <a:rPr lang="en-US" sz="2400" dirty="0"/>
              <a:t> for AMS, IBA and HEII</a:t>
            </a:r>
          </a:p>
        </p:txBody>
      </p:sp>
      <p:graphicFrame>
        <p:nvGraphicFramePr>
          <p:cNvPr id="304161" name="Object 33"/>
          <p:cNvGraphicFramePr>
            <a:graphicFrameLocks noChangeAspect="1"/>
          </p:cNvGraphicFramePr>
          <p:nvPr/>
        </p:nvGraphicFramePr>
        <p:xfrm>
          <a:off x="179388" y="1400175"/>
          <a:ext cx="8750300" cy="5072063"/>
        </p:xfrm>
        <a:graphic>
          <a:graphicData uri="http://schemas.openxmlformats.org/presentationml/2006/ole">
            <mc:AlternateContent xmlns:mc="http://schemas.openxmlformats.org/markup-compatibility/2006">
              <mc:Choice xmlns:v="urn:schemas-microsoft-com:vml" Requires="v">
                <p:oleObj spid="_x0000_s74770" name="Photo Editor Photo" r:id="rId4" imgW="15238095" imgH="11428571" progId="MSPhotoEd.3">
                  <p:embed/>
                </p:oleObj>
              </mc:Choice>
              <mc:Fallback>
                <p:oleObj name="Photo Editor Photo" r:id="rId4" imgW="15238095" imgH="11428571"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11023" b="12599"/>
                      <a:stretch>
                        <a:fillRect/>
                      </a:stretch>
                    </p:blipFill>
                    <p:spPr bwMode="auto">
                      <a:xfrm>
                        <a:off x="179388" y="1400175"/>
                        <a:ext cx="8750300" cy="5072063"/>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4131" name="Text Box 3"/>
          <p:cNvSpPr txBox="1">
            <a:spLocks noChangeAspect="1" noChangeArrowheads="1"/>
          </p:cNvSpPr>
          <p:nvPr/>
        </p:nvSpPr>
        <p:spPr bwMode="auto">
          <a:xfrm>
            <a:off x="5826125" y="2433638"/>
            <a:ext cx="2117725"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0" hangingPunct="0"/>
            <a:endParaRPr lang="en-GB" sz="600">
              <a:solidFill>
                <a:schemeClr val="bg1"/>
              </a:solidFill>
              <a:latin typeface="Times New Roman" pitchFamily="18" charset="0"/>
            </a:endParaRPr>
          </a:p>
        </p:txBody>
      </p:sp>
      <p:sp>
        <p:nvSpPr>
          <p:cNvPr id="304134" name="Text Box 6"/>
          <p:cNvSpPr txBox="1">
            <a:spLocks noChangeAspect="1" noChangeArrowheads="1"/>
          </p:cNvSpPr>
          <p:nvPr/>
        </p:nvSpPr>
        <p:spPr bwMode="auto">
          <a:xfrm>
            <a:off x="560388" y="3190875"/>
            <a:ext cx="2530475"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en-GB" sz="600">
              <a:solidFill>
                <a:schemeClr val="bg1"/>
              </a:solidFill>
              <a:latin typeface="Times New Roman" pitchFamily="18" charset="0"/>
            </a:endParaRPr>
          </a:p>
        </p:txBody>
      </p:sp>
      <p:sp>
        <p:nvSpPr>
          <p:cNvPr id="304136" name="Text Box 8"/>
          <p:cNvSpPr txBox="1">
            <a:spLocks noChangeAspect="1" noChangeArrowheads="1"/>
          </p:cNvSpPr>
          <p:nvPr/>
        </p:nvSpPr>
        <p:spPr bwMode="auto">
          <a:xfrm>
            <a:off x="3733800" y="1219200"/>
            <a:ext cx="312420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eaLnBrk="0" hangingPunct="0">
              <a:spcBef>
                <a:spcPct val="50000"/>
              </a:spcBef>
              <a:buSzPct val="150000"/>
            </a:pPr>
            <a:r>
              <a:rPr lang="nl-NL" sz="1800" b="1"/>
              <a:t>6 MV Tandetron</a:t>
            </a:r>
          </a:p>
        </p:txBody>
      </p:sp>
      <p:sp>
        <p:nvSpPr>
          <p:cNvPr id="304137" name="Text Box 9"/>
          <p:cNvSpPr txBox="1">
            <a:spLocks noChangeAspect="1" noChangeArrowheads="1"/>
          </p:cNvSpPr>
          <p:nvPr/>
        </p:nvSpPr>
        <p:spPr bwMode="auto">
          <a:xfrm>
            <a:off x="1066800" y="1295400"/>
            <a:ext cx="171450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spcBef>
                <a:spcPct val="50000"/>
              </a:spcBef>
              <a:buSzPct val="150000"/>
            </a:pPr>
            <a:r>
              <a:rPr lang="en-US" sz="1800" b="1"/>
              <a:t>AMS section</a:t>
            </a:r>
          </a:p>
        </p:txBody>
      </p:sp>
      <p:sp>
        <p:nvSpPr>
          <p:cNvPr id="304138" name="Text Box 10"/>
          <p:cNvSpPr txBox="1">
            <a:spLocks noChangeAspect="1" noChangeArrowheads="1"/>
          </p:cNvSpPr>
          <p:nvPr/>
        </p:nvSpPr>
        <p:spPr bwMode="auto">
          <a:xfrm>
            <a:off x="0" y="1366838"/>
            <a:ext cx="1290638" cy="6397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buSzPct val="150000"/>
            </a:pPr>
            <a:r>
              <a:rPr lang="en-US" sz="1200" b="1"/>
              <a:t>Ion implantation </a:t>
            </a:r>
          </a:p>
          <a:p>
            <a:pPr eaLnBrk="0" hangingPunct="0">
              <a:buSzPct val="150000"/>
            </a:pPr>
            <a:r>
              <a:rPr lang="en-US" sz="1200" b="1"/>
              <a:t>section</a:t>
            </a:r>
          </a:p>
        </p:txBody>
      </p:sp>
      <p:sp>
        <p:nvSpPr>
          <p:cNvPr id="304139" name="Text Box 11"/>
          <p:cNvSpPr txBox="1">
            <a:spLocks noChangeAspect="1" noChangeArrowheads="1"/>
          </p:cNvSpPr>
          <p:nvPr/>
        </p:nvSpPr>
        <p:spPr bwMode="auto">
          <a:xfrm>
            <a:off x="6850063" y="1219200"/>
            <a:ext cx="1836737"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eaLnBrk="0" hangingPunct="0">
              <a:spcBef>
                <a:spcPct val="50000"/>
              </a:spcBef>
              <a:buSzPct val="150000"/>
            </a:pPr>
            <a:r>
              <a:rPr lang="nl-NL" sz="1800" b="1"/>
              <a:t>AMS injector</a:t>
            </a:r>
          </a:p>
        </p:txBody>
      </p:sp>
      <p:sp>
        <p:nvSpPr>
          <p:cNvPr id="304140" name="Text Box 12"/>
          <p:cNvSpPr txBox="1">
            <a:spLocks noChangeAspect="1" noChangeArrowheads="1"/>
          </p:cNvSpPr>
          <p:nvPr/>
        </p:nvSpPr>
        <p:spPr bwMode="auto">
          <a:xfrm>
            <a:off x="8094663" y="1436688"/>
            <a:ext cx="1049337"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eaLnBrk="0" hangingPunct="0">
              <a:spcBef>
                <a:spcPct val="50000"/>
              </a:spcBef>
              <a:buSzPct val="150000"/>
            </a:pPr>
            <a:r>
              <a:rPr lang="nl-NL" sz="1200"/>
              <a:t>IBA &amp; II injector</a:t>
            </a:r>
          </a:p>
        </p:txBody>
      </p:sp>
      <p:sp>
        <p:nvSpPr>
          <p:cNvPr id="304141" name="Text Box 13"/>
          <p:cNvSpPr txBox="1">
            <a:spLocks noChangeAspect="1" noChangeArrowheads="1"/>
          </p:cNvSpPr>
          <p:nvPr/>
        </p:nvSpPr>
        <p:spPr bwMode="auto">
          <a:xfrm>
            <a:off x="6981825" y="3476625"/>
            <a:ext cx="1704975"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r" eaLnBrk="0" hangingPunct="0">
              <a:spcBef>
                <a:spcPct val="50000"/>
              </a:spcBef>
              <a:buSzPct val="150000"/>
            </a:pPr>
            <a:r>
              <a:rPr lang="en-US" sz="1200"/>
              <a:t>AMS sputter sources</a:t>
            </a:r>
          </a:p>
        </p:txBody>
      </p:sp>
      <p:sp>
        <p:nvSpPr>
          <p:cNvPr id="304143" name="Text Box 15"/>
          <p:cNvSpPr txBox="1">
            <a:spLocks noChangeAspect="1" noChangeArrowheads="1"/>
          </p:cNvSpPr>
          <p:nvPr/>
        </p:nvSpPr>
        <p:spPr bwMode="auto">
          <a:xfrm>
            <a:off x="1581150" y="2624138"/>
            <a:ext cx="2457450"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spcBef>
                <a:spcPct val="50000"/>
              </a:spcBef>
              <a:buSzPct val="150000"/>
            </a:pPr>
            <a:r>
              <a:rPr lang="en-US" sz="1200"/>
              <a:t>90°- AMS analyzing magnet</a:t>
            </a:r>
          </a:p>
        </p:txBody>
      </p:sp>
      <p:sp>
        <p:nvSpPr>
          <p:cNvPr id="304144" name="Text Box 16"/>
          <p:cNvSpPr txBox="1">
            <a:spLocks noChangeAspect="1" noChangeArrowheads="1"/>
          </p:cNvSpPr>
          <p:nvPr/>
        </p:nvSpPr>
        <p:spPr bwMode="auto">
          <a:xfrm>
            <a:off x="1581150" y="3049588"/>
            <a:ext cx="2293938" cy="6397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spcBef>
                <a:spcPct val="50000"/>
              </a:spcBef>
              <a:buSzPct val="150000"/>
            </a:pPr>
            <a:r>
              <a:rPr lang="en-US" sz="1200"/>
              <a:t>Faraday cups for  </a:t>
            </a:r>
            <a:r>
              <a:rPr lang="en-US" sz="1200" baseline="30000"/>
              <a:t>9</a:t>
            </a:r>
            <a:r>
              <a:rPr lang="en-US" sz="1200"/>
              <a:t>Be, </a:t>
            </a:r>
            <a:r>
              <a:rPr lang="en-US" sz="1200" baseline="30000"/>
              <a:t>12</a:t>
            </a:r>
            <a:r>
              <a:rPr lang="en-US" sz="1200"/>
              <a:t>C,</a:t>
            </a:r>
            <a:r>
              <a:rPr lang="en-US" sz="1200" baseline="30000"/>
              <a:t> 13</a:t>
            </a:r>
            <a:r>
              <a:rPr lang="en-US" sz="1200"/>
              <a:t>C, </a:t>
            </a:r>
            <a:r>
              <a:rPr lang="en-US" sz="1200" baseline="30000"/>
              <a:t>27</a:t>
            </a:r>
            <a:r>
              <a:rPr lang="en-US" sz="1200"/>
              <a:t>Al, </a:t>
            </a:r>
            <a:r>
              <a:rPr lang="en-US" sz="1200" baseline="30000"/>
              <a:t>40</a:t>
            </a:r>
            <a:r>
              <a:rPr lang="en-US" sz="1200"/>
              <a:t>Ca, </a:t>
            </a:r>
            <a:r>
              <a:rPr lang="en-US" sz="1200" baseline="30000"/>
              <a:t>35</a:t>
            </a:r>
            <a:r>
              <a:rPr lang="en-US" sz="1200"/>
              <a:t>Cl, </a:t>
            </a:r>
            <a:r>
              <a:rPr lang="en-US" sz="1200" baseline="30000"/>
              <a:t>37</a:t>
            </a:r>
            <a:r>
              <a:rPr lang="en-US" sz="1200"/>
              <a:t>Cl, </a:t>
            </a:r>
            <a:r>
              <a:rPr lang="en-US" sz="1200" baseline="30000"/>
              <a:t>127</a:t>
            </a:r>
            <a:r>
              <a:rPr lang="en-US" sz="1200"/>
              <a:t>I, … </a:t>
            </a:r>
          </a:p>
        </p:txBody>
      </p:sp>
      <p:sp>
        <p:nvSpPr>
          <p:cNvPr id="304145" name="Text Box 17"/>
          <p:cNvSpPr txBox="1">
            <a:spLocks noChangeAspect="1" noChangeArrowheads="1"/>
          </p:cNvSpPr>
          <p:nvPr/>
        </p:nvSpPr>
        <p:spPr bwMode="auto">
          <a:xfrm>
            <a:off x="1509713" y="3689350"/>
            <a:ext cx="215265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spcBef>
                <a:spcPct val="50000"/>
              </a:spcBef>
              <a:buSzPct val="150000"/>
            </a:pPr>
            <a:r>
              <a:rPr lang="en-US" sz="1200"/>
              <a:t>Absorber foil for isobar suppression</a:t>
            </a:r>
          </a:p>
        </p:txBody>
      </p:sp>
      <p:sp>
        <p:nvSpPr>
          <p:cNvPr id="304146" name="Text Box 18"/>
          <p:cNvSpPr txBox="1">
            <a:spLocks noChangeAspect="1" noChangeArrowheads="1"/>
          </p:cNvSpPr>
          <p:nvPr/>
        </p:nvSpPr>
        <p:spPr bwMode="auto">
          <a:xfrm>
            <a:off x="1706563" y="4257675"/>
            <a:ext cx="1265237"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spcBef>
                <a:spcPct val="50000"/>
              </a:spcBef>
              <a:buSzPct val="150000"/>
            </a:pPr>
            <a:r>
              <a:rPr lang="en-US" sz="1200"/>
              <a:t>35°  ESA</a:t>
            </a:r>
          </a:p>
        </p:txBody>
      </p:sp>
      <p:sp>
        <p:nvSpPr>
          <p:cNvPr id="304147" name="Text Box 19"/>
          <p:cNvSpPr txBox="1">
            <a:spLocks noChangeAspect="1" noChangeArrowheads="1"/>
          </p:cNvSpPr>
          <p:nvPr/>
        </p:nvSpPr>
        <p:spPr bwMode="auto">
          <a:xfrm>
            <a:off x="2068513" y="4765675"/>
            <a:ext cx="1271587"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spcBef>
                <a:spcPct val="50000"/>
              </a:spcBef>
              <a:buSzPct val="150000"/>
            </a:pPr>
            <a:r>
              <a:rPr lang="en-US" sz="1200"/>
              <a:t>30° vertical magnet</a:t>
            </a:r>
          </a:p>
        </p:txBody>
      </p:sp>
      <p:sp>
        <p:nvSpPr>
          <p:cNvPr id="304148" name="Text Box 20"/>
          <p:cNvSpPr txBox="1">
            <a:spLocks noChangeAspect="1" noChangeArrowheads="1"/>
          </p:cNvSpPr>
          <p:nvPr/>
        </p:nvSpPr>
        <p:spPr bwMode="auto">
          <a:xfrm>
            <a:off x="2049463" y="5518150"/>
            <a:ext cx="1520825"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spcBef>
                <a:spcPct val="50000"/>
              </a:spcBef>
              <a:buSzPct val="150000"/>
            </a:pPr>
            <a:r>
              <a:rPr lang="en-US" sz="1200"/>
              <a:t>Gas ionization detector</a:t>
            </a:r>
          </a:p>
        </p:txBody>
      </p:sp>
      <p:sp>
        <p:nvSpPr>
          <p:cNvPr id="304149" name="Text Box 21"/>
          <p:cNvSpPr txBox="1">
            <a:spLocks noChangeAspect="1" noChangeArrowheads="1"/>
          </p:cNvSpPr>
          <p:nvPr/>
        </p:nvSpPr>
        <p:spPr bwMode="auto">
          <a:xfrm>
            <a:off x="987425" y="5913438"/>
            <a:ext cx="1744663" cy="6397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buSzPct val="150000"/>
            </a:pPr>
            <a:r>
              <a:rPr lang="en-US" sz="1200"/>
              <a:t>Automatic </a:t>
            </a:r>
          </a:p>
          <a:p>
            <a:pPr eaLnBrk="0" hangingPunct="0">
              <a:buSzPct val="150000"/>
            </a:pPr>
            <a:r>
              <a:rPr lang="en-US" sz="1200"/>
              <a:t>wafer handling system </a:t>
            </a:r>
          </a:p>
          <a:p>
            <a:pPr eaLnBrk="0" hangingPunct="0">
              <a:buSzPct val="150000"/>
            </a:pPr>
            <a:r>
              <a:rPr lang="en-US" sz="1200"/>
              <a:t>for HE ion implantation</a:t>
            </a:r>
          </a:p>
        </p:txBody>
      </p:sp>
      <p:sp>
        <p:nvSpPr>
          <p:cNvPr id="304150" name="Text Box 22"/>
          <p:cNvSpPr txBox="1">
            <a:spLocks noChangeAspect="1" noChangeArrowheads="1"/>
          </p:cNvSpPr>
          <p:nvPr/>
        </p:nvSpPr>
        <p:spPr bwMode="auto">
          <a:xfrm>
            <a:off x="8472488" y="2787650"/>
            <a:ext cx="635000" cy="4587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spcBef>
                <a:spcPct val="50000"/>
              </a:spcBef>
              <a:buSzPct val="150000"/>
            </a:pPr>
            <a:r>
              <a:rPr lang="en-US" sz="800"/>
              <a:t>IBA analyzing magnet</a:t>
            </a:r>
          </a:p>
        </p:txBody>
      </p:sp>
      <p:grpSp>
        <p:nvGrpSpPr>
          <p:cNvPr id="304164" name="Group 36"/>
          <p:cNvGrpSpPr>
            <a:grpSpLocks noChangeAspect="1"/>
          </p:cNvGrpSpPr>
          <p:nvPr/>
        </p:nvGrpSpPr>
        <p:grpSpPr bwMode="auto">
          <a:xfrm>
            <a:off x="3924300" y="3024188"/>
            <a:ext cx="2889250" cy="563562"/>
            <a:chOff x="3790" y="2400"/>
            <a:chExt cx="1858" cy="322"/>
          </a:xfrm>
        </p:grpSpPr>
        <p:sp>
          <p:nvSpPr>
            <p:cNvPr id="304165" name="Text Box 37"/>
            <p:cNvSpPr txBox="1">
              <a:spLocks noChangeAspect="1" noChangeArrowheads="1"/>
            </p:cNvSpPr>
            <p:nvPr/>
          </p:nvSpPr>
          <p:spPr bwMode="auto">
            <a:xfrm>
              <a:off x="4458" y="2400"/>
              <a:ext cx="580" cy="210"/>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ctr">
                <a:spcBef>
                  <a:spcPct val="50000"/>
                </a:spcBef>
              </a:pPr>
              <a:r>
                <a:rPr lang="de-DE" sz="1800"/>
                <a:t>10 m</a:t>
              </a:r>
            </a:p>
          </p:txBody>
        </p:sp>
        <p:grpSp>
          <p:nvGrpSpPr>
            <p:cNvPr id="304166" name="Group 38"/>
            <p:cNvGrpSpPr>
              <a:grpSpLocks noChangeAspect="1"/>
            </p:cNvGrpSpPr>
            <p:nvPr/>
          </p:nvGrpSpPr>
          <p:grpSpPr bwMode="auto">
            <a:xfrm>
              <a:off x="3790" y="2623"/>
              <a:ext cx="1858" cy="99"/>
              <a:chOff x="3790" y="2623"/>
              <a:chExt cx="1858" cy="99"/>
            </a:xfrm>
          </p:grpSpPr>
          <p:sp>
            <p:nvSpPr>
              <p:cNvPr id="304167" name="Line 39"/>
              <p:cNvSpPr>
                <a:spLocks noChangeAspect="1" noChangeShapeType="1"/>
              </p:cNvSpPr>
              <p:nvPr/>
            </p:nvSpPr>
            <p:spPr bwMode="auto">
              <a:xfrm>
                <a:off x="3792" y="2672"/>
                <a:ext cx="1856" cy="0"/>
              </a:xfrm>
              <a:prstGeom prst="line">
                <a:avLst/>
              </a:prstGeom>
              <a:noFill/>
              <a:ln w="38100">
                <a:solidFill>
                  <a:schemeClr val="tx1"/>
                </a:solidFill>
                <a:round/>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a:p>
            </p:txBody>
          </p:sp>
          <p:sp>
            <p:nvSpPr>
              <p:cNvPr id="304168" name="Line 40"/>
              <p:cNvSpPr>
                <a:spLocks noChangeAspect="1" noChangeShapeType="1"/>
              </p:cNvSpPr>
              <p:nvPr/>
            </p:nvSpPr>
            <p:spPr bwMode="auto">
              <a:xfrm>
                <a:off x="5645" y="2623"/>
                <a:ext cx="0"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304169" name="Line 41"/>
              <p:cNvSpPr>
                <a:spLocks noChangeAspect="1" noChangeShapeType="1"/>
              </p:cNvSpPr>
              <p:nvPr/>
            </p:nvSpPr>
            <p:spPr bwMode="auto">
              <a:xfrm>
                <a:off x="3790" y="2626"/>
                <a:ext cx="0"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grpSp>
      </p:grpSp>
      <p:sp>
        <p:nvSpPr>
          <p:cNvPr id="304172" name="Rectangle 44"/>
          <p:cNvSpPr>
            <a:spLocks noChangeArrowheads="1"/>
          </p:cNvSpPr>
          <p:nvPr/>
        </p:nvSpPr>
        <p:spPr bwMode="auto">
          <a:xfrm>
            <a:off x="4514850" y="4954588"/>
            <a:ext cx="3867150" cy="1404937"/>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sz="800" dirty="0"/>
          </a:p>
          <a:p>
            <a:r>
              <a:rPr lang="en-US" sz="1800" dirty="0">
                <a:latin typeface="Arial" pitchFamily="34" charset="0"/>
                <a:cs typeface="Arial" pitchFamily="34" charset="0"/>
              </a:rPr>
              <a:t>Terminal voltage:     </a:t>
            </a:r>
            <a:r>
              <a:rPr lang="en-US" sz="1800" b="1" dirty="0">
                <a:latin typeface="Arial" pitchFamily="34" charset="0"/>
                <a:cs typeface="Arial" pitchFamily="34" charset="0"/>
              </a:rPr>
              <a:t>0.3 - 6.0 MV</a:t>
            </a:r>
          </a:p>
          <a:p>
            <a:endParaRPr lang="en-US" sz="800" dirty="0"/>
          </a:p>
          <a:p>
            <a:r>
              <a:rPr lang="en-US" sz="1800" dirty="0">
                <a:latin typeface="Arial" pitchFamily="34" charset="0"/>
                <a:cs typeface="Arial" pitchFamily="34" charset="0"/>
              </a:rPr>
              <a:t>Maximum TV:         </a:t>
            </a:r>
            <a:r>
              <a:rPr lang="en-US" sz="1800" b="1" dirty="0">
                <a:latin typeface="Arial" pitchFamily="34" charset="0"/>
                <a:cs typeface="Arial" pitchFamily="34" charset="0"/>
              </a:rPr>
              <a:t>  6.6 MV</a:t>
            </a:r>
          </a:p>
          <a:p>
            <a:endParaRPr lang="en-US" sz="800" dirty="0"/>
          </a:p>
          <a:p>
            <a:r>
              <a:rPr lang="en-US" sz="1800" dirty="0">
                <a:latin typeface="Arial" pitchFamily="34" charset="0"/>
                <a:cs typeface="Arial" pitchFamily="34" charset="0"/>
              </a:rPr>
              <a:t>Terminal voltage stability:   </a:t>
            </a:r>
            <a:r>
              <a:rPr lang="en-US" sz="1800" b="1" dirty="0">
                <a:latin typeface="Arial" pitchFamily="34" charset="0"/>
                <a:cs typeface="Arial" pitchFamily="34" charset="0"/>
              </a:rPr>
              <a:t>~ </a:t>
            </a:r>
            <a:r>
              <a:rPr lang="en-US" sz="1800" b="1" dirty="0">
                <a:latin typeface="Arial" pitchFamily="34" charset="0"/>
                <a:cs typeface="Arial" pitchFamily="34" charset="0"/>
                <a:sym typeface="Symbol" pitchFamily="18" charset="2"/>
              </a:rPr>
              <a:t>10</a:t>
            </a:r>
            <a:r>
              <a:rPr lang="en-US" sz="1800" b="1" baseline="30000" dirty="0">
                <a:latin typeface="Arial" pitchFamily="34" charset="0"/>
                <a:cs typeface="Arial" pitchFamily="34" charset="0"/>
                <a:sym typeface="Symbol" pitchFamily="18" charset="2"/>
              </a:rPr>
              <a:t>-5</a:t>
            </a:r>
            <a:r>
              <a:rPr lang="en-US" sz="1800" dirty="0">
                <a:latin typeface="Arial" pitchFamily="34" charset="0"/>
                <a:cs typeface="Arial" pitchFamily="34" charset="0"/>
                <a:sym typeface="Symbol" pitchFamily="18" charset="2"/>
              </a:rPr>
              <a:t> </a:t>
            </a:r>
          </a:p>
          <a:p>
            <a:endParaRPr lang="en-US" sz="800" dirty="0"/>
          </a:p>
        </p:txBody>
      </p:sp>
      <p:sp>
        <p:nvSpPr>
          <p:cNvPr id="304174" name="Rectangle 46"/>
          <p:cNvSpPr>
            <a:spLocks noChangeArrowheads="1"/>
          </p:cNvSpPr>
          <p:nvPr/>
        </p:nvSpPr>
        <p:spPr bwMode="auto">
          <a:xfrm>
            <a:off x="4565650" y="4286250"/>
            <a:ext cx="3346086" cy="463846"/>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sz="2400" b="1" dirty="0">
                <a:latin typeface="Arial" pitchFamily="34" charset="0"/>
                <a:cs typeface="Arial" pitchFamily="34" charset="0"/>
              </a:rPr>
              <a:t>Installed in 2009-2010</a:t>
            </a:r>
            <a:endParaRPr lang="en-US" sz="2400" b="1" dirty="0">
              <a:solidFill>
                <a:srgbClr val="003399"/>
              </a:solidFill>
              <a:latin typeface="Arial" pitchFamily="34" charset="0"/>
              <a:cs typeface="Arial" pitchFamily="34" charset="0"/>
            </a:endParaRPr>
          </a:p>
        </p:txBody>
      </p:sp>
      <p:sp>
        <p:nvSpPr>
          <p:cNvPr id="304177" name="Rectangle 49"/>
          <p:cNvSpPr>
            <a:spLocks noChangeArrowheads="1"/>
          </p:cNvSpPr>
          <p:nvPr/>
        </p:nvSpPr>
        <p:spPr bwMode="auto">
          <a:xfrm>
            <a:off x="7086600" y="1752600"/>
            <a:ext cx="1295400" cy="1752600"/>
          </a:xfrm>
          <a:prstGeom prst="rect">
            <a:avLst/>
          </a:prstGeom>
          <a:noFill/>
          <a:ln w="38100">
            <a:solidFill>
              <a:srgbClr val="FF0000"/>
            </a:solidFill>
            <a:prstDash val="sysDot"/>
            <a:miter lim="800000"/>
            <a:headEnd/>
            <a:tailEnd/>
          </a:ln>
          <a:effectLst/>
          <a:extLst>
            <a:ext uri="{909E8E84-426E-40DD-AFC4-6F175D3DCCD1}">
              <a14:hiddenFill xmlns:a14="http://schemas.microsoft.com/office/drawing/2010/main">
                <a:solidFill>
                  <a:srgbClr val="003E8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304179" name="Rectangle 51"/>
          <p:cNvSpPr>
            <a:spLocks noChangeArrowheads="1"/>
          </p:cNvSpPr>
          <p:nvPr/>
        </p:nvSpPr>
        <p:spPr bwMode="auto">
          <a:xfrm>
            <a:off x="1066800" y="1752600"/>
            <a:ext cx="1600200" cy="4038600"/>
          </a:xfrm>
          <a:prstGeom prst="rect">
            <a:avLst/>
          </a:prstGeom>
          <a:noFill/>
          <a:ln w="38100">
            <a:solidFill>
              <a:srgbClr val="FF0000"/>
            </a:solidFill>
            <a:prstDash val="sysDot"/>
            <a:miter lim="800000"/>
            <a:headEnd/>
            <a:tailEnd/>
          </a:ln>
          <a:effectLst/>
          <a:extLst>
            <a:ext uri="{909E8E84-426E-40DD-AFC4-6F175D3DCCD1}">
              <a14:hiddenFill xmlns:a14="http://schemas.microsoft.com/office/drawing/2010/main">
                <a:solidFill>
                  <a:srgbClr val="003E8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Tree>
    <p:extLst>
      <p:ext uri="{BB962C8B-B14F-4D97-AF65-F5344CB8AC3E}">
        <p14:creationId xmlns:p14="http://schemas.microsoft.com/office/powerpoint/2010/main" val="305664209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685800" y="197768"/>
            <a:ext cx="7772400" cy="1143000"/>
          </a:xfrm>
          <a:prstGeom prst="rect">
            <a:avLst/>
          </a:prstGeom>
        </p:spPr>
        <p:txBody>
          <a:bodyPr/>
          <a:lstStyle/>
          <a:p>
            <a:pPr eaLnBrk="1" hangingPunct="1"/>
            <a:r>
              <a:rPr lang="en-US" sz="4000" b="1" dirty="0" smtClean="0">
                <a:latin typeface="Arial" pitchFamily="34" charset="0"/>
                <a:cs typeface="Arial" pitchFamily="34" charset="0"/>
              </a:rPr>
              <a:t>A</a:t>
            </a:r>
            <a:r>
              <a:rPr lang="en-US" sz="4000" dirty="0" smtClean="0">
                <a:latin typeface="Arial" pitchFamily="34" charset="0"/>
                <a:cs typeface="Arial" pitchFamily="34" charset="0"/>
              </a:rPr>
              <a:t>ccelerator </a:t>
            </a:r>
            <a:r>
              <a:rPr lang="en-US" sz="4000" b="1" dirty="0" smtClean="0">
                <a:latin typeface="Arial" pitchFamily="34" charset="0"/>
                <a:cs typeface="Arial" pitchFamily="34" charset="0"/>
              </a:rPr>
              <a:t>M</a:t>
            </a:r>
            <a:r>
              <a:rPr lang="en-US" sz="4000" dirty="0" smtClean="0">
                <a:latin typeface="Arial" pitchFamily="34" charset="0"/>
                <a:cs typeface="Arial" pitchFamily="34" charset="0"/>
              </a:rPr>
              <a:t>ass </a:t>
            </a:r>
            <a:r>
              <a:rPr lang="en-US" sz="4000" b="1" dirty="0" smtClean="0">
                <a:latin typeface="Arial" pitchFamily="34" charset="0"/>
                <a:cs typeface="Arial" pitchFamily="34" charset="0"/>
              </a:rPr>
              <a:t>S</a:t>
            </a:r>
            <a:r>
              <a:rPr lang="en-US" sz="4000" dirty="0" smtClean="0">
                <a:latin typeface="Arial" pitchFamily="34" charset="0"/>
                <a:cs typeface="Arial" pitchFamily="34" charset="0"/>
              </a:rPr>
              <a:t>pectrometry</a:t>
            </a:r>
          </a:p>
        </p:txBody>
      </p:sp>
      <p:sp>
        <p:nvSpPr>
          <p:cNvPr id="59395" name="Text Box 3"/>
          <p:cNvSpPr txBox="1">
            <a:spLocks noChangeArrowheads="1"/>
          </p:cNvSpPr>
          <p:nvPr/>
        </p:nvSpPr>
        <p:spPr bwMode="auto">
          <a:xfrm>
            <a:off x="1187450" y="1681163"/>
            <a:ext cx="67818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400" dirty="0"/>
              <a:t>Counting individual atoms (like conventional MS) </a:t>
            </a:r>
          </a:p>
          <a:p>
            <a:pPr eaLnBrk="1" hangingPunct="1">
              <a:spcBef>
                <a:spcPct val="50000"/>
              </a:spcBef>
            </a:pPr>
            <a:r>
              <a:rPr lang="en-US" sz="2400" dirty="0"/>
              <a:t>But</a:t>
            </a:r>
          </a:p>
          <a:p>
            <a:pPr eaLnBrk="1" hangingPunct="1">
              <a:spcBef>
                <a:spcPct val="50000"/>
              </a:spcBef>
            </a:pPr>
            <a:endParaRPr lang="en-US" sz="2400" dirty="0"/>
          </a:p>
          <a:p>
            <a:pPr eaLnBrk="1" hangingPunct="1">
              <a:spcBef>
                <a:spcPct val="50000"/>
              </a:spcBef>
              <a:buFontTx/>
              <a:buChar char="•"/>
            </a:pPr>
            <a:r>
              <a:rPr lang="en-US" sz="2400" dirty="0">
                <a:solidFill>
                  <a:srgbClr val="006600"/>
                </a:solidFill>
              </a:rPr>
              <a:t> accelerator (mostly a Tandem)</a:t>
            </a:r>
          </a:p>
          <a:p>
            <a:pPr eaLnBrk="1" hangingPunct="1">
              <a:spcBef>
                <a:spcPct val="50000"/>
              </a:spcBef>
              <a:buFontTx/>
              <a:buChar char="•"/>
            </a:pPr>
            <a:r>
              <a:rPr lang="en-US" sz="2400" dirty="0">
                <a:solidFill>
                  <a:srgbClr val="006600"/>
                </a:solidFill>
              </a:rPr>
              <a:t> molecules destroyed by stripping</a:t>
            </a:r>
          </a:p>
          <a:p>
            <a:pPr eaLnBrk="1" hangingPunct="1">
              <a:spcBef>
                <a:spcPct val="50000"/>
              </a:spcBef>
              <a:buFontTx/>
              <a:buChar char="•"/>
            </a:pPr>
            <a:r>
              <a:rPr lang="en-US" sz="2400" dirty="0">
                <a:solidFill>
                  <a:srgbClr val="006600"/>
                </a:solidFill>
              </a:rPr>
              <a:t> mostly for radioisotopes</a:t>
            </a:r>
          </a:p>
          <a:p>
            <a:pPr eaLnBrk="1" hangingPunct="1">
              <a:spcBef>
                <a:spcPct val="50000"/>
              </a:spcBef>
              <a:buFontTx/>
              <a:buChar char="•"/>
            </a:pPr>
            <a:r>
              <a:rPr lang="en-US" sz="2400" dirty="0">
                <a:solidFill>
                  <a:srgbClr val="006600"/>
                </a:solidFill>
              </a:rPr>
              <a:t> extremely sensitive (isotopic ratio ~ 10</a:t>
            </a:r>
            <a:r>
              <a:rPr lang="en-US" sz="2400" baseline="30000" dirty="0">
                <a:solidFill>
                  <a:srgbClr val="006600"/>
                </a:solidFill>
              </a:rPr>
              <a:t>-16</a:t>
            </a:r>
            <a:r>
              <a:rPr lang="en-US" sz="2400" dirty="0">
                <a:solidFill>
                  <a:srgbClr val="006600"/>
                </a:solidFill>
              </a:rPr>
              <a:t>)</a:t>
            </a:r>
          </a:p>
          <a:p>
            <a:pPr eaLnBrk="1" hangingPunct="1">
              <a:spcBef>
                <a:spcPct val="50000"/>
              </a:spcBef>
            </a:pPr>
            <a:endParaRPr lang="en-US" sz="2400" dirty="0">
              <a:solidFill>
                <a:schemeClr val="tx2"/>
              </a:solidFill>
            </a:endParaRPr>
          </a:p>
        </p:txBody>
      </p:sp>
    </p:spTree>
    <p:extLst>
      <p:ext uri="{BB962C8B-B14F-4D97-AF65-F5344CB8AC3E}">
        <p14:creationId xmlns:p14="http://schemas.microsoft.com/office/powerpoint/2010/main" val="33193366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Text Box 2"/>
          <p:cNvSpPr txBox="1">
            <a:spLocks noChangeArrowheads="1"/>
          </p:cNvSpPr>
          <p:nvPr/>
        </p:nvSpPr>
        <p:spPr bwMode="auto">
          <a:xfrm>
            <a:off x="250825" y="522288"/>
            <a:ext cx="8740775" cy="620712"/>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r>
              <a:rPr lang="en-US" sz="2400" dirty="0">
                <a:latin typeface="Arial" pitchFamily="34" charset="0"/>
                <a:cs typeface="Arial" pitchFamily="34" charset="0"/>
              </a:rPr>
              <a:t>AMS ion </a:t>
            </a:r>
            <a:r>
              <a:rPr lang="en-US" sz="2400" dirty="0" smtClean="0">
                <a:latin typeface="Arial" pitchFamily="34" charset="0"/>
                <a:cs typeface="Arial" pitchFamily="34" charset="0"/>
              </a:rPr>
              <a:t>source: </a:t>
            </a:r>
            <a:endParaRPr lang="en-US" sz="2400" dirty="0">
              <a:latin typeface="Arial" pitchFamily="34" charset="0"/>
              <a:cs typeface="Arial" pitchFamily="34" charset="0"/>
            </a:endParaRPr>
          </a:p>
          <a:p>
            <a:r>
              <a:rPr lang="en-US" sz="2400" dirty="0">
                <a:latin typeface="Arial" pitchFamily="34" charset="0"/>
                <a:cs typeface="Arial" pitchFamily="34" charset="0"/>
              </a:rPr>
              <a:t>Cs sputter ion source SO-110 (HVEE)</a:t>
            </a:r>
          </a:p>
        </p:txBody>
      </p:sp>
      <p:grpSp>
        <p:nvGrpSpPr>
          <p:cNvPr id="289861" name="Group 69"/>
          <p:cNvGrpSpPr>
            <a:grpSpLocks/>
          </p:cNvGrpSpPr>
          <p:nvPr/>
        </p:nvGrpSpPr>
        <p:grpSpPr bwMode="auto">
          <a:xfrm>
            <a:off x="0" y="1371600"/>
            <a:ext cx="5867400" cy="5181600"/>
            <a:chOff x="0" y="600"/>
            <a:chExt cx="3768" cy="3558"/>
          </a:xfrm>
        </p:grpSpPr>
        <p:graphicFrame>
          <p:nvGraphicFramePr>
            <p:cNvPr id="289844" name="Object 52"/>
            <p:cNvGraphicFramePr>
              <a:graphicFrameLocks noChangeAspect="1"/>
            </p:cNvGraphicFramePr>
            <p:nvPr/>
          </p:nvGraphicFramePr>
          <p:xfrm>
            <a:off x="0" y="600"/>
            <a:ext cx="3768" cy="3558"/>
          </p:xfrm>
          <a:graphic>
            <a:graphicData uri="http://schemas.openxmlformats.org/presentationml/2006/ole">
              <mc:AlternateContent xmlns:mc="http://schemas.openxmlformats.org/markup-compatibility/2006">
                <mc:Choice xmlns:v="urn:schemas-microsoft-com:vml" Requires="v">
                  <p:oleObj spid="_x0000_s78882" name="VISIO" r:id="rId4" imgW="2968200" imgH="2820960" progId="Visio.Drawing.5">
                    <p:embed/>
                  </p:oleObj>
                </mc:Choice>
                <mc:Fallback>
                  <p:oleObj name="VISIO" r:id="rId4" imgW="2968200" imgH="2820960" progId="Visio.Drawing.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00"/>
                          <a:ext cx="3768" cy="3558"/>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9813" name="Text Box 21"/>
            <p:cNvSpPr txBox="1">
              <a:spLocks noChangeAspect="1" noChangeArrowheads="1"/>
            </p:cNvSpPr>
            <p:nvPr/>
          </p:nvSpPr>
          <p:spPr bwMode="auto">
            <a:xfrm>
              <a:off x="597" y="1283"/>
              <a:ext cx="531" cy="189"/>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r>
                <a:rPr lang="en-US" sz="1200" b="1"/>
                <a:t>Insulator</a:t>
              </a:r>
            </a:p>
          </p:txBody>
        </p:sp>
        <p:sp>
          <p:nvSpPr>
            <p:cNvPr id="289814" name="Text Box 22"/>
            <p:cNvSpPr txBox="1">
              <a:spLocks noChangeAspect="1" noChangeArrowheads="1"/>
            </p:cNvSpPr>
            <p:nvPr/>
          </p:nvSpPr>
          <p:spPr bwMode="auto">
            <a:xfrm>
              <a:off x="597" y="2770"/>
              <a:ext cx="531" cy="189"/>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r>
                <a:rPr lang="en-US" sz="1200" b="1"/>
                <a:t>Insulator</a:t>
              </a:r>
            </a:p>
          </p:txBody>
        </p:sp>
        <p:sp>
          <p:nvSpPr>
            <p:cNvPr id="289815" name="Text Box 23"/>
            <p:cNvSpPr txBox="1">
              <a:spLocks noChangeAspect="1" noChangeArrowheads="1"/>
            </p:cNvSpPr>
            <p:nvPr/>
          </p:nvSpPr>
          <p:spPr bwMode="auto">
            <a:xfrm>
              <a:off x="123" y="2239"/>
              <a:ext cx="545" cy="189"/>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sz="1200" b="1">
                  <a:solidFill>
                    <a:srgbClr val="800000"/>
                  </a:solidFill>
                </a:rPr>
                <a:t>Extractor</a:t>
              </a:r>
            </a:p>
          </p:txBody>
        </p:sp>
        <p:sp>
          <p:nvSpPr>
            <p:cNvPr id="289816" name="Text Box 24"/>
            <p:cNvSpPr txBox="1">
              <a:spLocks noChangeAspect="1" noChangeArrowheads="1"/>
            </p:cNvSpPr>
            <p:nvPr/>
          </p:nvSpPr>
          <p:spPr bwMode="auto">
            <a:xfrm>
              <a:off x="433" y="2008"/>
              <a:ext cx="839" cy="189"/>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en-US" sz="1200" b="1">
                  <a:solidFill>
                    <a:srgbClr val="0000FF"/>
                  </a:solidFill>
                </a:rPr>
                <a:t>Negative Ions</a:t>
              </a:r>
            </a:p>
          </p:txBody>
        </p:sp>
        <p:sp>
          <p:nvSpPr>
            <p:cNvPr id="289817" name="Text Box 25"/>
            <p:cNvSpPr txBox="1">
              <a:spLocks noChangeAspect="1" noChangeArrowheads="1"/>
            </p:cNvSpPr>
            <p:nvPr/>
          </p:nvSpPr>
          <p:spPr bwMode="auto">
            <a:xfrm>
              <a:off x="1772" y="1478"/>
              <a:ext cx="432" cy="188"/>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sz="1200" b="1">
                  <a:solidFill>
                    <a:srgbClr val="006600"/>
                  </a:solidFill>
                </a:rPr>
                <a:t>Ionizer</a:t>
              </a:r>
            </a:p>
          </p:txBody>
        </p:sp>
        <p:sp>
          <p:nvSpPr>
            <p:cNvPr id="289818" name="Text Box 26"/>
            <p:cNvSpPr txBox="1">
              <a:spLocks noChangeAspect="1" noChangeArrowheads="1"/>
            </p:cNvSpPr>
            <p:nvPr/>
          </p:nvSpPr>
          <p:spPr bwMode="auto">
            <a:xfrm rot="16200000">
              <a:off x="1947" y="2831"/>
              <a:ext cx="847" cy="176"/>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sz="1200" b="1">
                  <a:solidFill>
                    <a:srgbClr val="660066"/>
                  </a:solidFill>
                </a:rPr>
                <a:t>Ionizer shroud</a:t>
              </a:r>
            </a:p>
          </p:txBody>
        </p:sp>
        <p:sp>
          <p:nvSpPr>
            <p:cNvPr id="289819" name="Text Box 27"/>
            <p:cNvSpPr txBox="1">
              <a:spLocks noChangeAspect="1" noChangeArrowheads="1"/>
            </p:cNvSpPr>
            <p:nvPr/>
          </p:nvSpPr>
          <p:spPr bwMode="auto">
            <a:xfrm rot="16200000">
              <a:off x="1758" y="3088"/>
              <a:ext cx="648" cy="176"/>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r>
                <a:rPr lang="en-US" sz="1200" b="1">
                  <a:solidFill>
                    <a:srgbClr val="004800"/>
                  </a:solidFill>
                </a:rPr>
                <a:t>Cs - Vapor</a:t>
              </a:r>
            </a:p>
          </p:txBody>
        </p:sp>
        <p:sp>
          <p:nvSpPr>
            <p:cNvPr id="289820" name="Text Box 28"/>
            <p:cNvSpPr txBox="1">
              <a:spLocks noChangeAspect="1" noChangeArrowheads="1"/>
            </p:cNvSpPr>
            <p:nvPr/>
          </p:nvSpPr>
          <p:spPr bwMode="auto">
            <a:xfrm>
              <a:off x="2225" y="1558"/>
              <a:ext cx="507" cy="189"/>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sz="1200" b="1">
                  <a:solidFill>
                    <a:srgbClr val="CC3300"/>
                  </a:solidFill>
                </a:rPr>
                <a:t>Cathode</a:t>
              </a:r>
            </a:p>
          </p:txBody>
        </p:sp>
        <p:sp>
          <p:nvSpPr>
            <p:cNvPr id="289821" name="Text Box 29"/>
            <p:cNvSpPr txBox="1">
              <a:spLocks noChangeAspect="1" noChangeArrowheads="1"/>
            </p:cNvSpPr>
            <p:nvPr/>
          </p:nvSpPr>
          <p:spPr bwMode="auto">
            <a:xfrm>
              <a:off x="2784" y="2381"/>
              <a:ext cx="812" cy="419"/>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r"/>
              <a:r>
                <a:rPr lang="en-US" sz="1200" b="1"/>
                <a:t>Magnetic </a:t>
              </a:r>
            </a:p>
            <a:p>
              <a:pPr algn="r"/>
              <a:r>
                <a:rPr lang="en-US" sz="1200" b="1"/>
                <a:t>manipulator</a:t>
              </a:r>
            </a:p>
            <a:p>
              <a:pPr algn="r"/>
              <a:r>
                <a:rPr lang="en-US" sz="1000"/>
                <a:t>(HV insulated)</a:t>
              </a:r>
              <a:endParaRPr lang="en-US" sz="1000" b="1"/>
            </a:p>
          </p:txBody>
        </p:sp>
        <p:sp>
          <p:nvSpPr>
            <p:cNvPr id="289822" name="Text Box 30"/>
            <p:cNvSpPr txBox="1">
              <a:spLocks noChangeAspect="1" noChangeArrowheads="1"/>
            </p:cNvSpPr>
            <p:nvPr/>
          </p:nvSpPr>
          <p:spPr bwMode="auto">
            <a:xfrm>
              <a:off x="537" y="3596"/>
              <a:ext cx="965" cy="313"/>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ctr"/>
              <a:r>
                <a:rPr lang="en-US" sz="1200" b="1"/>
                <a:t>20 - 30 kV</a:t>
              </a:r>
            </a:p>
            <a:p>
              <a:pPr algn="ctr"/>
              <a:r>
                <a:rPr lang="en-US" sz="1200" b="1"/>
                <a:t>Extraction voltage</a:t>
              </a:r>
            </a:p>
          </p:txBody>
        </p:sp>
        <p:sp>
          <p:nvSpPr>
            <p:cNvPr id="289823" name="Text Box 31"/>
            <p:cNvSpPr txBox="1">
              <a:spLocks noChangeAspect="1" noChangeArrowheads="1"/>
            </p:cNvSpPr>
            <p:nvPr/>
          </p:nvSpPr>
          <p:spPr bwMode="auto">
            <a:xfrm>
              <a:off x="1949" y="3596"/>
              <a:ext cx="829" cy="313"/>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ctr"/>
              <a:r>
                <a:rPr lang="en-US" sz="1200" b="1"/>
                <a:t>3 - 10 kV</a:t>
              </a:r>
            </a:p>
            <a:p>
              <a:pPr algn="ctr"/>
              <a:r>
                <a:rPr lang="en-US" sz="1200" b="1"/>
                <a:t>Sputter voltage</a:t>
              </a:r>
            </a:p>
          </p:txBody>
        </p:sp>
        <p:sp>
          <p:nvSpPr>
            <p:cNvPr id="289845" name="Text Box 53"/>
            <p:cNvSpPr txBox="1">
              <a:spLocks noChangeAspect="1" noChangeArrowheads="1"/>
            </p:cNvSpPr>
            <p:nvPr/>
          </p:nvSpPr>
          <p:spPr bwMode="auto">
            <a:xfrm rot="-5374287">
              <a:off x="2712" y="1218"/>
              <a:ext cx="746" cy="177"/>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sz="1200" b="1">
                  <a:solidFill>
                    <a:schemeClr val="bg2"/>
                  </a:solidFill>
                </a:rPr>
                <a:t>Cooled base</a:t>
              </a:r>
            </a:p>
          </p:txBody>
        </p:sp>
      </p:grpSp>
      <p:grpSp>
        <p:nvGrpSpPr>
          <p:cNvPr id="289867" name="Group 75"/>
          <p:cNvGrpSpPr>
            <a:grpSpLocks/>
          </p:cNvGrpSpPr>
          <p:nvPr/>
        </p:nvGrpSpPr>
        <p:grpSpPr bwMode="auto">
          <a:xfrm>
            <a:off x="6647756" y="260648"/>
            <a:ext cx="2244724" cy="2330450"/>
            <a:chOff x="4561" y="432"/>
            <a:chExt cx="1414" cy="1468"/>
          </a:xfrm>
        </p:grpSpPr>
        <p:sp>
          <p:nvSpPr>
            <p:cNvPr id="289850" name="Rectangle 58"/>
            <p:cNvSpPr>
              <a:spLocks noChangeArrowheads="1"/>
            </p:cNvSpPr>
            <p:nvPr/>
          </p:nvSpPr>
          <p:spPr bwMode="auto">
            <a:xfrm>
              <a:off x="4608" y="1666"/>
              <a:ext cx="1367" cy="234"/>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b="1" dirty="0">
                  <a:latin typeface="Arial" pitchFamily="34" charset="0"/>
                  <a:cs typeface="Arial" pitchFamily="34" charset="0"/>
                </a:rPr>
                <a:t>AMS target holder</a:t>
              </a:r>
              <a:endParaRPr lang="de-DE" b="1" dirty="0">
                <a:latin typeface="Arial" pitchFamily="34" charset="0"/>
                <a:cs typeface="Arial" pitchFamily="34" charset="0"/>
              </a:endParaRPr>
            </a:p>
          </p:txBody>
        </p:sp>
        <p:grpSp>
          <p:nvGrpSpPr>
            <p:cNvPr id="289863" name="Group 71"/>
            <p:cNvGrpSpPr>
              <a:grpSpLocks/>
            </p:cNvGrpSpPr>
            <p:nvPr/>
          </p:nvGrpSpPr>
          <p:grpSpPr bwMode="auto">
            <a:xfrm>
              <a:off x="4561" y="432"/>
              <a:ext cx="1151" cy="1232"/>
              <a:chOff x="4087" y="672"/>
              <a:chExt cx="1151" cy="1232"/>
            </a:xfrm>
          </p:grpSpPr>
          <p:graphicFrame>
            <p:nvGraphicFramePr>
              <p:cNvPr id="289849" name="Object 57"/>
              <p:cNvGraphicFramePr>
                <a:graphicFrameLocks noChangeAspect="1"/>
              </p:cNvGraphicFramePr>
              <p:nvPr/>
            </p:nvGraphicFramePr>
            <p:xfrm>
              <a:off x="4087" y="672"/>
              <a:ext cx="1151" cy="1232"/>
            </p:xfrm>
            <a:graphic>
              <a:graphicData uri="http://schemas.openxmlformats.org/presentationml/2006/ole">
                <mc:AlternateContent xmlns:mc="http://schemas.openxmlformats.org/markup-compatibility/2006">
                  <mc:Choice xmlns:v="urn:schemas-microsoft-com:vml" Requires="v">
                    <p:oleObj spid="_x0000_s78883" name="Photo Editor Photo" r:id="rId6" imgW="7059010" imgH="7552381" progId="MSPhotoEd.3">
                      <p:embed/>
                    </p:oleObj>
                  </mc:Choice>
                  <mc:Fallback>
                    <p:oleObj name="Photo Editor Photo" r:id="rId6" imgW="7059010" imgH="7552381"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87" y="672"/>
                            <a:ext cx="1151" cy="1232"/>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9851" name="Line 59"/>
              <p:cNvSpPr>
                <a:spLocks noChangeShapeType="1"/>
              </p:cNvSpPr>
              <p:nvPr/>
            </p:nvSpPr>
            <p:spPr bwMode="auto">
              <a:xfrm>
                <a:off x="4134" y="1855"/>
                <a:ext cx="336" cy="1"/>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289852" name="Text Box 60"/>
              <p:cNvSpPr txBox="1">
                <a:spLocks noChangeArrowheads="1"/>
              </p:cNvSpPr>
              <p:nvPr/>
            </p:nvSpPr>
            <p:spPr bwMode="auto">
              <a:xfrm>
                <a:off x="4134" y="1664"/>
                <a:ext cx="349" cy="173"/>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en-US" sz="1200" b="1"/>
                  <a:t>1 cm</a:t>
                </a:r>
                <a:endParaRPr lang="en-US" sz="1000" b="1"/>
              </a:p>
            </p:txBody>
          </p:sp>
        </p:grpSp>
      </p:grpSp>
      <p:grpSp>
        <p:nvGrpSpPr>
          <p:cNvPr id="289866" name="Group 74"/>
          <p:cNvGrpSpPr>
            <a:grpSpLocks/>
          </p:cNvGrpSpPr>
          <p:nvPr/>
        </p:nvGrpSpPr>
        <p:grpSpPr bwMode="auto">
          <a:xfrm>
            <a:off x="5599114" y="2524596"/>
            <a:ext cx="3544889" cy="3633788"/>
            <a:chOff x="3527" y="1832"/>
            <a:chExt cx="2233" cy="2289"/>
          </a:xfrm>
        </p:grpSpPr>
        <p:sp>
          <p:nvSpPr>
            <p:cNvPr id="289855" name="Text Box 63"/>
            <p:cNvSpPr txBox="1">
              <a:spLocks noChangeAspect="1" noChangeArrowheads="1"/>
            </p:cNvSpPr>
            <p:nvPr/>
          </p:nvSpPr>
          <p:spPr bwMode="auto">
            <a:xfrm>
              <a:off x="3527" y="3888"/>
              <a:ext cx="2233" cy="2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723900" algn="l"/>
                </a:tabLst>
                <a:defRPr>
                  <a:solidFill>
                    <a:schemeClr val="tx1"/>
                  </a:solidFill>
                  <a:latin typeface="Arial" charset="0"/>
                </a:defRPr>
              </a:lvl1pPr>
              <a:lvl2pPr marL="542925">
                <a:tabLst>
                  <a:tab pos="723900" algn="l"/>
                </a:tabLst>
                <a:defRPr>
                  <a:solidFill>
                    <a:schemeClr val="tx1"/>
                  </a:solidFill>
                  <a:latin typeface="Arial" charset="0"/>
                </a:defRPr>
              </a:lvl2pPr>
              <a:lvl3pPr>
                <a:tabLst>
                  <a:tab pos="723900" algn="l"/>
                </a:tabLst>
                <a:defRPr>
                  <a:solidFill>
                    <a:schemeClr val="tx1"/>
                  </a:solidFill>
                  <a:latin typeface="Arial" charset="0"/>
                </a:defRPr>
              </a:lvl3pPr>
              <a:lvl4pPr>
                <a:tabLst>
                  <a:tab pos="723900" algn="l"/>
                </a:tabLst>
                <a:defRPr>
                  <a:solidFill>
                    <a:schemeClr val="tx1"/>
                  </a:solidFill>
                  <a:latin typeface="Arial" charset="0"/>
                </a:defRPr>
              </a:lvl4pPr>
              <a:lvl5pPr>
                <a:tabLst>
                  <a:tab pos="723900" algn="l"/>
                </a:tabLst>
                <a:defRPr>
                  <a:solidFill>
                    <a:schemeClr val="tx1"/>
                  </a:solidFill>
                  <a:latin typeface="Arial" charset="0"/>
                </a:defRPr>
              </a:lvl5pPr>
              <a:lvl6pPr fontAlgn="base">
                <a:spcBef>
                  <a:spcPct val="0"/>
                </a:spcBef>
                <a:spcAft>
                  <a:spcPct val="0"/>
                </a:spcAft>
                <a:tabLst>
                  <a:tab pos="723900" algn="l"/>
                </a:tabLst>
                <a:defRPr>
                  <a:solidFill>
                    <a:schemeClr val="tx1"/>
                  </a:solidFill>
                  <a:latin typeface="Arial" charset="0"/>
                </a:defRPr>
              </a:lvl6pPr>
              <a:lvl7pPr fontAlgn="base">
                <a:spcBef>
                  <a:spcPct val="0"/>
                </a:spcBef>
                <a:spcAft>
                  <a:spcPct val="0"/>
                </a:spcAft>
                <a:tabLst>
                  <a:tab pos="723900" algn="l"/>
                </a:tabLst>
                <a:defRPr>
                  <a:solidFill>
                    <a:schemeClr val="tx1"/>
                  </a:solidFill>
                  <a:latin typeface="Arial" charset="0"/>
                </a:defRPr>
              </a:lvl7pPr>
              <a:lvl8pPr fontAlgn="base">
                <a:spcBef>
                  <a:spcPct val="0"/>
                </a:spcBef>
                <a:spcAft>
                  <a:spcPct val="0"/>
                </a:spcAft>
                <a:tabLst>
                  <a:tab pos="723900" algn="l"/>
                </a:tabLst>
                <a:defRPr>
                  <a:solidFill>
                    <a:schemeClr val="tx1"/>
                  </a:solidFill>
                  <a:latin typeface="Arial" charset="0"/>
                </a:defRPr>
              </a:lvl8pPr>
              <a:lvl9pPr fontAlgn="base">
                <a:spcBef>
                  <a:spcPct val="0"/>
                </a:spcBef>
                <a:spcAft>
                  <a:spcPct val="0"/>
                </a:spcAft>
                <a:tabLst>
                  <a:tab pos="723900" algn="l"/>
                </a:tabLst>
                <a:defRPr>
                  <a:solidFill>
                    <a:schemeClr val="tx1"/>
                  </a:solidFill>
                  <a:latin typeface="Arial" charset="0"/>
                </a:defRPr>
              </a:lvl9pPr>
            </a:lstStyle>
            <a:p>
              <a:pPr eaLnBrk="0" hangingPunct="0">
                <a:spcBef>
                  <a:spcPct val="50000"/>
                </a:spcBef>
                <a:buSzPct val="150000"/>
              </a:pPr>
              <a:r>
                <a:rPr lang="en-US" b="1" dirty="0"/>
                <a:t>Wheel for 200 samples (4 x 50)</a:t>
              </a:r>
              <a:endParaRPr lang="en-US" b="1" i="1" dirty="0"/>
            </a:p>
          </p:txBody>
        </p:sp>
        <p:pic>
          <p:nvPicPr>
            <p:cNvPr id="289856" name="Picture 64" descr="Quelle-Offen"/>
            <p:cNvPicPr>
              <a:picLocks noChangeAspect="1" noChangeArrowheads="1"/>
            </p:cNvPicPr>
            <p:nvPr/>
          </p:nvPicPr>
          <p:blipFill>
            <a:blip r:embed="rId8">
              <a:lum bright="10000"/>
              <a:extLst>
                <a:ext uri="{28A0092B-C50C-407E-A947-70E740481C1C}">
                  <a14:useLocalDpi xmlns:a14="http://schemas.microsoft.com/office/drawing/2010/main" val="0"/>
                </a:ext>
              </a:extLst>
            </a:blip>
            <a:srcRect l="20482" r="17409"/>
            <a:stretch>
              <a:fillRect/>
            </a:stretch>
          </p:blipFill>
          <p:spPr bwMode="auto">
            <a:xfrm>
              <a:off x="3840" y="1874"/>
              <a:ext cx="1863" cy="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9857" name="Group 65"/>
            <p:cNvGrpSpPr>
              <a:grpSpLocks/>
            </p:cNvGrpSpPr>
            <p:nvPr/>
          </p:nvGrpSpPr>
          <p:grpSpPr bwMode="auto">
            <a:xfrm>
              <a:off x="3868" y="3600"/>
              <a:ext cx="541" cy="173"/>
              <a:chOff x="201" y="3203"/>
              <a:chExt cx="807" cy="176"/>
            </a:xfrm>
          </p:grpSpPr>
          <p:sp>
            <p:nvSpPr>
              <p:cNvPr id="289858" name="Text Box 66"/>
              <p:cNvSpPr txBox="1">
                <a:spLocks noChangeArrowheads="1"/>
              </p:cNvSpPr>
              <p:nvPr/>
            </p:nvSpPr>
            <p:spPr bwMode="auto">
              <a:xfrm>
                <a:off x="201" y="3203"/>
                <a:ext cx="807" cy="176"/>
              </a:xfrm>
              <a:prstGeom prst="rect">
                <a:avLst/>
              </a:prstGeom>
              <a:solidFill>
                <a:schemeClr val="bg1">
                  <a:alpha val="53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ctr"/>
                <a:r>
                  <a:rPr lang="en-US" sz="1200" b="1">
                    <a:solidFill>
                      <a:srgbClr val="FF0000"/>
                    </a:solidFill>
                  </a:rPr>
                  <a:t>20 cm</a:t>
                </a:r>
                <a:endParaRPr lang="en-US" sz="1000" b="1">
                  <a:solidFill>
                    <a:srgbClr val="FF0000"/>
                  </a:solidFill>
                </a:endParaRPr>
              </a:p>
            </p:txBody>
          </p:sp>
          <p:sp>
            <p:nvSpPr>
              <p:cNvPr id="289859" name="Line 67"/>
              <p:cNvSpPr>
                <a:spLocks noChangeShapeType="1"/>
              </p:cNvSpPr>
              <p:nvPr/>
            </p:nvSpPr>
            <p:spPr bwMode="auto">
              <a:xfrm>
                <a:off x="218" y="3362"/>
                <a:ext cx="771"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grpSp>
        <p:sp>
          <p:nvSpPr>
            <p:cNvPr id="289860" name="Line 68"/>
            <p:cNvSpPr>
              <a:spLocks noChangeShapeType="1"/>
            </p:cNvSpPr>
            <p:nvPr/>
          </p:nvSpPr>
          <p:spPr bwMode="auto">
            <a:xfrm flipH="1">
              <a:off x="4768" y="1832"/>
              <a:ext cx="429" cy="1389"/>
            </a:xfrm>
            <a:prstGeom prst="line">
              <a:avLst/>
            </a:prstGeom>
            <a:noFill/>
            <a:ln w="50800">
              <a:solidFill>
                <a:srgbClr val="FFCC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a:p>
          </p:txBody>
        </p:sp>
      </p:grpSp>
    </p:spTree>
    <p:extLst>
      <p:ext uri="{BB962C8B-B14F-4D97-AF65-F5344CB8AC3E}">
        <p14:creationId xmlns:p14="http://schemas.microsoft.com/office/powerpoint/2010/main" val="1404937917"/>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3688" name="Object 40"/>
          <p:cNvGraphicFramePr>
            <a:graphicFrameLocks noChangeAspect="1"/>
          </p:cNvGraphicFramePr>
          <p:nvPr/>
        </p:nvGraphicFramePr>
        <p:xfrm>
          <a:off x="504825" y="1196975"/>
          <a:ext cx="5722938" cy="5280025"/>
        </p:xfrm>
        <a:graphic>
          <a:graphicData uri="http://schemas.openxmlformats.org/presentationml/2006/ole">
            <mc:AlternateContent xmlns:mc="http://schemas.openxmlformats.org/markup-compatibility/2006">
              <mc:Choice xmlns:v="urn:schemas-microsoft-com:vml" Requires="v">
                <p:oleObj spid="_x0000_s77841" name="Photo Editor Photo" r:id="rId4" imgW="7676190" imgH="5742857" progId="MSPhotoEd.3">
                  <p:embed/>
                </p:oleObj>
              </mc:Choice>
              <mc:Fallback>
                <p:oleObj name="Photo Editor Photo" r:id="rId4" imgW="7676190" imgH="5742857" progId="MSPhotoEd.3">
                  <p:embed/>
                  <p:pic>
                    <p:nvPicPr>
                      <p:cNvPr id="0" name=""/>
                      <p:cNvPicPr>
                        <a:picLocks noChangeAspect="1" noChangeArrowheads="1"/>
                      </p:cNvPicPr>
                      <p:nvPr/>
                    </p:nvPicPr>
                    <p:blipFill>
                      <a:blip r:embed="rId5">
                        <a:lum bright="60000" contrast="-22000"/>
                        <a:extLst>
                          <a:ext uri="{28A0092B-C50C-407E-A947-70E740481C1C}">
                            <a14:useLocalDpi xmlns:a14="http://schemas.microsoft.com/office/drawing/2010/main" val="0"/>
                          </a:ext>
                        </a:extLst>
                      </a:blip>
                      <a:srcRect r="19228"/>
                      <a:stretch>
                        <a:fillRect/>
                      </a:stretch>
                    </p:blipFill>
                    <p:spPr bwMode="auto">
                      <a:xfrm>
                        <a:off x="504825" y="1196975"/>
                        <a:ext cx="5722938" cy="5280025"/>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83684" name="Group 36"/>
          <p:cNvGrpSpPr>
            <a:grpSpLocks/>
          </p:cNvGrpSpPr>
          <p:nvPr/>
        </p:nvGrpSpPr>
        <p:grpSpPr bwMode="auto">
          <a:xfrm>
            <a:off x="585788" y="2141538"/>
            <a:ext cx="3481387" cy="3302000"/>
            <a:chOff x="145" y="1148"/>
            <a:chExt cx="2237" cy="2167"/>
          </a:xfrm>
        </p:grpSpPr>
        <p:sp>
          <p:nvSpPr>
            <p:cNvPr id="283676" name="Freeform 28"/>
            <p:cNvSpPr>
              <a:spLocks/>
            </p:cNvSpPr>
            <p:nvPr/>
          </p:nvSpPr>
          <p:spPr bwMode="auto">
            <a:xfrm>
              <a:off x="233" y="1181"/>
              <a:ext cx="2149" cy="2134"/>
            </a:xfrm>
            <a:custGeom>
              <a:avLst/>
              <a:gdLst>
                <a:gd name="T0" fmla="*/ 2869 w 4298"/>
                <a:gd name="T1" fmla="*/ 4269 h 4269"/>
                <a:gd name="T2" fmla="*/ 4021 w 4298"/>
                <a:gd name="T3" fmla="*/ 3393 h 4269"/>
                <a:gd name="T4" fmla="*/ 4071 w 4298"/>
                <a:gd name="T5" fmla="*/ 3356 h 4269"/>
                <a:gd name="T6" fmla="*/ 4118 w 4298"/>
                <a:gd name="T7" fmla="*/ 3314 h 4269"/>
                <a:gd name="T8" fmla="*/ 4161 w 4298"/>
                <a:gd name="T9" fmla="*/ 3269 h 4269"/>
                <a:gd name="T10" fmla="*/ 4198 w 4298"/>
                <a:gd name="T11" fmla="*/ 3219 h 4269"/>
                <a:gd name="T12" fmla="*/ 4230 w 4298"/>
                <a:gd name="T13" fmla="*/ 3166 h 4269"/>
                <a:gd name="T14" fmla="*/ 4255 w 4298"/>
                <a:gd name="T15" fmla="*/ 3109 h 4269"/>
                <a:gd name="T16" fmla="*/ 4277 w 4298"/>
                <a:gd name="T17" fmla="*/ 3050 h 4269"/>
                <a:gd name="T18" fmla="*/ 4290 w 4298"/>
                <a:gd name="T19" fmla="*/ 2990 h 4269"/>
                <a:gd name="T20" fmla="*/ 4298 w 4298"/>
                <a:gd name="T21" fmla="*/ 2927 h 4269"/>
                <a:gd name="T22" fmla="*/ 4298 w 4298"/>
                <a:gd name="T23" fmla="*/ 2864 h 4269"/>
                <a:gd name="T24" fmla="*/ 4298 w 4298"/>
                <a:gd name="T25" fmla="*/ 573 h 4269"/>
                <a:gd name="T26" fmla="*/ 4290 w 4298"/>
                <a:gd name="T27" fmla="*/ 505 h 4269"/>
                <a:gd name="T28" fmla="*/ 4273 w 4298"/>
                <a:gd name="T29" fmla="*/ 440 h 4269"/>
                <a:gd name="T30" fmla="*/ 4251 w 4298"/>
                <a:gd name="T31" fmla="*/ 376 h 4269"/>
                <a:gd name="T32" fmla="*/ 4220 w 4298"/>
                <a:gd name="T33" fmla="*/ 315 h 4269"/>
                <a:gd name="T34" fmla="*/ 4185 w 4298"/>
                <a:gd name="T35" fmla="*/ 258 h 4269"/>
                <a:gd name="T36" fmla="*/ 4142 w 4298"/>
                <a:gd name="T37" fmla="*/ 204 h 4269"/>
                <a:gd name="T38" fmla="*/ 4093 w 4298"/>
                <a:gd name="T39" fmla="*/ 157 h 4269"/>
                <a:gd name="T40" fmla="*/ 4040 w 4298"/>
                <a:gd name="T41" fmla="*/ 114 h 4269"/>
                <a:gd name="T42" fmla="*/ 3984 w 4298"/>
                <a:gd name="T43" fmla="*/ 78 h 4269"/>
                <a:gd name="T44" fmla="*/ 3923 w 4298"/>
                <a:gd name="T45" fmla="*/ 47 h 4269"/>
                <a:gd name="T46" fmla="*/ 3859 w 4298"/>
                <a:gd name="T47" fmla="*/ 24 h 4269"/>
                <a:gd name="T48" fmla="*/ 3794 w 4298"/>
                <a:gd name="T49" fmla="*/ 8 h 4269"/>
                <a:gd name="T50" fmla="*/ 3726 w 4298"/>
                <a:gd name="T51" fmla="*/ 0 h 4269"/>
                <a:gd name="T52" fmla="*/ 0 w 4298"/>
                <a:gd name="T53" fmla="*/ 0 h 4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298" h="4269">
                  <a:moveTo>
                    <a:pt x="2869" y="4269"/>
                  </a:moveTo>
                  <a:lnTo>
                    <a:pt x="4021" y="3393"/>
                  </a:lnTo>
                  <a:lnTo>
                    <a:pt x="4071" y="3356"/>
                  </a:lnTo>
                  <a:lnTo>
                    <a:pt x="4118" y="3314"/>
                  </a:lnTo>
                  <a:lnTo>
                    <a:pt x="4161" y="3269"/>
                  </a:lnTo>
                  <a:lnTo>
                    <a:pt x="4198" y="3219"/>
                  </a:lnTo>
                  <a:lnTo>
                    <a:pt x="4230" y="3166"/>
                  </a:lnTo>
                  <a:lnTo>
                    <a:pt x="4255" y="3109"/>
                  </a:lnTo>
                  <a:lnTo>
                    <a:pt x="4277" y="3050"/>
                  </a:lnTo>
                  <a:lnTo>
                    <a:pt x="4290" y="2990"/>
                  </a:lnTo>
                  <a:lnTo>
                    <a:pt x="4298" y="2927"/>
                  </a:lnTo>
                  <a:lnTo>
                    <a:pt x="4298" y="2864"/>
                  </a:lnTo>
                  <a:lnTo>
                    <a:pt x="4298" y="573"/>
                  </a:lnTo>
                  <a:lnTo>
                    <a:pt x="4290" y="505"/>
                  </a:lnTo>
                  <a:lnTo>
                    <a:pt x="4273" y="440"/>
                  </a:lnTo>
                  <a:lnTo>
                    <a:pt x="4251" y="376"/>
                  </a:lnTo>
                  <a:lnTo>
                    <a:pt x="4220" y="315"/>
                  </a:lnTo>
                  <a:lnTo>
                    <a:pt x="4185" y="258"/>
                  </a:lnTo>
                  <a:lnTo>
                    <a:pt x="4142" y="204"/>
                  </a:lnTo>
                  <a:lnTo>
                    <a:pt x="4093" y="157"/>
                  </a:lnTo>
                  <a:lnTo>
                    <a:pt x="4040" y="114"/>
                  </a:lnTo>
                  <a:lnTo>
                    <a:pt x="3984" y="78"/>
                  </a:lnTo>
                  <a:lnTo>
                    <a:pt x="3923" y="47"/>
                  </a:lnTo>
                  <a:lnTo>
                    <a:pt x="3859" y="24"/>
                  </a:lnTo>
                  <a:lnTo>
                    <a:pt x="3794" y="8"/>
                  </a:lnTo>
                  <a:lnTo>
                    <a:pt x="3726" y="0"/>
                  </a:lnTo>
                  <a:lnTo>
                    <a:pt x="0" y="0"/>
                  </a:lnTo>
                </a:path>
              </a:pathLst>
            </a:custGeom>
            <a:noFill/>
            <a:ln w="285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83677" name="Freeform 29"/>
            <p:cNvSpPr>
              <a:spLocks/>
            </p:cNvSpPr>
            <p:nvPr/>
          </p:nvSpPr>
          <p:spPr bwMode="auto">
            <a:xfrm>
              <a:off x="145" y="1148"/>
              <a:ext cx="96" cy="65"/>
            </a:xfrm>
            <a:custGeom>
              <a:avLst/>
              <a:gdLst>
                <a:gd name="T0" fmla="*/ 194 w 194"/>
                <a:gd name="T1" fmla="*/ 130 h 130"/>
                <a:gd name="T2" fmla="*/ 0 w 194"/>
                <a:gd name="T3" fmla="*/ 65 h 130"/>
                <a:gd name="T4" fmla="*/ 194 w 194"/>
                <a:gd name="T5" fmla="*/ 0 h 130"/>
                <a:gd name="T6" fmla="*/ 194 w 194"/>
                <a:gd name="T7" fmla="*/ 130 h 130"/>
              </a:gdLst>
              <a:ahLst/>
              <a:cxnLst>
                <a:cxn ang="0">
                  <a:pos x="T0" y="T1"/>
                </a:cxn>
                <a:cxn ang="0">
                  <a:pos x="T2" y="T3"/>
                </a:cxn>
                <a:cxn ang="0">
                  <a:pos x="T4" y="T5"/>
                </a:cxn>
                <a:cxn ang="0">
                  <a:pos x="T6" y="T7"/>
                </a:cxn>
              </a:cxnLst>
              <a:rect l="0" t="0" r="r" b="b"/>
              <a:pathLst>
                <a:path w="194" h="130">
                  <a:moveTo>
                    <a:pt x="194" y="130"/>
                  </a:moveTo>
                  <a:lnTo>
                    <a:pt x="0" y="65"/>
                  </a:lnTo>
                  <a:lnTo>
                    <a:pt x="194" y="0"/>
                  </a:lnTo>
                  <a:lnTo>
                    <a:pt x="194" y="13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283693" name="Group 45"/>
          <p:cNvGrpSpPr>
            <a:grpSpLocks/>
          </p:cNvGrpSpPr>
          <p:nvPr/>
        </p:nvGrpSpPr>
        <p:grpSpPr bwMode="auto">
          <a:xfrm>
            <a:off x="2757488" y="2060575"/>
            <a:ext cx="1309687" cy="606425"/>
            <a:chOff x="1737" y="1298"/>
            <a:chExt cx="825" cy="382"/>
          </a:xfrm>
        </p:grpSpPr>
        <p:sp>
          <p:nvSpPr>
            <p:cNvPr id="283678" name="Freeform 30"/>
            <p:cNvSpPr>
              <a:spLocks/>
            </p:cNvSpPr>
            <p:nvPr/>
          </p:nvSpPr>
          <p:spPr bwMode="auto">
            <a:xfrm>
              <a:off x="1814" y="1413"/>
              <a:ext cx="748" cy="267"/>
            </a:xfrm>
            <a:custGeom>
              <a:avLst/>
              <a:gdLst>
                <a:gd name="T0" fmla="*/ 1547 w 1547"/>
                <a:gd name="T1" fmla="*/ 508 h 508"/>
                <a:gd name="T2" fmla="*/ 1533 w 1547"/>
                <a:gd name="T3" fmla="*/ 442 h 508"/>
                <a:gd name="T4" fmla="*/ 1512 w 1547"/>
                <a:gd name="T5" fmla="*/ 377 h 508"/>
                <a:gd name="T6" fmla="*/ 1485 w 1547"/>
                <a:gd name="T7" fmla="*/ 317 h 508"/>
                <a:gd name="T8" fmla="*/ 1449 w 1547"/>
                <a:gd name="T9" fmla="*/ 258 h 508"/>
                <a:gd name="T10" fmla="*/ 1408 w 1547"/>
                <a:gd name="T11" fmla="*/ 205 h 508"/>
                <a:gd name="T12" fmla="*/ 1362 w 1547"/>
                <a:gd name="T13" fmla="*/ 156 h 508"/>
                <a:gd name="T14" fmla="*/ 1309 w 1547"/>
                <a:gd name="T15" fmla="*/ 113 h 508"/>
                <a:gd name="T16" fmla="*/ 1252 w 1547"/>
                <a:gd name="T17" fmla="*/ 78 h 508"/>
                <a:gd name="T18" fmla="*/ 1192 w 1547"/>
                <a:gd name="T19" fmla="*/ 47 h 508"/>
                <a:gd name="T20" fmla="*/ 1129 w 1547"/>
                <a:gd name="T21" fmla="*/ 23 h 508"/>
                <a:gd name="T22" fmla="*/ 1063 w 1547"/>
                <a:gd name="T23" fmla="*/ 7 h 508"/>
                <a:gd name="T24" fmla="*/ 996 w 1547"/>
                <a:gd name="T25" fmla="*/ 0 h 508"/>
                <a:gd name="T26" fmla="*/ 928 w 1547"/>
                <a:gd name="T27" fmla="*/ 0 h 508"/>
                <a:gd name="T28" fmla="*/ 0 w 1547"/>
                <a:gd name="T29" fmla="*/ 15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47" h="508">
                  <a:moveTo>
                    <a:pt x="1547" y="508"/>
                  </a:moveTo>
                  <a:lnTo>
                    <a:pt x="1533" y="442"/>
                  </a:lnTo>
                  <a:lnTo>
                    <a:pt x="1512" y="377"/>
                  </a:lnTo>
                  <a:lnTo>
                    <a:pt x="1485" y="317"/>
                  </a:lnTo>
                  <a:lnTo>
                    <a:pt x="1449" y="258"/>
                  </a:lnTo>
                  <a:lnTo>
                    <a:pt x="1408" y="205"/>
                  </a:lnTo>
                  <a:lnTo>
                    <a:pt x="1362" y="156"/>
                  </a:lnTo>
                  <a:lnTo>
                    <a:pt x="1309" y="113"/>
                  </a:lnTo>
                  <a:lnTo>
                    <a:pt x="1252" y="78"/>
                  </a:lnTo>
                  <a:lnTo>
                    <a:pt x="1192" y="47"/>
                  </a:lnTo>
                  <a:lnTo>
                    <a:pt x="1129" y="23"/>
                  </a:lnTo>
                  <a:lnTo>
                    <a:pt x="1063" y="7"/>
                  </a:lnTo>
                  <a:lnTo>
                    <a:pt x="996" y="0"/>
                  </a:lnTo>
                  <a:lnTo>
                    <a:pt x="928" y="0"/>
                  </a:lnTo>
                  <a:lnTo>
                    <a:pt x="0" y="15"/>
                  </a:lnTo>
                </a:path>
              </a:pathLst>
            </a:custGeom>
            <a:noFill/>
            <a:ln w="2222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83679" name="Freeform 31"/>
            <p:cNvSpPr>
              <a:spLocks/>
            </p:cNvSpPr>
            <p:nvPr/>
          </p:nvSpPr>
          <p:spPr bwMode="auto">
            <a:xfrm>
              <a:off x="1737" y="1390"/>
              <a:ext cx="86" cy="62"/>
            </a:xfrm>
            <a:custGeom>
              <a:avLst/>
              <a:gdLst>
                <a:gd name="T0" fmla="*/ 178 w 178"/>
                <a:gd name="T1" fmla="*/ 117 h 117"/>
                <a:gd name="T2" fmla="*/ 0 w 178"/>
                <a:gd name="T3" fmla="*/ 60 h 117"/>
                <a:gd name="T4" fmla="*/ 174 w 178"/>
                <a:gd name="T5" fmla="*/ 0 h 117"/>
                <a:gd name="T6" fmla="*/ 178 w 178"/>
                <a:gd name="T7" fmla="*/ 117 h 117"/>
              </a:gdLst>
              <a:ahLst/>
              <a:cxnLst>
                <a:cxn ang="0">
                  <a:pos x="T0" y="T1"/>
                </a:cxn>
                <a:cxn ang="0">
                  <a:pos x="T2" y="T3"/>
                </a:cxn>
                <a:cxn ang="0">
                  <a:pos x="T4" y="T5"/>
                </a:cxn>
                <a:cxn ang="0">
                  <a:pos x="T6" y="T7"/>
                </a:cxn>
              </a:cxnLst>
              <a:rect l="0" t="0" r="r" b="b"/>
              <a:pathLst>
                <a:path w="178" h="117">
                  <a:moveTo>
                    <a:pt x="178" y="117"/>
                  </a:moveTo>
                  <a:lnTo>
                    <a:pt x="0" y="60"/>
                  </a:lnTo>
                  <a:lnTo>
                    <a:pt x="174" y="0"/>
                  </a:lnTo>
                  <a:lnTo>
                    <a:pt x="178" y="117"/>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83680" name="Freeform 32"/>
            <p:cNvSpPr>
              <a:spLocks/>
            </p:cNvSpPr>
            <p:nvPr/>
          </p:nvSpPr>
          <p:spPr bwMode="auto">
            <a:xfrm>
              <a:off x="1814" y="1341"/>
              <a:ext cx="748" cy="339"/>
            </a:xfrm>
            <a:custGeom>
              <a:avLst/>
              <a:gdLst>
                <a:gd name="T0" fmla="*/ 1547 w 1547"/>
                <a:gd name="T1" fmla="*/ 643 h 643"/>
                <a:gd name="T2" fmla="*/ 1545 w 1547"/>
                <a:gd name="T3" fmla="*/ 575 h 643"/>
                <a:gd name="T4" fmla="*/ 1535 w 1547"/>
                <a:gd name="T5" fmla="*/ 506 h 643"/>
                <a:gd name="T6" fmla="*/ 1518 w 1547"/>
                <a:gd name="T7" fmla="*/ 440 h 643"/>
                <a:gd name="T8" fmla="*/ 1494 w 1547"/>
                <a:gd name="T9" fmla="*/ 375 h 643"/>
                <a:gd name="T10" fmla="*/ 1463 w 1547"/>
                <a:gd name="T11" fmla="*/ 315 h 643"/>
                <a:gd name="T12" fmla="*/ 1424 w 1547"/>
                <a:gd name="T13" fmla="*/ 258 h 643"/>
                <a:gd name="T14" fmla="*/ 1379 w 1547"/>
                <a:gd name="T15" fmla="*/ 207 h 643"/>
                <a:gd name="T16" fmla="*/ 1330 w 1547"/>
                <a:gd name="T17" fmla="*/ 160 h 643"/>
                <a:gd name="T18" fmla="*/ 1276 w 1547"/>
                <a:gd name="T19" fmla="*/ 119 h 643"/>
                <a:gd name="T20" fmla="*/ 1217 w 1547"/>
                <a:gd name="T21" fmla="*/ 84 h 643"/>
                <a:gd name="T22" fmla="*/ 1155 w 1547"/>
                <a:gd name="T23" fmla="*/ 56 h 643"/>
                <a:gd name="T24" fmla="*/ 1088 w 1547"/>
                <a:gd name="T25" fmla="*/ 37 h 643"/>
                <a:gd name="T26" fmla="*/ 1022 w 1547"/>
                <a:gd name="T27" fmla="*/ 23 h 643"/>
                <a:gd name="T28" fmla="*/ 0 w 1547"/>
                <a:gd name="T29" fmla="*/ 0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47" h="643">
                  <a:moveTo>
                    <a:pt x="1547" y="643"/>
                  </a:moveTo>
                  <a:lnTo>
                    <a:pt x="1545" y="575"/>
                  </a:lnTo>
                  <a:lnTo>
                    <a:pt x="1535" y="506"/>
                  </a:lnTo>
                  <a:lnTo>
                    <a:pt x="1518" y="440"/>
                  </a:lnTo>
                  <a:lnTo>
                    <a:pt x="1494" y="375"/>
                  </a:lnTo>
                  <a:lnTo>
                    <a:pt x="1463" y="315"/>
                  </a:lnTo>
                  <a:lnTo>
                    <a:pt x="1424" y="258"/>
                  </a:lnTo>
                  <a:lnTo>
                    <a:pt x="1379" y="207"/>
                  </a:lnTo>
                  <a:lnTo>
                    <a:pt x="1330" y="160"/>
                  </a:lnTo>
                  <a:lnTo>
                    <a:pt x="1276" y="119"/>
                  </a:lnTo>
                  <a:lnTo>
                    <a:pt x="1217" y="84"/>
                  </a:lnTo>
                  <a:lnTo>
                    <a:pt x="1155" y="56"/>
                  </a:lnTo>
                  <a:lnTo>
                    <a:pt x="1088" y="37"/>
                  </a:lnTo>
                  <a:lnTo>
                    <a:pt x="1022" y="23"/>
                  </a:lnTo>
                  <a:lnTo>
                    <a:pt x="0" y="0"/>
                  </a:lnTo>
                </a:path>
              </a:pathLst>
            </a:custGeom>
            <a:noFill/>
            <a:ln w="2222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83681" name="Freeform 33"/>
            <p:cNvSpPr>
              <a:spLocks/>
            </p:cNvSpPr>
            <p:nvPr/>
          </p:nvSpPr>
          <p:spPr bwMode="auto">
            <a:xfrm>
              <a:off x="1737" y="1311"/>
              <a:ext cx="86" cy="62"/>
            </a:xfrm>
            <a:custGeom>
              <a:avLst/>
              <a:gdLst>
                <a:gd name="T0" fmla="*/ 174 w 178"/>
                <a:gd name="T1" fmla="*/ 117 h 117"/>
                <a:gd name="T2" fmla="*/ 0 w 178"/>
                <a:gd name="T3" fmla="*/ 55 h 117"/>
                <a:gd name="T4" fmla="*/ 178 w 178"/>
                <a:gd name="T5" fmla="*/ 0 h 117"/>
                <a:gd name="T6" fmla="*/ 174 w 178"/>
                <a:gd name="T7" fmla="*/ 117 h 117"/>
              </a:gdLst>
              <a:ahLst/>
              <a:cxnLst>
                <a:cxn ang="0">
                  <a:pos x="T0" y="T1"/>
                </a:cxn>
                <a:cxn ang="0">
                  <a:pos x="T2" y="T3"/>
                </a:cxn>
                <a:cxn ang="0">
                  <a:pos x="T4" y="T5"/>
                </a:cxn>
                <a:cxn ang="0">
                  <a:pos x="T6" y="T7"/>
                </a:cxn>
              </a:cxnLst>
              <a:rect l="0" t="0" r="r" b="b"/>
              <a:pathLst>
                <a:path w="178" h="117">
                  <a:moveTo>
                    <a:pt x="174" y="117"/>
                  </a:moveTo>
                  <a:lnTo>
                    <a:pt x="0" y="55"/>
                  </a:lnTo>
                  <a:lnTo>
                    <a:pt x="178" y="0"/>
                  </a:lnTo>
                  <a:lnTo>
                    <a:pt x="174" y="117"/>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nvGrpSpPr>
            <p:cNvPr id="283692" name="Group 44"/>
            <p:cNvGrpSpPr>
              <a:grpSpLocks/>
            </p:cNvGrpSpPr>
            <p:nvPr/>
          </p:nvGrpSpPr>
          <p:grpSpPr bwMode="auto">
            <a:xfrm>
              <a:off x="1737" y="1298"/>
              <a:ext cx="1" cy="172"/>
              <a:chOff x="1737" y="1298"/>
              <a:chExt cx="1" cy="172"/>
            </a:xfrm>
          </p:grpSpPr>
          <p:sp>
            <p:nvSpPr>
              <p:cNvPr id="283682" name="Line 34"/>
              <p:cNvSpPr>
                <a:spLocks noChangeShapeType="1"/>
              </p:cNvSpPr>
              <p:nvPr/>
            </p:nvSpPr>
            <p:spPr bwMode="auto">
              <a:xfrm flipV="1">
                <a:off x="1737" y="1298"/>
                <a:ext cx="1" cy="70"/>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83683" name="Line 35"/>
              <p:cNvSpPr>
                <a:spLocks noChangeShapeType="1"/>
              </p:cNvSpPr>
              <p:nvPr/>
            </p:nvSpPr>
            <p:spPr bwMode="auto">
              <a:xfrm>
                <a:off x="1737" y="1390"/>
                <a:ext cx="1" cy="80"/>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sp>
        <p:nvSpPr>
          <p:cNvPr id="283662" name="Text Box 14"/>
          <p:cNvSpPr txBox="1">
            <a:spLocks noChangeAspect="1" noChangeArrowheads="1"/>
          </p:cNvSpPr>
          <p:nvPr/>
        </p:nvSpPr>
        <p:spPr bwMode="auto">
          <a:xfrm>
            <a:off x="2209800" y="4281488"/>
            <a:ext cx="1104900"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4625" indent="-174625">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buSzPct val="150000"/>
            </a:pPr>
            <a:r>
              <a:rPr lang="en-US" b="1"/>
              <a:t>54° ESA</a:t>
            </a:r>
          </a:p>
        </p:txBody>
      </p:sp>
      <p:sp>
        <p:nvSpPr>
          <p:cNvPr id="283663" name="Text Box 15"/>
          <p:cNvSpPr txBox="1">
            <a:spLocks noChangeAspect="1" noChangeArrowheads="1"/>
          </p:cNvSpPr>
          <p:nvPr/>
        </p:nvSpPr>
        <p:spPr bwMode="auto">
          <a:xfrm>
            <a:off x="895350" y="5129213"/>
            <a:ext cx="1466850"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4625" indent="-174625">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buSzPct val="150000"/>
            </a:pPr>
            <a:r>
              <a:rPr lang="en-US" b="1"/>
              <a:t>AMS-Source</a:t>
            </a:r>
          </a:p>
        </p:txBody>
      </p:sp>
      <p:sp>
        <p:nvSpPr>
          <p:cNvPr id="283664" name="Text Box 16"/>
          <p:cNvSpPr txBox="1">
            <a:spLocks noChangeAspect="1" noChangeArrowheads="1"/>
          </p:cNvSpPr>
          <p:nvPr/>
        </p:nvSpPr>
        <p:spPr bwMode="auto">
          <a:xfrm>
            <a:off x="2579688" y="1189038"/>
            <a:ext cx="2016125" cy="366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4625" indent="-174625">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buSzPct val="150000"/>
            </a:pPr>
            <a:r>
              <a:rPr lang="en-US" sz="1800" b="1"/>
              <a:t>Bouncer magnet</a:t>
            </a:r>
          </a:p>
        </p:txBody>
      </p:sp>
      <p:sp>
        <p:nvSpPr>
          <p:cNvPr id="283673" name="Text Box 25"/>
          <p:cNvSpPr txBox="1">
            <a:spLocks noChangeAspect="1" noChangeArrowheads="1"/>
          </p:cNvSpPr>
          <p:nvPr/>
        </p:nvSpPr>
        <p:spPr bwMode="auto">
          <a:xfrm>
            <a:off x="2489200" y="2833688"/>
            <a:ext cx="935038"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4625" indent="-174625">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buSzPct val="150000"/>
            </a:pPr>
            <a:r>
              <a:rPr lang="en-US" b="1"/>
              <a:t>X-Slit</a:t>
            </a:r>
          </a:p>
        </p:txBody>
      </p:sp>
      <p:sp>
        <p:nvSpPr>
          <p:cNvPr id="283687" name="Text Box 39"/>
          <p:cNvSpPr txBox="1">
            <a:spLocks noChangeAspect="1" noChangeArrowheads="1"/>
          </p:cNvSpPr>
          <p:nvPr/>
        </p:nvSpPr>
        <p:spPr bwMode="auto">
          <a:xfrm>
            <a:off x="300038" y="360363"/>
            <a:ext cx="8234362" cy="620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723900" algn="l"/>
              </a:tabLst>
              <a:defRPr>
                <a:solidFill>
                  <a:schemeClr val="tx1"/>
                </a:solidFill>
                <a:latin typeface="Arial" charset="0"/>
              </a:defRPr>
            </a:lvl1pPr>
            <a:lvl2pPr marL="542925">
              <a:tabLst>
                <a:tab pos="723900" algn="l"/>
              </a:tabLst>
              <a:defRPr>
                <a:solidFill>
                  <a:schemeClr val="tx1"/>
                </a:solidFill>
                <a:latin typeface="Arial" charset="0"/>
              </a:defRPr>
            </a:lvl2pPr>
            <a:lvl3pPr>
              <a:tabLst>
                <a:tab pos="723900" algn="l"/>
              </a:tabLst>
              <a:defRPr>
                <a:solidFill>
                  <a:schemeClr val="tx1"/>
                </a:solidFill>
                <a:latin typeface="Arial" charset="0"/>
              </a:defRPr>
            </a:lvl3pPr>
            <a:lvl4pPr>
              <a:tabLst>
                <a:tab pos="723900" algn="l"/>
              </a:tabLst>
              <a:defRPr>
                <a:solidFill>
                  <a:schemeClr val="tx1"/>
                </a:solidFill>
                <a:latin typeface="Arial" charset="0"/>
              </a:defRPr>
            </a:lvl4pPr>
            <a:lvl5pPr>
              <a:tabLst>
                <a:tab pos="723900" algn="l"/>
              </a:tabLst>
              <a:defRPr>
                <a:solidFill>
                  <a:schemeClr val="tx1"/>
                </a:solidFill>
                <a:latin typeface="Arial" charset="0"/>
              </a:defRPr>
            </a:lvl5pPr>
            <a:lvl6pPr fontAlgn="base">
              <a:spcBef>
                <a:spcPct val="0"/>
              </a:spcBef>
              <a:spcAft>
                <a:spcPct val="0"/>
              </a:spcAft>
              <a:tabLst>
                <a:tab pos="723900" algn="l"/>
              </a:tabLst>
              <a:defRPr>
                <a:solidFill>
                  <a:schemeClr val="tx1"/>
                </a:solidFill>
                <a:latin typeface="Arial" charset="0"/>
              </a:defRPr>
            </a:lvl6pPr>
            <a:lvl7pPr fontAlgn="base">
              <a:spcBef>
                <a:spcPct val="0"/>
              </a:spcBef>
              <a:spcAft>
                <a:spcPct val="0"/>
              </a:spcAft>
              <a:tabLst>
                <a:tab pos="723900" algn="l"/>
              </a:tabLst>
              <a:defRPr>
                <a:solidFill>
                  <a:schemeClr val="tx1"/>
                </a:solidFill>
                <a:latin typeface="Arial" charset="0"/>
              </a:defRPr>
            </a:lvl7pPr>
            <a:lvl8pPr fontAlgn="base">
              <a:spcBef>
                <a:spcPct val="0"/>
              </a:spcBef>
              <a:spcAft>
                <a:spcPct val="0"/>
              </a:spcAft>
              <a:tabLst>
                <a:tab pos="723900" algn="l"/>
              </a:tabLst>
              <a:defRPr>
                <a:solidFill>
                  <a:schemeClr val="tx1"/>
                </a:solidFill>
                <a:latin typeface="Arial" charset="0"/>
              </a:defRPr>
            </a:lvl8pPr>
            <a:lvl9pPr fontAlgn="base">
              <a:spcBef>
                <a:spcPct val="0"/>
              </a:spcBef>
              <a:spcAft>
                <a:spcPct val="0"/>
              </a:spcAft>
              <a:tabLst>
                <a:tab pos="723900" algn="l"/>
              </a:tabLst>
              <a:defRPr>
                <a:solidFill>
                  <a:schemeClr val="tx1"/>
                </a:solidFill>
                <a:latin typeface="Arial" charset="0"/>
              </a:defRPr>
            </a:lvl9pPr>
          </a:lstStyle>
          <a:p>
            <a:pPr eaLnBrk="0" hangingPunct="0">
              <a:spcBef>
                <a:spcPct val="50000"/>
              </a:spcBef>
              <a:buSzPct val="150000"/>
            </a:pPr>
            <a:r>
              <a:rPr lang="en-US" sz="2400" dirty="0"/>
              <a:t>AMS ion injector</a:t>
            </a:r>
            <a:endParaRPr lang="en-US" sz="2400" baseline="30000" dirty="0"/>
          </a:p>
        </p:txBody>
      </p:sp>
      <p:sp>
        <p:nvSpPr>
          <p:cNvPr id="283691" name="Rectangle 43"/>
          <p:cNvSpPr>
            <a:spLocks noChangeArrowheads="1"/>
          </p:cNvSpPr>
          <p:nvPr/>
        </p:nvSpPr>
        <p:spPr bwMode="auto">
          <a:xfrm>
            <a:off x="5082731" y="1628775"/>
            <a:ext cx="2087563" cy="2952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283661" name="Rectangle 13"/>
          <p:cNvSpPr>
            <a:spLocks noChangeArrowheads="1"/>
          </p:cNvSpPr>
          <p:nvPr/>
        </p:nvSpPr>
        <p:spPr bwMode="auto">
          <a:xfrm>
            <a:off x="5481240" y="2588965"/>
            <a:ext cx="3563937" cy="2310505"/>
          </a:xfrm>
          <a:prstGeom prst="rect">
            <a:avLst/>
          </a:prstGeom>
          <a:noFill/>
          <a:ln>
            <a:noFill/>
          </a:ln>
          <a:effectLst/>
          <a:extLst>
            <a:ext uri="{909E8E84-426E-40DD-AFC4-6F175D3DCCD1}">
              <a14:hiddenFill xmlns:a14="http://schemas.microsoft.com/office/drawing/2010/main">
                <a:solidFill>
                  <a:srgbClr val="FFFF99">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en-US" sz="1800" dirty="0" smtClean="0">
                <a:latin typeface="Arial" pitchFamily="34" charset="0"/>
                <a:cs typeface="Arial" pitchFamily="34" charset="0"/>
              </a:rPr>
              <a:t>Magnet </a:t>
            </a:r>
            <a:r>
              <a:rPr lang="en-US" sz="1800" dirty="0">
                <a:latin typeface="Arial" pitchFamily="34" charset="0"/>
                <a:cs typeface="Arial" pitchFamily="34" charset="0"/>
              </a:rPr>
              <a:t>chamber </a:t>
            </a:r>
          </a:p>
          <a:p>
            <a:r>
              <a:rPr lang="en-US" sz="1800" dirty="0">
                <a:latin typeface="Arial" pitchFamily="34" charset="0"/>
                <a:cs typeface="Arial" pitchFamily="34" charset="0"/>
              </a:rPr>
              <a:t>on high potential: up to </a:t>
            </a:r>
            <a:r>
              <a:rPr lang="en-US" sz="1800" dirty="0">
                <a:latin typeface="Arial" pitchFamily="34" charset="0"/>
                <a:cs typeface="Arial" pitchFamily="34" charset="0"/>
                <a:sym typeface="Symbol" pitchFamily="18" charset="2"/>
              </a:rPr>
              <a:t>3 kV</a:t>
            </a:r>
          </a:p>
          <a:p>
            <a:endParaRPr lang="en-US" sz="1800" dirty="0">
              <a:latin typeface="Arial" pitchFamily="34" charset="0"/>
              <a:cs typeface="Arial" pitchFamily="34" charset="0"/>
              <a:sym typeface="Symbol" pitchFamily="18" charset="2"/>
            </a:endParaRPr>
          </a:p>
          <a:p>
            <a:r>
              <a:rPr lang="en-US" sz="1800" dirty="0">
                <a:latin typeface="Arial" pitchFamily="34" charset="0"/>
                <a:cs typeface="Arial" pitchFamily="34" charset="0"/>
                <a:sym typeface="Symbol" pitchFamily="18" charset="2"/>
              </a:rPr>
              <a:t>Switching frequency: ~100 Hz</a:t>
            </a:r>
          </a:p>
          <a:p>
            <a:endParaRPr lang="en-US" sz="1800" dirty="0">
              <a:latin typeface="Arial" pitchFamily="34" charset="0"/>
              <a:cs typeface="Arial" pitchFamily="34" charset="0"/>
              <a:sym typeface="Symbol" pitchFamily="18" charset="2"/>
            </a:endParaRPr>
          </a:p>
          <a:p>
            <a:r>
              <a:rPr lang="en-US" sz="1800" dirty="0">
                <a:latin typeface="Arial" pitchFamily="34" charset="0"/>
                <a:cs typeface="Arial" pitchFamily="34" charset="0"/>
                <a:sym typeface="Symbol" pitchFamily="18" charset="2"/>
              </a:rPr>
              <a:t>stable nuclide:  100 µs </a:t>
            </a:r>
          </a:p>
          <a:p>
            <a:r>
              <a:rPr lang="en-US" sz="1800" dirty="0">
                <a:latin typeface="Arial" pitchFamily="34" charset="0"/>
                <a:cs typeface="Arial" pitchFamily="34" charset="0"/>
                <a:sym typeface="Symbol" pitchFamily="18" charset="2"/>
              </a:rPr>
              <a:t>Radionuclide:   10 </a:t>
            </a:r>
            <a:r>
              <a:rPr lang="en-US" sz="1800" dirty="0" err="1">
                <a:latin typeface="Arial" pitchFamily="34" charset="0"/>
                <a:cs typeface="Arial" pitchFamily="34" charset="0"/>
                <a:sym typeface="Symbol" pitchFamily="18" charset="2"/>
              </a:rPr>
              <a:t>ms</a:t>
            </a:r>
            <a:r>
              <a:rPr lang="en-US" sz="1800" dirty="0">
                <a:latin typeface="Arial" pitchFamily="34" charset="0"/>
                <a:cs typeface="Arial" pitchFamily="34" charset="0"/>
                <a:sym typeface="Symbol" pitchFamily="18" charset="2"/>
              </a:rPr>
              <a:t> </a:t>
            </a:r>
          </a:p>
          <a:p>
            <a:r>
              <a:rPr lang="en-US" sz="1800" dirty="0">
                <a:latin typeface="Arial" pitchFamily="34" charset="0"/>
                <a:cs typeface="Arial" pitchFamily="34" charset="0"/>
                <a:sym typeface="Symbol" pitchFamily="18" charset="2"/>
              </a:rPr>
              <a:t>Waiting:            400 µs </a:t>
            </a:r>
          </a:p>
        </p:txBody>
      </p:sp>
      <p:sp>
        <p:nvSpPr>
          <p:cNvPr id="21" name="Rectangle 13"/>
          <p:cNvSpPr>
            <a:spLocks noChangeArrowheads="1"/>
          </p:cNvSpPr>
          <p:nvPr/>
        </p:nvSpPr>
        <p:spPr bwMode="auto">
          <a:xfrm>
            <a:off x="5382418" y="908720"/>
            <a:ext cx="3761582" cy="1571842"/>
          </a:xfrm>
          <a:prstGeom prst="rect">
            <a:avLst/>
          </a:prstGeom>
          <a:noFill/>
          <a:ln>
            <a:noFill/>
          </a:ln>
          <a:effectLst/>
          <a:extLst>
            <a:ext uri="{909E8E84-426E-40DD-AFC4-6F175D3DCCD1}">
              <a14:hiddenFill xmlns:a14="http://schemas.microsoft.com/office/drawing/2010/main">
                <a:solidFill>
                  <a:srgbClr val="FFFF99">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r>
              <a:rPr lang="en-US" sz="2400" dirty="0" smtClean="0">
                <a:latin typeface="Arial" pitchFamily="34" charset="0"/>
                <a:cs typeface="Arial" pitchFamily="34" charset="0"/>
              </a:rPr>
              <a:t>Better precision by an</a:t>
            </a:r>
          </a:p>
          <a:p>
            <a:r>
              <a:rPr lang="en-US" sz="2400" dirty="0">
                <a:latin typeface="Arial" pitchFamily="34" charset="0"/>
                <a:cs typeface="Arial" pitchFamily="34" charset="0"/>
              </a:rPr>
              <a:t>sequentially isotope </a:t>
            </a:r>
            <a:r>
              <a:rPr lang="en-US" sz="2400" dirty="0" smtClean="0">
                <a:latin typeface="Arial" pitchFamily="34" charset="0"/>
                <a:cs typeface="Arial" pitchFamily="34" charset="0"/>
              </a:rPr>
              <a:t>injection by a </a:t>
            </a:r>
            <a:br>
              <a:rPr lang="en-US" sz="2400" dirty="0" smtClean="0">
                <a:latin typeface="Arial" pitchFamily="34" charset="0"/>
                <a:cs typeface="Arial" pitchFamily="34" charset="0"/>
              </a:rPr>
            </a:br>
            <a:r>
              <a:rPr lang="en-US" sz="2400" dirty="0" smtClean="0">
                <a:latin typeface="Arial" pitchFamily="34" charset="0"/>
                <a:cs typeface="Arial" pitchFamily="34" charset="0"/>
              </a:rPr>
              <a:t>bouncer magnet</a:t>
            </a:r>
            <a:endParaRPr lang="en-US" sz="2400" dirty="0">
              <a:latin typeface="Arial" pitchFamily="34" charset="0"/>
              <a:cs typeface="Arial" pitchFamily="34" charset="0"/>
            </a:endParaRPr>
          </a:p>
        </p:txBody>
      </p:sp>
    </p:spTree>
    <p:extLst>
      <p:ext uri="{BB962C8B-B14F-4D97-AF65-F5344CB8AC3E}">
        <p14:creationId xmlns:p14="http://schemas.microsoft.com/office/powerpoint/2010/main" val="3374187794"/>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4161" name="Object 33"/>
          <p:cNvGraphicFramePr>
            <a:graphicFrameLocks noChangeAspect="1"/>
          </p:cNvGraphicFramePr>
          <p:nvPr/>
        </p:nvGraphicFramePr>
        <p:xfrm>
          <a:off x="179388" y="1400175"/>
          <a:ext cx="8750300" cy="5072063"/>
        </p:xfrm>
        <a:graphic>
          <a:graphicData uri="http://schemas.openxmlformats.org/presentationml/2006/ole">
            <mc:AlternateContent xmlns:mc="http://schemas.openxmlformats.org/markup-compatibility/2006">
              <mc:Choice xmlns:v="urn:schemas-microsoft-com:vml" Requires="v">
                <p:oleObj spid="_x0000_s105485" name="Photo Editor Photo" r:id="rId4" imgW="15238095" imgH="11428571" progId="MSPhotoEd.3">
                  <p:embed/>
                </p:oleObj>
              </mc:Choice>
              <mc:Fallback>
                <p:oleObj name="Photo Editor Photo" r:id="rId4" imgW="15238095" imgH="11428571"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11023" b="12599"/>
                      <a:stretch>
                        <a:fillRect/>
                      </a:stretch>
                    </p:blipFill>
                    <p:spPr bwMode="auto">
                      <a:xfrm>
                        <a:off x="179388" y="1400175"/>
                        <a:ext cx="8750300" cy="5072063"/>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4131" name="Text Box 3"/>
          <p:cNvSpPr txBox="1">
            <a:spLocks noChangeAspect="1" noChangeArrowheads="1"/>
          </p:cNvSpPr>
          <p:nvPr/>
        </p:nvSpPr>
        <p:spPr bwMode="auto">
          <a:xfrm>
            <a:off x="5826125" y="2433638"/>
            <a:ext cx="2117725"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0" hangingPunct="0"/>
            <a:endParaRPr lang="en-GB" sz="600">
              <a:solidFill>
                <a:schemeClr val="bg1"/>
              </a:solidFill>
              <a:latin typeface="Times New Roman" pitchFamily="18" charset="0"/>
            </a:endParaRPr>
          </a:p>
        </p:txBody>
      </p:sp>
      <p:sp>
        <p:nvSpPr>
          <p:cNvPr id="304134" name="Text Box 6"/>
          <p:cNvSpPr txBox="1">
            <a:spLocks noChangeAspect="1" noChangeArrowheads="1"/>
          </p:cNvSpPr>
          <p:nvPr/>
        </p:nvSpPr>
        <p:spPr bwMode="auto">
          <a:xfrm>
            <a:off x="560388" y="3190875"/>
            <a:ext cx="2530475"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en-GB" sz="600">
              <a:solidFill>
                <a:schemeClr val="bg1"/>
              </a:solidFill>
              <a:latin typeface="Times New Roman" pitchFamily="18" charset="0"/>
            </a:endParaRPr>
          </a:p>
        </p:txBody>
      </p:sp>
      <p:sp>
        <p:nvSpPr>
          <p:cNvPr id="304136" name="Text Box 8"/>
          <p:cNvSpPr txBox="1">
            <a:spLocks noChangeAspect="1" noChangeArrowheads="1"/>
          </p:cNvSpPr>
          <p:nvPr/>
        </p:nvSpPr>
        <p:spPr bwMode="auto">
          <a:xfrm>
            <a:off x="3733800" y="1219200"/>
            <a:ext cx="312420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eaLnBrk="0" hangingPunct="0">
              <a:spcBef>
                <a:spcPct val="50000"/>
              </a:spcBef>
              <a:buSzPct val="150000"/>
            </a:pPr>
            <a:r>
              <a:rPr lang="nl-NL" sz="1800" b="1"/>
              <a:t>6 MV Tandetron</a:t>
            </a:r>
          </a:p>
        </p:txBody>
      </p:sp>
      <p:sp>
        <p:nvSpPr>
          <p:cNvPr id="304137" name="Text Box 9"/>
          <p:cNvSpPr txBox="1">
            <a:spLocks noChangeAspect="1" noChangeArrowheads="1"/>
          </p:cNvSpPr>
          <p:nvPr/>
        </p:nvSpPr>
        <p:spPr bwMode="auto">
          <a:xfrm>
            <a:off x="1066800" y="1295400"/>
            <a:ext cx="171450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spcBef>
                <a:spcPct val="50000"/>
              </a:spcBef>
              <a:buSzPct val="150000"/>
            </a:pPr>
            <a:r>
              <a:rPr lang="en-US" sz="1800" b="1"/>
              <a:t>AMS section</a:t>
            </a:r>
          </a:p>
        </p:txBody>
      </p:sp>
      <p:sp>
        <p:nvSpPr>
          <p:cNvPr id="304138" name="Text Box 10"/>
          <p:cNvSpPr txBox="1">
            <a:spLocks noChangeAspect="1" noChangeArrowheads="1"/>
          </p:cNvSpPr>
          <p:nvPr/>
        </p:nvSpPr>
        <p:spPr bwMode="auto">
          <a:xfrm>
            <a:off x="0" y="1366838"/>
            <a:ext cx="1290638" cy="6397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buSzPct val="150000"/>
            </a:pPr>
            <a:r>
              <a:rPr lang="en-US" sz="1200" b="1"/>
              <a:t>Ion implantation </a:t>
            </a:r>
          </a:p>
          <a:p>
            <a:pPr eaLnBrk="0" hangingPunct="0">
              <a:buSzPct val="150000"/>
            </a:pPr>
            <a:r>
              <a:rPr lang="en-US" sz="1200" b="1"/>
              <a:t>section</a:t>
            </a:r>
          </a:p>
        </p:txBody>
      </p:sp>
      <p:sp>
        <p:nvSpPr>
          <p:cNvPr id="304139" name="Text Box 11"/>
          <p:cNvSpPr txBox="1">
            <a:spLocks noChangeAspect="1" noChangeArrowheads="1"/>
          </p:cNvSpPr>
          <p:nvPr/>
        </p:nvSpPr>
        <p:spPr bwMode="auto">
          <a:xfrm>
            <a:off x="6850063" y="1219200"/>
            <a:ext cx="1836737"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eaLnBrk="0" hangingPunct="0">
              <a:spcBef>
                <a:spcPct val="50000"/>
              </a:spcBef>
              <a:buSzPct val="150000"/>
            </a:pPr>
            <a:r>
              <a:rPr lang="nl-NL" sz="1800" b="1"/>
              <a:t>AMS injector</a:t>
            </a:r>
          </a:p>
        </p:txBody>
      </p:sp>
      <p:sp>
        <p:nvSpPr>
          <p:cNvPr id="304140" name="Text Box 12"/>
          <p:cNvSpPr txBox="1">
            <a:spLocks noChangeAspect="1" noChangeArrowheads="1"/>
          </p:cNvSpPr>
          <p:nvPr/>
        </p:nvSpPr>
        <p:spPr bwMode="auto">
          <a:xfrm>
            <a:off x="8094663" y="1436688"/>
            <a:ext cx="1049337"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eaLnBrk="0" hangingPunct="0">
              <a:spcBef>
                <a:spcPct val="50000"/>
              </a:spcBef>
              <a:buSzPct val="150000"/>
            </a:pPr>
            <a:r>
              <a:rPr lang="nl-NL" sz="1200"/>
              <a:t>IBA &amp; II injector</a:t>
            </a:r>
          </a:p>
        </p:txBody>
      </p:sp>
      <p:sp>
        <p:nvSpPr>
          <p:cNvPr id="304141" name="Text Box 13"/>
          <p:cNvSpPr txBox="1">
            <a:spLocks noChangeAspect="1" noChangeArrowheads="1"/>
          </p:cNvSpPr>
          <p:nvPr/>
        </p:nvSpPr>
        <p:spPr bwMode="auto">
          <a:xfrm>
            <a:off x="6981825" y="3476625"/>
            <a:ext cx="1704975"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r" eaLnBrk="0" hangingPunct="0">
              <a:spcBef>
                <a:spcPct val="50000"/>
              </a:spcBef>
              <a:buSzPct val="150000"/>
            </a:pPr>
            <a:r>
              <a:rPr lang="en-US" sz="1200"/>
              <a:t>AMS sputter sources</a:t>
            </a:r>
          </a:p>
        </p:txBody>
      </p:sp>
      <p:sp>
        <p:nvSpPr>
          <p:cNvPr id="304143" name="Text Box 15"/>
          <p:cNvSpPr txBox="1">
            <a:spLocks noChangeAspect="1" noChangeArrowheads="1"/>
          </p:cNvSpPr>
          <p:nvPr/>
        </p:nvSpPr>
        <p:spPr bwMode="auto">
          <a:xfrm>
            <a:off x="1581150" y="2624138"/>
            <a:ext cx="2457450"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spcBef>
                <a:spcPct val="50000"/>
              </a:spcBef>
              <a:buSzPct val="150000"/>
            </a:pPr>
            <a:r>
              <a:rPr lang="en-US" sz="1200"/>
              <a:t>90°- AMS analyzing magnet</a:t>
            </a:r>
          </a:p>
        </p:txBody>
      </p:sp>
      <p:sp>
        <p:nvSpPr>
          <p:cNvPr id="304144" name="Text Box 16"/>
          <p:cNvSpPr txBox="1">
            <a:spLocks noChangeAspect="1" noChangeArrowheads="1"/>
          </p:cNvSpPr>
          <p:nvPr/>
        </p:nvSpPr>
        <p:spPr bwMode="auto">
          <a:xfrm>
            <a:off x="1581150" y="3049588"/>
            <a:ext cx="2293938" cy="6397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spcBef>
                <a:spcPct val="50000"/>
              </a:spcBef>
              <a:buSzPct val="150000"/>
            </a:pPr>
            <a:r>
              <a:rPr lang="en-US" sz="1200"/>
              <a:t>Faraday cups for  </a:t>
            </a:r>
            <a:r>
              <a:rPr lang="en-US" sz="1200" baseline="30000"/>
              <a:t>9</a:t>
            </a:r>
            <a:r>
              <a:rPr lang="en-US" sz="1200"/>
              <a:t>Be, </a:t>
            </a:r>
            <a:r>
              <a:rPr lang="en-US" sz="1200" baseline="30000"/>
              <a:t>12</a:t>
            </a:r>
            <a:r>
              <a:rPr lang="en-US" sz="1200"/>
              <a:t>C,</a:t>
            </a:r>
            <a:r>
              <a:rPr lang="en-US" sz="1200" baseline="30000"/>
              <a:t> 13</a:t>
            </a:r>
            <a:r>
              <a:rPr lang="en-US" sz="1200"/>
              <a:t>C, </a:t>
            </a:r>
            <a:r>
              <a:rPr lang="en-US" sz="1200" baseline="30000"/>
              <a:t>27</a:t>
            </a:r>
            <a:r>
              <a:rPr lang="en-US" sz="1200"/>
              <a:t>Al, </a:t>
            </a:r>
            <a:r>
              <a:rPr lang="en-US" sz="1200" baseline="30000"/>
              <a:t>40</a:t>
            </a:r>
            <a:r>
              <a:rPr lang="en-US" sz="1200"/>
              <a:t>Ca, </a:t>
            </a:r>
            <a:r>
              <a:rPr lang="en-US" sz="1200" baseline="30000"/>
              <a:t>35</a:t>
            </a:r>
            <a:r>
              <a:rPr lang="en-US" sz="1200"/>
              <a:t>Cl, </a:t>
            </a:r>
            <a:r>
              <a:rPr lang="en-US" sz="1200" baseline="30000"/>
              <a:t>37</a:t>
            </a:r>
            <a:r>
              <a:rPr lang="en-US" sz="1200"/>
              <a:t>Cl, </a:t>
            </a:r>
            <a:r>
              <a:rPr lang="en-US" sz="1200" baseline="30000"/>
              <a:t>127</a:t>
            </a:r>
            <a:r>
              <a:rPr lang="en-US" sz="1200"/>
              <a:t>I, … </a:t>
            </a:r>
          </a:p>
        </p:txBody>
      </p:sp>
      <p:sp>
        <p:nvSpPr>
          <p:cNvPr id="304145" name="Text Box 17"/>
          <p:cNvSpPr txBox="1">
            <a:spLocks noChangeAspect="1" noChangeArrowheads="1"/>
          </p:cNvSpPr>
          <p:nvPr/>
        </p:nvSpPr>
        <p:spPr bwMode="auto">
          <a:xfrm>
            <a:off x="1509713" y="3689350"/>
            <a:ext cx="215265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spcBef>
                <a:spcPct val="50000"/>
              </a:spcBef>
              <a:buSzPct val="150000"/>
            </a:pPr>
            <a:r>
              <a:rPr lang="en-US" sz="1200"/>
              <a:t>Absorber foil for isobar suppression</a:t>
            </a:r>
          </a:p>
        </p:txBody>
      </p:sp>
      <p:sp>
        <p:nvSpPr>
          <p:cNvPr id="304146" name="Text Box 18"/>
          <p:cNvSpPr txBox="1">
            <a:spLocks noChangeAspect="1" noChangeArrowheads="1"/>
          </p:cNvSpPr>
          <p:nvPr/>
        </p:nvSpPr>
        <p:spPr bwMode="auto">
          <a:xfrm>
            <a:off x="1706563" y="4257675"/>
            <a:ext cx="1265237"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spcBef>
                <a:spcPct val="50000"/>
              </a:spcBef>
              <a:buSzPct val="150000"/>
            </a:pPr>
            <a:r>
              <a:rPr lang="en-US" sz="1200"/>
              <a:t>35°  ESA</a:t>
            </a:r>
          </a:p>
        </p:txBody>
      </p:sp>
      <p:sp>
        <p:nvSpPr>
          <p:cNvPr id="304147" name="Text Box 19"/>
          <p:cNvSpPr txBox="1">
            <a:spLocks noChangeAspect="1" noChangeArrowheads="1"/>
          </p:cNvSpPr>
          <p:nvPr/>
        </p:nvSpPr>
        <p:spPr bwMode="auto">
          <a:xfrm>
            <a:off x="2068513" y="4765675"/>
            <a:ext cx="1271587"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spcBef>
                <a:spcPct val="50000"/>
              </a:spcBef>
              <a:buSzPct val="150000"/>
            </a:pPr>
            <a:r>
              <a:rPr lang="en-US" sz="1200"/>
              <a:t>30° vertical magnet</a:t>
            </a:r>
          </a:p>
        </p:txBody>
      </p:sp>
      <p:sp>
        <p:nvSpPr>
          <p:cNvPr id="304148" name="Text Box 20"/>
          <p:cNvSpPr txBox="1">
            <a:spLocks noChangeAspect="1" noChangeArrowheads="1"/>
          </p:cNvSpPr>
          <p:nvPr/>
        </p:nvSpPr>
        <p:spPr bwMode="auto">
          <a:xfrm>
            <a:off x="2049463" y="5518150"/>
            <a:ext cx="1520825"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spcBef>
                <a:spcPct val="50000"/>
              </a:spcBef>
              <a:buSzPct val="150000"/>
            </a:pPr>
            <a:r>
              <a:rPr lang="en-US" sz="1200"/>
              <a:t>Gas ionization detector</a:t>
            </a:r>
          </a:p>
        </p:txBody>
      </p:sp>
      <p:sp>
        <p:nvSpPr>
          <p:cNvPr id="304149" name="Text Box 21"/>
          <p:cNvSpPr txBox="1">
            <a:spLocks noChangeAspect="1" noChangeArrowheads="1"/>
          </p:cNvSpPr>
          <p:nvPr/>
        </p:nvSpPr>
        <p:spPr bwMode="auto">
          <a:xfrm>
            <a:off x="987425" y="5913438"/>
            <a:ext cx="1744663" cy="6397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buSzPct val="150000"/>
            </a:pPr>
            <a:r>
              <a:rPr lang="en-US" sz="1200"/>
              <a:t>Automatic </a:t>
            </a:r>
          </a:p>
          <a:p>
            <a:pPr eaLnBrk="0" hangingPunct="0">
              <a:buSzPct val="150000"/>
            </a:pPr>
            <a:r>
              <a:rPr lang="en-US" sz="1200"/>
              <a:t>wafer handling system </a:t>
            </a:r>
          </a:p>
          <a:p>
            <a:pPr eaLnBrk="0" hangingPunct="0">
              <a:buSzPct val="150000"/>
            </a:pPr>
            <a:r>
              <a:rPr lang="en-US" sz="1200"/>
              <a:t>for HE ion implantation</a:t>
            </a:r>
          </a:p>
        </p:txBody>
      </p:sp>
      <p:sp>
        <p:nvSpPr>
          <p:cNvPr id="304150" name="Text Box 22"/>
          <p:cNvSpPr txBox="1">
            <a:spLocks noChangeAspect="1" noChangeArrowheads="1"/>
          </p:cNvSpPr>
          <p:nvPr/>
        </p:nvSpPr>
        <p:spPr bwMode="auto">
          <a:xfrm>
            <a:off x="8472488" y="2787650"/>
            <a:ext cx="635000" cy="4587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spcBef>
                <a:spcPct val="50000"/>
              </a:spcBef>
              <a:buSzPct val="150000"/>
            </a:pPr>
            <a:r>
              <a:rPr lang="en-US" sz="800"/>
              <a:t>IBA analyzing magnet</a:t>
            </a:r>
          </a:p>
        </p:txBody>
      </p:sp>
      <p:grpSp>
        <p:nvGrpSpPr>
          <p:cNvPr id="304164" name="Group 36"/>
          <p:cNvGrpSpPr>
            <a:grpSpLocks noChangeAspect="1"/>
          </p:cNvGrpSpPr>
          <p:nvPr/>
        </p:nvGrpSpPr>
        <p:grpSpPr bwMode="auto">
          <a:xfrm>
            <a:off x="3924300" y="3024188"/>
            <a:ext cx="2889250" cy="563562"/>
            <a:chOff x="3790" y="2400"/>
            <a:chExt cx="1858" cy="322"/>
          </a:xfrm>
        </p:grpSpPr>
        <p:sp>
          <p:nvSpPr>
            <p:cNvPr id="304165" name="Text Box 37"/>
            <p:cNvSpPr txBox="1">
              <a:spLocks noChangeAspect="1" noChangeArrowheads="1"/>
            </p:cNvSpPr>
            <p:nvPr/>
          </p:nvSpPr>
          <p:spPr bwMode="auto">
            <a:xfrm>
              <a:off x="4458" y="2400"/>
              <a:ext cx="580" cy="210"/>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ctr">
                <a:spcBef>
                  <a:spcPct val="50000"/>
                </a:spcBef>
              </a:pPr>
              <a:r>
                <a:rPr lang="de-DE" sz="1800"/>
                <a:t>10 m</a:t>
              </a:r>
            </a:p>
          </p:txBody>
        </p:sp>
        <p:grpSp>
          <p:nvGrpSpPr>
            <p:cNvPr id="304166" name="Group 38"/>
            <p:cNvGrpSpPr>
              <a:grpSpLocks noChangeAspect="1"/>
            </p:cNvGrpSpPr>
            <p:nvPr/>
          </p:nvGrpSpPr>
          <p:grpSpPr bwMode="auto">
            <a:xfrm>
              <a:off x="3790" y="2623"/>
              <a:ext cx="1858" cy="99"/>
              <a:chOff x="3790" y="2623"/>
              <a:chExt cx="1858" cy="99"/>
            </a:xfrm>
          </p:grpSpPr>
          <p:sp>
            <p:nvSpPr>
              <p:cNvPr id="304167" name="Line 39"/>
              <p:cNvSpPr>
                <a:spLocks noChangeAspect="1" noChangeShapeType="1"/>
              </p:cNvSpPr>
              <p:nvPr/>
            </p:nvSpPr>
            <p:spPr bwMode="auto">
              <a:xfrm>
                <a:off x="3792" y="2672"/>
                <a:ext cx="1856" cy="0"/>
              </a:xfrm>
              <a:prstGeom prst="line">
                <a:avLst/>
              </a:prstGeom>
              <a:noFill/>
              <a:ln w="38100">
                <a:solidFill>
                  <a:schemeClr val="tx1"/>
                </a:solidFill>
                <a:round/>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a:p>
            </p:txBody>
          </p:sp>
          <p:sp>
            <p:nvSpPr>
              <p:cNvPr id="304168" name="Line 40"/>
              <p:cNvSpPr>
                <a:spLocks noChangeAspect="1" noChangeShapeType="1"/>
              </p:cNvSpPr>
              <p:nvPr/>
            </p:nvSpPr>
            <p:spPr bwMode="auto">
              <a:xfrm>
                <a:off x="5645" y="2623"/>
                <a:ext cx="0"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304169" name="Line 41"/>
              <p:cNvSpPr>
                <a:spLocks noChangeAspect="1" noChangeShapeType="1"/>
              </p:cNvSpPr>
              <p:nvPr/>
            </p:nvSpPr>
            <p:spPr bwMode="auto">
              <a:xfrm>
                <a:off x="3790" y="2626"/>
                <a:ext cx="0"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grpSp>
      </p:grpSp>
      <p:sp>
        <p:nvSpPr>
          <p:cNvPr id="304172" name="Rectangle 44"/>
          <p:cNvSpPr>
            <a:spLocks noChangeArrowheads="1"/>
          </p:cNvSpPr>
          <p:nvPr/>
        </p:nvSpPr>
        <p:spPr bwMode="auto">
          <a:xfrm>
            <a:off x="4514850" y="4954588"/>
            <a:ext cx="3867150" cy="1404937"/>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sz="800" dirty="0"/>
          </a:p>
          <a:p>
            <a:r>
              <a:rPr lang="en-US" sz="1800" dirty="0">
                <a:latin typeface="Arial" pitchFamily="34" charset="0"/>
                <a:cs typeface="Arial" pitchFamily="34" charset="0"/>
              </a:rPr>
              <a:t>Terminal voltage:     </a:t>
            </a:r>
            <a:r>
              <a:rPr lang="en-US" sz="1800" b="1" dirty="0">
                <a:latin typeface="Arial" pitchFamily="34" charset="0"/>
                <a:cs typeface="Arial" pitchFamily="34" charset="0"/>
              </a:rPr>
              <a:t>0.3 - 6.0 MV</a:t>
            </a:r>
          </a:p>
          <a:p>
            <a:endParaRPr lang="en-US" sz="800" dirty="0"/>
          </a:p>
          <a:p>
            <a:r>
              <a:rPr lang="en-US" sz="1800" dirty="0">
                <a:latin typeface="Arial" pitchFamily="34" charset="0"/>
                <a:cs typeface="Arial" pitchFamily="34" charset="0"/>
              </a:rPr>
              <a:t>Maximum TV:         </a:t>
            </a:r>
            <a:r>
              <a:rPr lang="en-US" sz="1800" b="1" dirty="0">
                <a:latin typeface="Arial" pitchFamily="34" charset="0"/>
                <a:cs typeface="Arial" pitchFamily="34" charset="0"/>
              </a:rPr>
              <a:t>  6.6 MV</a:t>
            </a:r>
          </a:p>
          <a:p>
            <a:endParaRPr lang="en-US" sz="800" dirty="0"/>
          </a:p>
          <a:p>
            <a:r>
              <a:rPr lang="en-US" sz="1800" dirty="0">
                <a:latin typeface="Arial" pitchFamily="34" charset="0"/>
                <a:cs typeface="Arial" pitchFamily="34" charset="0"/>
              </a:rPr>
              <a:t>Terminal voltage stability:   </a:t>
            </a:r>
            <a:r>
              <a:rPr lang="en-US" sz="1800" b="1" dirty="0">
                <a:latin typeface="Arial" pitchFamily="34" charset="0"/>
                <a:cs typeface="Arial" pitchFamily="34" charset="0"/>
              </a:rPr>
              <a:t>~ </a:t>
            </a:r>
            <a:r>
              <a:rPr lang="en-US" sz="1800" b="1" dirty="0">
                <a:latin typeface="Arial" pitchFamily="34" charset="0"/>
                <a:cs typeface="Arial" pitchFamily="34" charset="0"/>
                <a:sym typeface="Symbol" pitchFamily="18" charset="2"/>
              </a:rPr>
              <a:t>10</a:t>
            </a:r>
            <a:r>
              <a:rPr lang="en-US" sz="1800" b="1" baseline="30000" dirty="0">
                <a:latin typeface="Arial" pitchFamily="34" charset="0"/>
                <a:cs typeface="Arial" pitchFamily="34" charset="0"/>
                <a:sym typeface="Symbol" pitchFamily="18" charset="2"/>
              </a:rPr>
              <a:t>-5</a:t>
            </a:r>
            <a:r>
              <a:rPr lang="en-US" sz="1800" dirty="0">
                <a:latin typeface="Arial" pitchFamily="34" charset="0"/>
                <a:cs typeface="Arial" pitchFamily="34" charset="0"/>
                <a:sym typeface="Symbol" pitchFamily="18" charset="2"/>
              </a:rPr>
              <a:t> </a:t>
            </a:r>
          </a:p>
          <a:p>
            <a:endParaRPr lang="en-US" sz="800" dirty="0"/>
          </a:p>
        </p:txBody>
      </p:sp>
      <p:sp>
        <p:nvSpPr>
          <p:cNvPr id="304177" name="Rectangle 49"/>
          <p:cNvSpPr>
            <a:spLocks noChangeArrowheads="1"/>
          </p:cNvSpPr>
          <p:nvPr/>
        </p:nvSpPr>
        <p:spPr bwMode="auto">
          <a:xfrm>
            <a:off x="7086600" y="1752600"/>
            <a:ext cx="1295400" cy="1752600"/>
          </a:xfrm>
          <a:prstGeom prst="rect">
            <a:avLst/>
          </a:prstGeom>
          <a:noFill/>
          <a:ln w="38100">
            <a:solidFill>
              <a:srgbClr val="FF0000"/>
            </a:solidFill>
            <a:prstDash val="sysDot"/>
            <a:miter lim="800000"/>
            <a:headEnd/>
            <a:tailEnd/>
          </a:ln>
          <a:effectLst/>
          <a:extLst>
            <a:ext uri="{909E8E84-426E-40DD-AFC4-6F175D3DCCD1}">
              <a14:hiddenFill xmlns:a14="http://schemas.microsoft.com/office/drawing/2010/main">
                <a:solidFill>
                  <a:srgbClr val="003E8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304179" name="Rectangle 51"/>
          <p:cNvSpPr>
            <a:spLocks noChangeArrowheads="1"/>
          </p:cNvSpPr>
          <p:nvPr/>
        </p:nvSpPr>
        <p:spPr bwMode="auto">
          <a:xfrm>
            <a:off x="1066800" y="1752600"/>
            <a:ext cx="1600200" cy="4038600"/>
          </a:xfrm>
          <a:prstGeom prst="rect">
            <a:avLst/>
          </a:prstGeom>
          <a:noFill/>
          <a:ln w="38100">
            <a:solidFill>
              <a:srgbClr val="FF0000"/>
            </a:solidFill>
            <a:prstDash val="sysDot"/>
            <a:miter lim="800000"/>
            <a:headEnd/>
            <a:tailEnd/>
          </a:ln>
          <a:effectLst/>
          <a:extLst>
            <a:ext uri="{909E8E84-426E-40DD-AFC4-6F175D3DCCD1}">
              <a14:hiddenFill xmlns:a14="http://schemas.microsoft.com/office/drawing/2010/main">
                <a:solidFill>
                  <a:srgbClr val="003E8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28" name="Text Box 7"/>
          <p:cNvSpPr txBox="1">
            <a:spLocks noChangeAspect="1" noChangeArrowheads="1"/>
          </p:cNvSpPr>
          <p:nvPr/>
        </p:nvSpPr>
        <p:spPr bwMode="auto">
          <a:xfrm>
            <a:off x="269876" y="295275"/>
            <a:ext cx="8837612"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eaLnBrk="0" hangingPunct="0">
              <a:spcBef>
                <a:spcPct val="50000"/>
              </a:spcBef>
              <a:buSzPct val="150000"/>
            </a:pPr>
            <a:r>
              <a:rPr lang="en-US" sz="2400" dirty="0"/>
              <a:t>6 MV </a:t>
            </a:r>
            <a:r>
              <a:rPr lang="en-US" sz="2400" dirty="0" err="1"/>
              <a:t>Tandetron</a:t>
            </a:r>
            <a:r>
              <a:rPr lang="en-US" sz="2400" dirty="0"/>
              <a:t> for AMS, IBA and HEII</a:t>
            </a:r>
          </a:p>
        </p:txBody>
      </p:sp>
    </p:spTree>
    <p:extLst>
      <p:ext uri="{BB962C8B-B14F-4D97-AF65-F5344CB8AC3E}">
        <p14:creationId xmlns:p14="http://schemas.microsoft.com/office/powerpoint/2010/main" val="339763314"/>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9" name="Picture 3" descr="AMS-HE-Seite-Zeichnun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338" y="676151"/>
            <a:ext cx="7194550" cy="5561013"/>
          </a:xfrm>
          <a:prstGeom prst="rect">
            <a:avLst/>
          </a:prstGeom>
          <a:noFill/>
          <a:extLst>
            <a:ext uri="{909E8E84-426E-40DD-AFC4-6F175D3DCCD1}">
              <a14:hiddenFill xmlns:a14="http://schemas.microsoft.com/office/drawing/2010/main">
                <a:solidFill>
                  <a:srgbClr val="FFFFFF"/>
                </a:solidFill>
              </a14:hiddenFill>
            </a:ext>
          </a:extLst>
        </p:spPr>
      </p:pic>
      <p:sp>
        <p:nvSpPr>
          <p:cNvPr id="260100" name="Text Box 4"/>
          <p:cNvSpPr txBox="1">
            <a:spLocks noChangeAspect="1" noChangeArrowheads="1"/>
          </p:cNvSpPr>
          <p:nvPr/>
        </p:nvSpPr>
        <p:spPr bwMode="auto">
          <a:xfrm rot="16200000">
            <a:off x="4370387" y="2073152"/>
            <a:ext cx="1089025"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4625" indent="-174625">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r" eaLnBrk="0" hangingPunct="0">
              <a:buSzPct val="150000"/>
            </a:pPr>
            <a:r>
              <a:rPr lang="en-US" sz="1200" b="1"/>
              <a:t>Quadrupole</a:t>
            </a:r>
          </a:p>
          <a:p>
            <a:pPr algn="r" eaLnBrk="0" hangingPunct="0">
              <a:buSzPct val="150000"/>
            </a:pPr>
            <a:r>
              <a:rPr lang="en-US" sz="1200" b="1"/>
              <a:t>triplet lens</a:t>
            </a:r>
          </a:p>
        </p:txBody>
      </p:sp>
      <p:sp>
        <p:nvSpPr>
          <p:cNvPr id="260101" name="Text Box 5"/>
          <p:cNvSpPr txBox="1">
            <a:spLocks noChangeAspect="1" noChangeArrowheads="1"/>
          </p:cNvSpPr>
          <p:nvPr/>
        </p:nvSpPr>
        <p:spPr bwMode="auto">
          <a:xfrm>
            <a:off x="2317750" y="4330576"/>
            <a:ext cx="3352800"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4625" indent="-174625">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buSzPct val="150000"/>
            </a:pPr>
            <a:r>
              <a:rPr lang="en-US" sz="1200" b="1"/>
              <a:t>35°-elektrostatic analyzer (ESA)</a:t>
            </a:r>
          </a:p>
        </p:txBody>
      </p:sp>
      <p:sp>
        <p:nvSpPr>
          <p:cNvPr id="260103" name="Text Box 7"/>
          <p:cNvSpPr txBox="1">
            <a:spLocks noChangeAspect="1" noChangeArrowheads="1"/>
          </p:cNvSpPr>
          <p:nvPr/>
        </p:nvSpPr>
        <p:spPr bwMode="auto">
          <a:xfrm rot="16200000">
            <a:off x="3280569" y="1562770"/>
            <a:ext cx="1087437" cy="15525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4625" indent="-174625">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r" eaLnBrk="0" hangingPunct="0">
              <a:buSzPct val="150000"/>
            </a:pPr>
            <a:endParaRPr lang="en-US" sz="1200" b="1"/>
          </a:p>
          <a:p>
            <a:pPr algn="r" eaLnBrk="0" hangingPunct="0">
              <a:buSzPct val="150000"/>
            </a:pPr>
            <a:r>
              <a:rPr lang="en-US" sz="1200" b="1"/>
              <a:t>Aperture  4</a:t>
            </a:r>
          </a:p>
          <a:p>
            <a:pPr algn="r" eaLnBrk="0" hangingPunct="0">
              <a:buSzPct val="150000"/>
            </a:pPr>
            <a:endParaRPr lang="en-US" sz="1200" b="1"/>
          </a:p>
          <a:p>
            <a:pPr algn="r" eaLnBrk="0" hangingPunct="0">
              <a:buSzPct val="150000"/>
            </a:pPr>
            <a:endParaRPr lang="en-US" sz="1200" b="1"/>
          </a:p>
          <a:p>
            <a:pPr algn="r" eaLnBrk="0" hangingPunct="0">
              <a:buSzPct val="150000"/>
            </a:pPr>
            <a:endParaRPr lang="en-US" sz="1200" b="1"/>
          </a:p>
          <a:p>
            <a:pPr algn="r" eaLnBrk="0" hangingPunct="0">
              <a:buSzPct val="150000"/>
            </a:pPr>
            <a:endParaRPr lang="en-US" sz="1200" b="1"/>
          </a:p>
          <a:p>
            <a:pPr algn="r" eaLnBrk="0" hangingPunct="0">
              <a:buSzPct val="150000"/>
            </a:pPr>
            <a:endParaRPr lang="en-US" sz="1200" b="1"/>
          </a:p>
          <a:p>
            <a:pPr algn="r" eaLnBrk="0" hangingPunct="0">
              <a:buSzPct val="150000"/>
            </a:pPr>
            <a:endParaRPr lang="en-US" sz="1200" b="1"/>
          </a:p>
        </p:txBody>
      </p:sp>
      <p:sp>
        <p:nvSpPr>
          <p:cNvPr id="260104" name="Text Box 8"/>
          <p:cNvSpPr txBox="1">
            <a:spLocks noChangeAspect="1" noChangeArrowheads="1"/>
          </p:cNvSpPr>
          <p:nvPr/>
        </p:nvSpPr>
        <p:spPr bwMode="auto">
          <a:xfrm>
            <a:off x="434975" y="1236539"/>
            <a:ext cx="1927225"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4625" indent="-174625">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buSzPct val="150000"/>
            </a:pPr>
            <a:r>
              <a:rPr lang="en-US" sz="1200" b="1"/>
              <a:t>90°-AMS magnet</a:t>
            </a:r>
          </a:p>
        </p:txBody>
      </p:sp>
      <p:sp>
        <p:nvSpPr>
          <p:cNvPr id="260106" name="Text Box 10"/>
          <p:cNvSpPr txBox="1">
            <a:spLocks noChangeAspect="1" noChangeArrowheads="1"/>
          </p:cNvSpPr>
          <p:nvPr/>
        </p:nvSpPr>
        <p:spPr bwMode="auto">
          <a:xfrm>
            <a:off x="2303463" y="2784351"/>
            <a:ext cx="2052637"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4625" indent="-174625">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buSzPct val="150000"/>
            </a:pPr>
            <a:r>
              <a:rPr lang="en-US" sz="1200" b="1"/>
              <a:t>Faraday cup chamber</a:t>
            </a:r>
          </a:p>
        </p:txBody>
      </p:sp>
      <p:sp>
        <p:nvSpPr>
          <p:cNvPr id="260107" name="Text Box 11"/>
          <p:cNvSpPr txBox="1">
            <a:spLocks noChangeAspect="1" noChangeArrowheads="1"/>
          </p:cNvSpPr>
          <p:nvPr/>
        </p:nvSpPr>
        <p:spPr bwMode="auto">
          <a:xfrm>
            <a:off x="390525" y="3478089"/>
            <a:ext cx="1352550"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4625" indent="-174625">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buSzPct val="150000"/>
            </a:pPr>
            <a:r>
              <a:rPr lang="en-US" sz="1200" b="1"/>
              <a:t>Moveable FC</a:t>
            </a:r>
          </a:p>
        </p:txBody>
      </p:sp>
      <p:sp>
        <p:nvSpPr>
          <p:cNvPr id="260108" name="Text Box 12"/>
          <p:cNvSpPr txBox="1">
            <a:spLocks noChangeAspect="1" noChangeArrowheads="1"/>
          </p:cNvSpPr>
          <p:nvPr/>
        </p:nvSpPr>
        <p:spPr bwMode="auto">
          <a:xfrm>
            <a:off x="2317750" y="3260601"/>
            <a:ext cx="1847850"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4625" indent="-174625">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buSzPct val="150000"/>
            </a:pPr>
            <a:r>
              <a:rPr lang="en-US" sz="1200" b="1"/>
              <a:t>Fixed FC (for </a:t>
            </a:r>
            <a:r>
              <a:rPr lang="en-US" sz="1200" b="1" baseline="30000"/>
              <a:t>12</a:t>
            </a:r>
            <a:r>
              <a:rPr lang="en-US" sz="1200" b="1"/>
              <a:t>C)</a:t>
            </a:r>
          </a:p>
        </p:txBody>
      </p:sp>
      <p:sp>
        <p:nvSpPr>
          <p:cNvPr id="260109" name="Text Box 13"/>
          <p:cNvSpPr txBox="1">
            <a:spLocks noChangeAspect="1" noChangeArrowheads="1"/>
          </p:cNvSpPr>
          <p:nvPr/>
        </p:nvSpPr>
        <p:spPr bwMode="auto">
          <a:xfrm>
            <a:off x="179388" y="3873376"/>
            <a:ext cx="1497012"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4625" indent="-174625">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buSzPct val="150000"/>
            </a:pPr>
            <a:r>
              <a:rPr lang="en-US" sz="1200" b="1"/>
              <a:t>Quadrupole lens</a:t>
            </a:r>
          </a:p>
        </p:txBody>
      </p:sp>
      <p:sp>
        <p:nvSpPr>
          <p:cNvPr id="260110" name="Text Box 14"/>
          <p:cNvSpPr txBox="1">
            <a:spLocks noChangeAspect="1" noChangeArrowheads="1"/>
          </p:cNvSpPr>
          <p:nvPr/>
        </p:nvSpPr>
        <p:spPr bwMode="auto">
          <a:xfrm>
            <a:off x="536575" y="5211639"/>
            <a:ext cx="1749425"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4625" indent="-174625">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buSzPct val="150000"/>
            </a:pPr>
            <a:r>
              <a:rPr lang="en-US" sz="1200" b="1"/>
              <a:t>Quadrupole lens</a:t>
            </a:r>
          </a:p>
        </p:txBody>
      </p:sp>
      <p:sp>
        <p:nvSpPr>
          <p:cNvPr id="260111" name="Text Box 15"/>
          <p:cNvSpPr txBox="1">
            <a:spLocks noChangeAspect="1" noChangeArrowheads="1"/>
          </p:cNvSpPr>
          <p:nvPr/>
        </p:nvSpPr>
        <p:spPr bwMode="auto">
          <a:xfrm>
            <a:off x="2897188" y="5302126"/>
            <a:ext cx="1584325"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4625" indent="-174625">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r" eaLnBrk="0" hangingPunct="0">
              <a:buSzPct val="150000"/>
            </a:pPr>
            <a:r>
              <a:rPr lang="en-US" sz="1200" b="1"/>
              <a:t>30° vertical magnet</a:t>
            </a:r>
          </a:p>
        </p:txBody>
      </p:sp>
      <p:sp>
        <p:nvSpPr>
          <p:cNvPr id="260112" name="Text Box 16"/>
          <p:cNvSpPr txBox="1">
            <a:spLocks noChangeAspect="1" noChangeArrowheads="1"/>
          </p:cNvSpPr>
          <p:nvPr/>
        </p:nvSpPr>
        <p:spPr bwMode="auto">
          <a:xfrm>
            <a:off x="3203575" y="5932364"/>
            <a:ext cx="2736850"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4625" indent="-174625">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r" eaLnBrk="0" hangingPunct="0">
              <a:buSzPct val="150000"/>
            </a:pPr>
            <a:r>
              <a:rPr lang="en-US" sz="1200" b="1"/>
              <a:t>Detector (Gas ionization chamber) </a:t>
            </a:r>
          </a:p>
        </p:txBody>
      </p:sp>
      <p:sp>
        <p:nvSpPr>
          <p:cNvPr id="260113" name="Text Box 17"/>
          <p:cNvSpPr txBox="1">
            <a:spLocks noChangeAspect="1" noChangeArrowheads="1"/>
          </p:cNvSpPr>
          <p:nvPr/>
        </p:nvSpPr>
        <p:spPr bwMode="auto">
          <a:xfrm>
            <a:off x="3095625" y="5575176"/>
            <a:ext cx="2443163"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4625" indent="-174625">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buSzPct val="150000"/>
            </a:pPr>
            <a:r>
              <a:rPr lang="en-US" sz="1200" b="1"/>
              <a:t>Faraday cup</a:t>
            </a:r>
          </a:p>
        </p:txBody>
      </p:sp>
      <p:sp>
        <p:nvSpPr>
          <p:cNvPr id="260114" name="Text Box 18"/>
          <p:cNvSpPr txBox="1">
            <a:spLocks noChangeAspect="1" noChangeArrowheads="1"/>
          </p:cNvSpPr>
          <p:nvPr/>
        </p:nvSpPr>
        <p:spPr bwMode="auto">
          <a:xfrm>
            <a:off x="2303463" y="3600326"/>
            <a:ext cx="3792537"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4625" indent="-174625">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buSzPct val="150000"/>
            </a:pPr>
            <a:endParaRPr lang="en-US" sz="1200" b="1"/>
          </a:p>
          <a:p>
            <a:pPr eaLnBrk="0" hangingPunct="0">
              <a:buSzPct val="150000"/>
            </a:pPr>
            <a:r>
              <a:rPr lang="en-US" sz="1200" b="1"/>
              <a:t>Absorber foils</a:t>
            </a:r>
          </a:p>
        </p:txBody>
      </p:sp>
      <p:sp>
        <p:nvSpPr>
          <p:cNvPr id="260125" name="Text Box 29"/>
          <p:cNvSpPr txBox="1">
            <a:spLocks noChangeAspect="1" noChangeArrowheads="1"/>
          </p:cNvSpPr>
          <p:nvPr/>
        </p:nvSpPr>
        <p:spPr bwMode="auto">
          <a:xfrm>
            <a:off x="288925" y="44624"/>
            <a:ext cx="8027988" cy="620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eaLnBrk="0" hangingPunct="0">
              <a:spcBef>
                <a:spcPct val="50000"/>
              </a:spcBef>
              <a:buSzPct val="150000"/>
            </a:pPr>
            <a:r>
              <a:rPr lang="en-US" sz="2400" dirty="0"/>
              <a:t>AMS facility: high energy side</a:t>
            </a:r>
          </a:p>
        </p:txBody>
      </p:sp>
    </p:spTree>
    <p:extLst>
      <p:ext uri="{BB962C8B-B14F-4D97-AF65-F5344CB8AC3E}">
        <p14:creationId xmlns:p14="http://schemas.microsoft.com/office/powerpoint/2010/main" val="969498328"/>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7730" name="Object 2"/>
          <p:cNvGraphicFramePr>
            <a:graphicFrameLocks noChangeAspect="1"/>
          </p:cNvGraphicFramePr>
          <p:nvPr/>
        </p:nvGraphicFramePr>
        <p:xfrm>
          <a:off x="736600" y="908050"/>
          <a:ext cx="2671763" cy="5492750"/>
        </p:xfrm>
        <a:graphic>
          <a:graphicData uri="http://schemas.openxmlformats.org/presentationml/2006/ole">
            <mc:AlternateContent xmlns:mc="http://schemas.openxmlformats.org/markup-compatibility/2006">
              <mc:Choice xmlns:v="urn:schemas-microsoft-com:vml" Requires="v">
                <p:oleObj spid="_x0000_s82978" name="VISIO" r:id="rId4" imgW="2426760" imgH="4960800" progId="Visio.Drawing.5">
                  <p:embed/>
                </p:oleObj>
              </mc:Choice>
              <mc:Fallback>
                <p:oleObj name="VISIO" r:id="rId4" imgW="2426760" imgH="4960800" progId="Visio.Drawing.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600" y="908050"/>
                        <a:ext cx="2671763" cy="5492750"/>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7731" name="Text Box 3"/>
          <p:cNvSpPr txBox="1">
            <a:spLocks noChangeAspect="1" noChangeArrowheads="1"/>
          </p:cNvSpPr>
          <p:nvPr/>
        </p:nvSpPr>
        <p:spPr bwMode="auto">
          <a:xfrm>
            <a:off x="1868488" y="1905000"/>
            <a:ext cx="3313112" cy="85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4625" indent="-174625">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buSzPct val="150000"/>
            </a:pPr>
            <a:r>
              <a:rPr lang="en-US" b="1" dirty="0"/>
              <a:t>90°-AMS magnet</a:t>
            </a:r>
          </a:p>
          <a:p>
            <a:pPr eaLnBrk="0" hangingPunct="0">
              <a:buSzPct val="150000"/>
            </a:pPr>
            <a:endParaRPr lang="en-US" b="1" dirty="0"/>
          </a:p>
          <a:p>
            <a:pPr eaLnBrk="0" hangingPunct="0">
              <a:buSzPct val="150000"/>
            </a:pPr>
            <a:endParaRPr lang="en-US" sz="1800" dirty="0"/>
          </a:p>
        </p:txBody>
      </p:sp>
      <p:sp>
        <p:nvSpPr>
          <p:cNvPr id="457732" name="Text Box 4"/>
          <p:cNvSpPr txBox="1">
            <a:spLocks noChangeArrowheads="1"/>
          </p:cNvSpPr>
          <p:nvPr/>
        </p:nvSpPr>
        <p:spPr bwMode="auto">
          <a:xfrm>
            <a:off x="609599" y="5949280"/>
            <a:ext cx="3559175" cy="648512"/>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pPr algn="r"/>
            <a:r>
              <a:rPr lang="en-US" b="1" dirty="0">
                <a:latin typeface="Arial" pitchFamily="34" charset="0"/>
                <a:cs typeface="Arial" pitchFamily="34" charset="0"/>
              </a:rPr>
              <a:t>Radioisotope path </a:t>
            </a:r>
          </a:p>
          <a:p>
            <a:r>
              <a:rPr lang="en-US" b="1" dirty="0">
                <a:latin typeface="Arial" pitchFamily="34" charset="0"/>
                <a:cs typeface="Arial" pitchFamily="34" charset="0"/>
              </a:rPr>
              <a:t>to absorber foil and 35°-ESA</a:t>
            </a:r>
          </a:p>
        </p:txBody>
      </p:sp>
      <p:sp>
        <p:nvSpPr>
          <p:cNvPr id="457733" name="Text Box 5"/>
          <p:cNvSpPr txBox="1">
            <a:spLocks noChangeAspect="1" noChangeArrowheads="1"/>
          </p:cNvSpPr>
          <p:nvPr/>
        </p:nvSpPr>
        <p:spPr bwMode="auto">
          <a:xfrm>
            <a:off x="1973263" y="5445125"/>
            <a:ext cx="3208337"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74625" indent="-174625">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buSzPct val="150000"/>
            </a:pPr>
            <a:r>
              <a:rPr lang="en-US" b="1" dirty="0"/>
              <a:t>2 moveable Faraday cups</a:t>
            </a:r>
          </a:p>
        </p:txBody>
      </p:sp>
      <p:sp>
        <p:nvSpPr>
          <p:cNvPr id="457734" name="Rectangle 6"/>
          <p:cNvSpPr>
            <a:spLocks noChangeArrowheads="1"/>
          </p:cNvSpPr>
          <p:nvPr/>
        </p:nvSpPr>
        <p:spPr bwMode="auto">
          <a:xfrm>
            <a:off x="4114800" y="980728"/>
            <a:ext cx="4876800" cy="1618008"/>
          </a:xfrm>
          <a:prstGeom prst="rect">
            <a:avLst/>
          </a:prstGeom>
          <a:noFill/>
          <a:ln>
            <a:noFill/>
          </a:ln>
          <a:effectLst/>
          <a:extLst>
            <a:ext uri="{909E8E84-426E-40DD-AFC4-6F175D3DCCD1}">
              <a14:hiddenFill xmlns:a14="http://schemas.microsoft.com/office/drawing/2010/main">
                <a:solidFill>
                  <a:srgbClr val="FFFF99">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en-US" b="1" dirty="0">
                <a:latin typeface="Arial" pitchFamily="34" charset="0"/>
                <a:cs typeface="Arial" pitchFamily="34" charset="0"/>
              </a:rPr>
              <a:t>High precision moveable FC for stable isotopes and energy stabilization </a:t>
            </a:r>
          </a:p>
          <a:p>
            <a:endParaRPr lang="en-US" b="1" dirty="0">
              <a:latin typeface="Arial" pitchFamily="34" charset="0"/>
              <a:cs typeface="Arial" pitchFamily="34" charset="0"/>
            </a:endParaRPr>
          </a:p>
          <a:p>
            <a:r>
              <a:rPr lang="en-US" b="1" dirty="0">
                <a:latin typeface="Arial" pitchFamily="34" charset="0"/>
                <a:cs typeface="Arial" pitchFamily="34" charset="0"/>
              </a:rPr>
              <a:t>Slit system </a:t>
            </a:r>
            <a:r>
              <a:rPr lang="en-US" b="1" dirty="0" smtClean="0">
                <a:latin typeface="Arial" pitchFamily="34" charset="0"/>
                <a:cs typeface="Arial" pitchFamily="34" charset="0"/>
              </a:rPr>
              <a:t>for HV stabilization in </a:t>
            </a:r>
            <a:r>
              <a:rPr lang="en-US" b="1" dirty="0">
                <a:latin typeface="Arial" pitchFamily="34" charset="0"/>
                <a:cs typeface="Arial" pitchFamily="34" charset="0"/>
              </a:rPr>
              <a:t>the moveable FCs</a:t>
            </a:r>
            <a:endParaRPr lang="en-US" sz="1000" b="1" dirty="0">
              <a:latin typeface="Arial" pitchFamily="34" charset="0"/>
              <a:cs typeface="Arial" pitchFamily="34" charset="0"/>
            </a:endParaRPr>
          </a:p>
          <a:p>
            <a:endParaRPr lang="en-US" sz="900" b="1" dirty="0">
              <a:latin typeface="Arial" pitchFamily="34" charset="0"/>
              <a:cs typeface="Arial" pitchFamily="34" charset="0"/>
            </a:endParaRPr>
          </a:p>
        </p:txBody>
      </p:sp>
      <p:sp>
        <p:nvSpPr>
          <p:cNvPr id="457742" name="Text Box 14"/>
          <p:cNvSpPr txBox="1">
            <a:spLocks noChangeAspect="1" noChangeArrowheads="1"/>
          </p:cNvSpPr>
          <p:nvPr/>
        </p:nvSpPr>
        <p:spPr bwMode="auto">
          <a:xfrm>
            <a:off x="288428" y="71983"/>
            <a:ext cx="8027988" cy="620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eaLnBrk="0" hangingPunct="0">
              <a:spcBef>
                <a:spcPct val="50000"/>
              </a:spcBef>
              <a:buSzPct val="150000"/>
            </a:pPr>
            <a:r>
              <a:rPr lang="en-US" sz="2400" dirty="0"/>
              <a:t>AMS facility: measurement of stable isotopes</a:t>
            </a:r>
          </a:p>
        </p:txBody>
      </p:sp>
      <p:sp>
        <p:nvSpPr>
          <p:cNvPr id="457743" name="Text Box 15"/>
          <p:cNvSpPr txBox="1">
            <a:spLocks noChangeAspect="1" noChangeArrowheads="1"/>
          </p:cNvSpPr>
          <p:nvPr/>
        </p:nvSpPr>
        <p:spPr bwMode="auto">
          <a:xfrm>
            <a:off x="2009775" y="4724400"/>
            <a:ext cx="2159000"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4625" indent="-174625">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buSzPct val="150000"/>
            </a:pPr>
            <a:r>
              <a:rPr lang="en-US" b="1" dirty="0"/>
              <a:t>fixed Faraday cup</a:t>
            </a:r>
          </a:p>
        </p:txBody>
      </p:sp>
      <p:grpSp>
        <p:nvGrpSpPr>
          <p:cNvPr id="457749" name="Group 21"/>
          <p:cNvGrpSpPr>
            <a:grpSpLocks/>
          </p:cNvGrpSpPr>
          <p:nvPr/>
        </p:nvGrpSpPr>
        <p:grpSpPr bwMode="auto">
          <a:xfrm>
            <a:off x="4256856" y="2492896"/>
            <a:ext cx="4419600" cy="2819400"/>
            <a:chOff x="3600" y="1968"/>
            <a:chExt cx="1884" cy="1188"/>
          </a:xfrm>
        </p:grpSpPr>
        <p:graphicFrame>
          <p:nvGraphicFramePr>
            <p:cNvPr id="457750" name="Object 22"/>
            <p:cNvGraphicFramePr>
              <a:graphicFrameLocks noChangeAspect="1"/>
            </p:cNvGraphicFramePr>
            <p:nvPr/>
          </p:nvGraphicFramePr>
          <p:xfrm>
            <a:off x="3600" y="1968"/>
            <a:ext cx="1884" cy="1188"/>
          </p:xfrm>
          <a:graphic>
            <a:graphicData uri="http://schemas.openxmlformats.org/presentationml/2006/ole">
              <mc:AlternateContent xmlns:mc="http://schemas.openxmlformats.org/markup-compatibility/2006">
                <mc:Choice xmlns:v="urn:schemas-microsoft-com:vml" Requires="v">
                  <p:oleObj spid="_x0000_s82979" name="Photo Editor Photo" r:id="rId6" imgW="5830114" imgH="3677163" progId="MSPhotoEd.3">
                    <p:embed/>
                  </p:oleObj>
                </mc:Choice>
                <mc:Fallback>
                  <p:oleObj name="Photo Editor Photo" r:id="rId6" imgW="5830114" imgH="3677163"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0" y="1968"/>
                          <a:ext cx="1884" cy="1188"/>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7751" name="Text Box 23"/>
            <p:cNvSpPr txBox="1">
              <a:spLocks noChangeAspect="1" noChangeArrowheads="1"/>
            </p:cNvSpPr>
            <p:nvPr/>
          </p:nvSpPr>
          <p:spPr bwMode="auto">
            <a:xfrm>
              <a:off x="3936" y="2976"/>
              <a:ext cx="1293" cy="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4625" indent="-174625">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buSzPct val="150000"/>
              </a:pPr>
              <a:r>
                <a:rPr lang="en-US" sz="1200" b="1">
                  <a:solidFill>
                    <a:srgbClr val="FFFF00"/>
                  </a:solidFill>
                </a:rPr>
                <a:t>Faraday cup chamber</a:t>
              </a:r>
            </a:p>
          </p:txBody>
        </p:sp>
        <p:sp>
          <p:nvSpPr>
            <p:cNvPr id="457752" name="Text Box 24"/>
            <p:cNvSpPr txBox="1">
              <a:spLocks noChangeAspect="1" noChangeArrowheads="1"/>
            </p:cNvSpPr>
            <p:nvPr/>
          </p:nvSpPr>
          <p:spPr bwMode="auto">
            <a:xfrm>
              <a:off x="3648" y="2016"/>
              <a:ext cx="1164" cy="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4625" indent="-174625">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buSzPct val="150000"/>
              </a:pPr>
              <a:r>
                <a:rPr lang="en-US" sz="1200" b="1">
                  <a:solidFill>
                    <a:srgbClr val="FFFF00"/>
                  </a:solidFill>
                </a:rPr>
                <a:t>Fixed FC</a:t>
              </a:r>
            </a:p>
          </p:txBody>
        </p:sp>
        <p:sp>
          <p:nvSpPr>
            <p:cNvPr id="457753" name="Text Box 25"/>
            <p:cNvSpPr txBox="1">
              <a:spLocks noChangeAspect="1" noChangeArrowheads="1"/>
            </p:cNvSpPr>
            <p:nvPr/>
          </p:nvSpPr>
          <p:spPr bwMode="auto">
            <a:xfrm>
              <a:off x="4608" y="2208"/>
              <a:ext cx="852" cy="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4625" indent="-174625">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r" eaLnBrk="0" hangingPunct="0">
                <a:buSzPct val="150000"/>
              </a:pPr>
              <a:r>
                <a:rPr lang="en-US" sz="1200" b="1">
                  <a:solidFill>
                    <a:srgbClr val="FFFF00"/>
                  </a:solidFill>
                </a:rPr>
                <a:t>Moveable FC</a:t>
              </a:r>
            </a:p>
          </p:txBody>
        </p:sp>
      </p:grpSp>
    </p:spTree>
    <p:extLst>
      <p:ext uri="{BB962C8B-B14F-4D97-AF65-F5344CB8AC3E}">
        <p14:creationId xmlns:p14="http://schemas.microsoft.com/office/powerpoint/2010/main" val="1078641973"/>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26" name="Rectangle 26"/>
          <p:cNvSpPr>
            <a:spLocks noChangeArrowheads="1"/>
          </p:cNvSpPr>
          <p:nvPr/>
        </p:nvSpPr>
        <p:spPr bwMode="auto">
          <a:xfrm>
            <a:off x="251520" y="2648124"/>
            <a:ext cx="3483496" cy="925511"/>
          </a:xfrm>
          <a:prstGeom prst="rect">
            <a:avLst/>
          </a:prstGeom>
          <a:noFill/>
          <a:ln>
            <a:noFill/>
          </a:ln>
          <a:effectLst/>
          <a:extLst>
            <a:ext uri="{909E8E84-426E-40DD-AFC4-6F175D3DCCD1}">
              <a14:hiddenFill xmlns:a14="http://schemas.microsoft.com/office/drawing/2010/main">
                <a:solidFill>
                  <a:srgbClr val="FFFF99">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r>
              <a:rPr lang="en-US" dirty="0">
                <a:latin typeface="Arial" pitchFamily="34" charset="0"/>
                <a:cs typeface="Arial" pitchFamily="34" charset="0"/>
              </a:rPr>
              <a:t>Foil thickness: </a:t>
            </a:r>
            <a:r>
              <a:rPr lang="en-US" dirty="0" smtClean="0">
                <a:latin typeface="Arial" pitchFamily="34" charset="0"/>
                <a:cs typeface="Arial" pitchFamily="34" charset="0"/>
              </a:rPr>
              <a:t/>
            </a:r>
            <a:br>
              <a:rPr lang="en-US" dirty="0" smtClean="0">
                <a:latin typeface="Arial" pitchFamily="34" charset="0"/>
                <a:cs typeface="Arial" pitchFamily="34" charset="0"/>
              </a:rPr>
            </a:br>
            <a:r>
              <a:rPr lang="en-US" dirty="0" smtClean="0">
                <a:latin typeface="Arial" pitchFamily="34" charset="0"/>
                <a:cs typeface="Arial" pitchFamily="34" charset="0"/>
              </a:rPr>
              <a:t>1 </a:t>
            </a:r>
            <a:r>
              <a:rPr lang="en-US" dirty="0">
                <a:latin typeface="Arial" pitchFamily="34" charset="0"/>
                <a:cs typeface="Arial" pitchFamily="34" charset="0"/>
              </a:rPr>
              <a:t>µm, 500 nm, 200 nm</a:t>
            </a:r>
          </a:p>
          <a:p>
            <a:endParaRPr lang="en-US" dirty="0">
              <a:latin typeface="Arial" pitchFamily="34" charset="0"/>
              <a:cs typeface="Arial" pitchFamily="34" charset="0"/>
            </a:endParaRPr>
          </a:p>
        </p:txBody>
      </p:sp>
      <p:sp>
        <p:nvSpPr>
          <p:cNvPr id="281638" name="Text Box 38"/>
          <p:cNvSpPr txBox="1">
            <a:spLocks noChangeAspect="1" noChangeArrowheads="1"/>
          </p:cNvSpPr>
          <p:nvPr/>
        </p:nvSpPr>
        <p:spPr bwMode="auto">
          <a:xfrm>
            <a:off x="152400" y="44624"/>
            <a:ext cx="8027988" cy="2438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spcBef>
                <a:spcPct val="50000"/>
              </a:spcBef>
              <a:buSzPct val="150000"/>
            </a:pPr>
            <a:r>
              <a:rPr lang="en-US" sz="2400" dirty="0"/>
              <a:t>Isobar suppression</a:t>
            </a:r>
          </a:p>
          <a:p>
            <a:pPr eaLnBrk="0" hangingPunct="0">
              <a:spcBef>
                <a:spcPct val="50000"/>
              </a:spcBef>
              <a:buSzPct val="150000"/>
            </a:pPr>
            <a:endParaRPr lang="en-US" sz="1000" b="1" dirty="0">
              <a:solidFill>
                <a:srgbClr val="003399"/>
              </a:solidFill>
            </a:endParaRPr>
          </a:p>
          <a:p>
            <a:r>
              <a:rPr lang="en-US" sz="1800" dirty="0"/>
              <a:t>Main interest at DREAMS: </a:t>
            </a:r>
            <a:r>
              <a:rPr lang="en-US" sz="1800" baseline="30000" dirty="0"/>
              <a:t> 10</a:t>
            </a:r>
            <a:r>
              <a:rPr lang="en-US" sz="1800" dirty="0"/>
              <a:t>Be, </a:t>
            </a:r>
            <a:r>
              <a:rPr lang="en-US" sz="1800" baseline="30000" dirty="0"/>
              <a:t>26</a:t>
            </a:r>
            <a:r>
              <a:rPr lang="en-US" sz="1800" dirty="0"/>
              <a:t>Al, </a:t>
            </a:r>
            <a:r>
              <a:rPr lang="en-US" sz="1800" baseline="30000" dirty="0"/>
              <a:t>36</a:t>
            </a:r>
            <a:r>
              <a:rPr lang="en-US" sz="1800" dirty="0"/>
              <a:t>Cl, </a:t>
            </a:r>
            <a:r>
              <a:rPr lang="en-US" sz="1800" baseline="30000" dirty="0"/>
              <a:t>41</a:t>
            </a:r>
            <a:r>
              <a:rPr lang="en-US" sz="1800" dirty="0"/>
              <a:t>Ca and </a:t>
            </a:r>
            <a:r>
              <a:rPr lang="en-US" sz="1800" baseline="30000" dirty="0"/>
              <a:t>129</a:t>
            </a:r>
            <a:r>
              <a:rPr lang="en-US" sz="1800" dirty="0"/>
              <a:t>I</a:t>
            </a:r>
          </a:p>
          <a:p>
            <a:endParaRPr lang="en-US" sz="800" b="1" dirty="0"/>
          </a:p>
          <a:p>
            <a:endParaRPr lang="en-US" sz="800" b="1" dirty="0"/>
          </a:p>
          <a:p>
            <a:r>
              <a:rPr lang="en-US" sz="1800" dirty="0"/>
              <a:t>	</a:t>
            </a:r>
            <a:r>
              <a:rPr lang="en-US" sz="1800" baseline="30000" dirty="0"/>
              <a:t>10</a:t>
            </a:r>
            <a:r>
              <a:rPr lang="en-US" sz="1800" dirty="0"/>
              <a:t>Be - </a:t>
            </a:r>
            <a:r>
              <a:rPr lang="en-US" sz="1800" baseline="30000" dirty="0"/>
              <a:t>10</a:t>
            </a:r>
            <a:r>
              <a:rPr lang="en-US" sz="1800" dirty="0"/>
              <a:t>B </a:t>
            </a:r>
          </a:p>
          <a:p>
            <a:r>
              <a:rPr lang="en-US" sz="1800" dirty="0"/>
              <a:t>                                       absorber foil and 35° ESA </a:t>
            </a:r>
            <a:r>
              <a:rPr lang="en-US" sz="1800" dirty="0" smtClean="0"/>
              <a:t> for </a:t>
            </a:r>
            <a:r>
              <a:rPr lang="en-US" sz="1800" dirty="0"/>
              <a:t>isobar suppression</a:t>
            </a:r>
          </a:p>
          <a:p>
            <a:r>
              <a:rPr lang="en-US" sz="1800" dirty="0"/>
              <a:t>	</a:t>
            </a:r>
            <a:r>
              <a:rPr lang="en-US" sz="1800" baseline="30000" dirty="0"/>
              <a:t>36</a:t>
            </a:r>
            <a:r>
              <a:rPr lang="en-US" sz="1800" dirty="0"/>
              <a:t>Cl  - </a:t>
            </a:r>
            <a:r>
              <a:rPr lang="en-US" sz="1800" baseline="30000" dirty="0"/>
              <a:t>36</a:t>
            </a:r>
            <a:r>
              <a:rPr lang="en-US" sz="1800" dirty="0"/>
              <a:t>S</a:t>
            </a:r>
            <a:endParaRPr lang="en-US" sz="2400" b="1" dirty="0">
              <a:solidFill>
                <a:srgbClr val="003399"/>
              </a:solidFill>
            </a:endParaRPr>
          </a:p>
        </p:txBody>
      </p:sp>
      <p:grpSp>
        <p:nvGrpSpPr>
          <p:cNvPr id="281647" name="Group 47"/>
          <p:cNvGrpSpPr>
            <a:grpSpLocks/>
          </p:cNvGrpSpPr>
          <p:nvPr/>
        </p:nvGrpSpPr>
        <p:grpSpPr bwMode="auto">
          <a:xfrm>
            <a:off x="304800" y="3524597"/>
            <a:ext cx="3200400" cy="2352675"/>
            <a:chOff x="4368" y="2304"/>
            <a:chExt cx="1392" cy="1044"/>
          </a:xfrm>
        </p:grpSpPr>
        <p:graphicFrame>
          <p:nvGraphicFramePr>
            <p:cNvPr id="281644" name="Object 44"/>
            <p:cNvGraphicFramePr>
              <a:graphicFrameLocks noChangeAspect="1"/>
            </p:cNvGraphicFramePr>
            <p:nvPr/>
          </p:nvGraphicFramePr>
          <p:xfrm>
            <a:off x="4368" y="2304"/>
            <a:ext cx="1392" cy="1044"/>
          </p:xfrm>
          <a:graphic>
            <a:graphicData uri="http://schemas.openxmlformats.org/presentationml/2006/ole">
              <mc:AlternateContent xmlns:mc="http://schemas.openxmlformats.org/markup-compatibility/2006">
                <mc:Choice xmlns:v="urn:schemas-microsoft-com:vml" Requires="v">
                  <p:oleObj spid="_x0000_s86048" name="Photo Editor Photo" r:id="rId4" imgW="6485714" imgH="4866667" progId="MSPhotoEd.3">
                    <p:embed/>
                  </p:oleObj>
                </mc:Choice>
                <mc:Fallback>
                  <p:oleObj name="Photo Editor Photo" r:id="rId4" imgW="6485714" imgH="4866667"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8" y="2304"/>
                          <a:ext cx="1392" cy="1044"/>
                        </a:xfrm>
                        <a:prstGeom prst="rect">
                          <a:avLst/>
                        </a:prstGeom>
                        <a:noFill/>
                        <a:ln w="25400">
                          <a:solidFill>
                            <a:schemeClr val="bg1"/>
                          </a:solidFill>
                          <a:miter lim="800000"/>
                          <a:headEnd/>
                          <a:tailEnd/>
                        </a:ln>
                        <a:effectLst/>
                        <a:extLst>
                          <a:ext uri="{909E8E84-426E-40DD-AFC4-6F175D3DCCD1}">
                            <a14:hiddenFill xmlns:a14="http://schemas.microsoft.com/office/drawing/2010/main">
                              <a:solidFill>
                                <a:srgbClr val="003E8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1645" name="Rectangle 45"/>
            <p:cNvSpPr>
              <a:spLocks noChangeArrowheads="1"/>
            </p:cNvSpPr>
            <p:nvPr/>
          </p:nvSpPr>
          <p:spPr bwMode="auto">
            <a:xfrm>
              <a:off x="4404" y="2318"/>
              <a:ext cx="1324" cy="165"/>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254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b="1" dirty="0">
                  <a:latin typeface="Arial" pitchFamily="34" charset="0"/>
                  <a:cs typeface="Arial" pitchFamily="34" charset="0"/>
                </a:rPr>
                <a:t>Si</a:t>
              </a:r>
              <a:r>
                <a:rPr lang="en-US" b="1" baseline="-25000" dirty="0">
                  <a:latin typeface="Arial" pitchFamily="34" charset="0"/>
                  <a:cs typeface="Arial" pitchFamily="34" charset="0"/>
                </a:rPr>
                <a:t>3</a:t>
              </a:r>
              <a:r>
                <a:rPr lang="en-US" b="1" dirty="0">
                  <a:latin typeface="Arial" pitchFamily="34" charset="0"/>
                  <a:cs typeface="Arial" pitchFamily="34" charset="0"/>
                </a:rPr>
                <a:t>N</a:t>
              </a:r>
              <a:r>
                <a:rPr lang="en-US" b="1" baseline="-25000" dirty="0">
                  <a:latin typeface="Arial" pitchFamily="34" charset="0"/>
                  <a:cs typeface="Arial" pitchFamily="34" charset="0"/>
                </a:rPr>
                <a:t>4</a:t>
              </a:r>
              <a:r>
                <a:rPr lang="en-US" b="1" dirty="0">
                  <a:latin typeface="Arial" pitchFamily="34" charset="0"/>
                  <a:cs typeface="Arial" pitchFamily="34" charset="0"/>
                </a:rPr>
                <a:t>- absorber foil holder</a:t>
              </a:r>
            </a:p>
          </p:txBody>
        </p:sp>
      </p:grpSp>
      <p:grpSp>
        <p:nvGrpSpPr>
          <p:cNvPr id="281650" name="Group 50"/>
          <p:cNvGrpSpPr>
            <a:grpSpLocks/>
          </p:cNvGrpSpPr>
          <p:nvPr/>
        </p:nvGrpSpPr>
        <p:grpSpPr bwMode="auto">
          <a:xfrm>
            <a:off x="3833813" y="2549699"/>
            <a:ext cx="5364164" cy="3514725"/>
            <a:chOff x="2402" y="618"/>
            <a:chExt cx="3379" cy="2214"/>
          </a:xfrm>
        </p:grpSpPr>
        <p:grpSp>
          <p:nvGrpSpPr>
            <p:cNvPr id="281643" name="Group 43"/>
            <p:cNvGrpSpPr>
              <a:grpSpLocks/>
            </p:cNvGrpSpPr>
            <p:nvPr/>
          </p:nvGrpSpPr>
          <p:grpSpPr bwMode="auto">
            <a:xfrm>
              <a:off x="2402" y="618"/>
              <a:ext cx="3080" cy="2214"/>
              <a:chOff x="2603" y="384"/>
              <a:chExt cx="3203" cy="2236"/>
            </a:xfrm>
          </p:grpSpPr>
          <p:graphicFrame>
            <p:nvGraphicFramePr>
              <p:cNvPr id="281641" name="Object 41"/>
              <p:cNvGraphicFramePr>
                <a:graphicFrameLocks noChangeAspect="1"/>
              </p:cNvGraphicFramePr>
              <p:nvPr/>
            </p:nvGraphicFramePr>
            <p:xfrm>
              <a:off x="2688" y="384"/>
              <a:ext cx="2982" cy="2236"/>
            </p:xfrm>
            <a:graphic>
              <a:graphicData uri="http://schemas.openxmlformats.org/presentationml/2006/ole">
                <mc:AlternateContent xmlns:mc="http://schemas.openxmlformats.org/markup-compatibility/2006">
                  <mc:Choice xmlns:v="urn:schemas-microsoft-com:vml" Requires="v">
                    <p:oleObj spid="_x0000_s86049" name="Photo Editor Photo" r:id="rId6" imgW="9933333" imgH="7447619" progId="MSPhotoEd.3">
                      <p:embed/>
                    </p:oleObj>
                  </mc:Choice>
                  <mc:Fallback>
                    <p:oleObj name="Photo Editor Photo" r:id="rId6" imgW="9933333" imgH="7447619"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8" y="384"/>
                            <a:ext cx="2982" cy="2236"/>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1629" name="Rectangle 29"/>
              <p:cNvSpPr>
                <a:spLocks noChangeAspect="1" noChangeArrowheads="1"/>
              </p:cNvSpPr>
              <p:nvPr/>
            </p:nvSpPr>
            <p:spPr bwMode="auto">
              <a:xfrm>
                <a:off x="2880" y="2352"/>
                <a:ext cx="1751" cy="236"/>
              </a:xfrm>
              <a:prstGeom prst="rect">
                <a:avLst/>
              </a:prstGeom>
              <a:noFill/>
              <a:ln>
                <a:noFill/>
              </a:ln>
              <a:effectLst/>
              <a:extLst>
                <a:ext uri="{909E8E84-426E-40DD-AFC4-6F175D3DCCD1}">
                  <a14:hiddenFill xmlns:a14="http://schemas.microsoft.com/office/drawing/2010/main">
                    <a:solidFill>
                      <a:schemeClr val="bg1">
                        <a:alpha val="42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b="1" dirty="0">
                    <a:solidFill>
                      <a:srgbClr val="FFFF00"/>
                    </a:solidFill>
                    <a:latin typeface="Arial" pitchFamily="34" charset="0"/>
                    <a:cs typeface="Arial" pitchFamily="34" charset="0"/>
                  </a:rPr>
                  <a:t>Si</a:t>
                </a:r>
                <a:r>
                  <a:rPr lang="en-US" b="1" baseline="-25000" dirty="0">
                    <a:solidFill>
                      <a:srgbClr val="FFFF00"/>
                    </a:solidFill>
                    <a:latin typeface="Arial" pitchFamily="34" charset="0"/>
                    <a:cs typeface="Arial" pitchFamily="34" charset="0"/>
                  </a:rPr>
                  <a:t>3</a:t>
                </a:r>
                <a:r>
                  <a:rPr lang="en-US" b="1" dirty="0">
                    <a:solidFill>
                      <a:srgbClr val="FFFF00"/>
                    </a:solidFill>
                    <a:latin typeface="Arial" pitchFamily="34" charset="0"/>
                    <a:cs typeface="Arial" pitchFamily="34" charset="0"/>
                  </a:rPr>
                  <a:t>N</a:t>
                </a:r>
                <a:r>
                  <a:rPr lang="en-US" b="1" baseline="-25000" dirty="0">
                    <a:solidFill>
                      <a:srgbClr val="FFFF00"/>
                    </a:solidFill>
                    <a:latin typeface="Arial" pitchFamily="34" charset="0"/>
                    <a:cs typeface="Arial" pitchFamily="34" charset="0"/>
                  </a:rPr>
                  <a:t>4</a:t>
                </a:r>
                <a:r>
                  <a:rPr lang="en-US" b="1" dirty="0">
                    <a:solidFill>
                      <a:srgbClr val="FFFF00"/>
                    </a:solidFill>
                    <a:latin typeface="Arial" pitchFamily="34" charset="0"/>
                    <a:cs typeface="Arial" pitchFamily="34" charset="0"/>
                  </a:rPr>
                  <a:t>- absorber foil set</a:t>
                </a:r>
              </a:p>
            </p:txBody>
          </p:sp>
          <p:sp>
            <p:nvSpPr>
              <p:cNvPr id="281630" name="Line 30"/>
              <p:cNvSpPr>
                <a:spLocks noChangeShapeType="1"/>
              </p:cNvSpPr>
              <p:nvPr/>
            </p:nvSpPr>
            <p:spPr bwMode="auto">
              <a:xfrm flipV="1">
                <a:off x="3888" y="1776"/>
                <a:ext cx="432" cy="528"/>
              </a:xfrm>
              <a:prstGeom prst="line">
                <a:avLst/>
              </a:prstGeom>
              <a:noFill/>
              <a:ln w="19050">
                <a:solidFill>
                  <a:srgbClr val="FFFF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a:p>
            </p:txBody>
          </p:sp>
          <p:sp>
            <p:nvSpPr>
              <p:cNvPr id="281631" name="Text Box 31"/>
              <p:cNvSpPr txBox="1">
                <a:spLocks noChangeAspect="1" noChangeArrowheads="1"/>
              </p:cNvSpPr>
              <p:nvPr/>
            </p:nvSpPr>
            <p:spPr bwMode="auto">
              <a:xfrm>
                <a:off x="4596" y="394"/>
                <a:ext cx="1210" cy="23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74625" indent="-174625">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buSzPct val="150000"/>
                </a:pPr>
                <a:r>
                  <a:rPr lang="en-US" b="1" dirty="0">
                    <a:solidFill>
                      <a:srgbClr val="FFFF00"/>
                    </a:solidFill>
                  </a:rPr>
                  <a:t>Faraday cups</a:t>
                </a:r>
                <a:endParaRPr lang="en-US" b="1" dirty="0"/>
              </a:p>
            </p:txBody>
          </p:sp>
          <p:sp>
            <p:nvSpPr>
              <p:cNvPr id="281632" name="Text Box 32"/>
              <p:cNvSpPr txBox="1">
                <a:spLocks noChangeAspect="1" noChangeArrowheads="1"/>
              </p:cNvSpPr>
              <p:nvPr/>
            </p:nvSpPr>
            <p:spPr bwMode="auto">
              <a:xfrm>
                <a:off x="2603" y="1350"/>
                <a:ext cx="813" cy="23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74625" indent="-174625">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spcBef>
                    <a:spcPct val="50000"/>
                  </a:spcBef>
                  <a:buSzPct val="150000"/>
                </a:pPr>
                <a:r>
                  <a:rPr lang="en-US" b="1" dirty="0"/>
                  <a:t>35°- ESA</a:t>
                </a:r>
              </a:p>
            </p:txBody>
          </p:sp>
          <p:sp>
            <p:nvSpPr>
              <p:cNvPr id="281633" name="Text Box 33"/>
              <p:cNvSpPr txBox="1">
                <a:spLocks noChangeAspect="1" noChangeArrowheads="1"/>
              </p:cNvSpPr>
              <p:nvPr/>
            </p:nvSpPr>
            <p:spPr bwMode="auto">
              <a:xfrm>
                <a:off x="3600" y="1200"/>
                <a:ext cx="720" cy="235"/>
              </a:xfrm>
              <a:prstGeom prst="rect">
                <a:avLst/>
              </a:prstGeom>
              <a:noFill/>
              <a:ln>
                <a:noFill/>
              </a:ln>
              <a:effectLst/>
              <a:extLst>
                <a:ext uri="{909E8E84-426E-40DD-AFC4-6F175D3DCCD1}">
                  <a14:hiddenFill xmlns:a14="http://schemas.microsoft.com/office/drawing/2010/main">
                    <a:solidFill>
                      <a:schemeClr val="bg1">
                        <a:alpha val="48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74625" indent="-174625">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spcBef>
                    <a:spcPct val="50000"/>
                  </a:spcBef>
                  <a:buSzPct val="150000"/>
                </a:pPr>
                <a:r>
                  <a:rPr lang="en-US" b="1" dirty="0"/>
                  <a:t>Q-lens</a:t>
                </a:r>
              </a:p>
            </p:txBody>
          </p:sp>
        </p:grpSp>
        <p:sp>
          <p:nvSpPr>
            <p:cNvPr id="281648" name="Line 48"/>
            <p:cNvSpPr>
              <a:spLocks noChangeShapeType="1"/>
            </p:cNvSpPr>
            <p:nvPr/>
          </p:nvSpPr>
          <p:spPr bwMode="auto">
            <a:xfrm rot="120000" flipH="1">
              <a:off x="5087" y="1538"/>
              <a:ext cx="528" cy="0"/>
            </a:xfrm>
            <a:prstGeom prst="line">
              <a:avLst/>
            </a:prstGeom>
            <a:noFill/>
            <a:ln w="50800">
              <a:solidFill>
                <a:srgbClr val="FF00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281649" name="Rectangle 49"/>
            <p:cNvSpPr>
              <a:spLocks noChangeArrowheads="1"/>
            </p:cNvSpPr>
            <p:nvPr/>
          </p:nvSpPr>
          <p:spPr bwMode="auto">
            <a:xfrm>
              <a:off x="5271" y="1301"/>
              <a:ext cx="510" cy="234"/>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eaLnBrk="0" hangingPunct="0">
                <a:buSzPct val="150000"/>
              </a:pPr>
              <a:r>
                <a:rPr lang="en-US" b="1" dirty="0">
                  <a:solidFill>
                    <a:srgbClr val="FF0000"/>
                  </a:solidFill>
                  <a:latin typeface="Arial" pitchFamily="34" charset="0"/>
                  <a:cs typeface="Arial" pitchFamily="34" charset="0"/>
                </a:rPr>
                <a:t>Beam</a:t>
              </a:r>
            </a:p>
          </p:txBody>
        </p:sp>
      </p:grpSp>
      <p:sp>
        <p:nvSpPr>
          <p:cNvPr id="281652" name="AutoShape 52"/>
          <p:cNvSpPr>
            <a:spLocks/>
          </p:cNvSpPr>
          <p:nvPr/>
        </p:nvSpPr>
        <p:spPr bwMode="auto">
          <a:xfrm>
            <a:off x="2362200" y="1340024"/>
            <a:ext cx="152400" cy="990600"/>
          </a:xfrm>
          <a:prstGeom prst="rightBrace">
            <a:avLst>
              <a:gd name="adj1" fmla="val 54167"/>
              <a:gd name="adj2" fmla="val 50000"/>
            </a:avLst>
          </a:prstGeom>
          <a:noFill/>
          <a:ln w="25400">
            <a:solidFill>
              <a:srgbClr val="000000"/>
            </a:solidFill>
            <a:round/>
            <a:headEnd/>
            <a:tailEnd/>
          </a:ln>
          <a:effectLst/>
          <a:extLst>
            <a:ext uri="{909E8E84-426E-40DD-AFC4-6F175D3DCCD1}">
              <a14:hiddenFill xmlns:a14="http://schemas.microsoft.com/office/drawing/2010/main">
                <a:solidFill>
                  <a:srgbClr val="003E8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Tree>
    <p:extLst>
      <p:ext uri="{BB962C8B-B14F-4D97-AF65-F5344CB8AC3E}">
        <p14:creationId xmlns:p14="http://schemas.microsoft.com/office/powerpoint/2010/main" val="2736884635"/>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9" name="Text Box 5"/>
          <p:cNvSpPr txBox="1">
            <a:spLocks noChangeAspect="1" noChangeArrowheads="1"/>
          </p:cNvSpPr>
          <p:nvPr/>
        </p:nvSpPr>
        <p:spPr bwMode="auto">
          <a:xfrm>
            <a:off x="304800" y="735838"/>
            <a:ext cx="8641655"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5429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eaLnBrk="0" hangingPunct="0">
              <a:spcBef>
                <a:spcPct val="50000"/>
              </a:spcBef>
              <a:buSzPct val="150000"/>
            </a:pPr>
            <a:r>
              <a:rPr lang="en-US" sz="2000" dirty="0"/>
              <a:t>Vertical 30°-magnet and gas ionization detector</a:t>
            </a:r>
          </a:p>
        </p:txBody>
      </p:sp>
      <p:sp>
        <p:nvSpPr>
          <p:cNvPr id="246794" name="Rectangle 10"/>
          <p:cNvSpPr>
            <a:spLocks noChangeArrowheads="1"/>
          </p:cNvSpPr>
          <p:nvPr/>
        </p:nvSpPr>
        <p:spPr bwMode="auto">
          <a:xfrm>
            <a:off x="107504" y="4941168"/>
            <a:ext cx="8280400" cy="1264065"/>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en-US" sz="2000" dirty="0">
                <a:latin typeface="Arial" pitchFamily="34" charset="0"/>
                <a:cs typeface="Arial" pitchFamily="34" charset="0"/>
              </a:rPr>
              <a:t>Gas:           Isobutene (8 - 40 mbar)</a:t>
            </a:r>
          </a:p>
          <a:p>
            <a:endParaRPr lang="en-US" sz="800" dirty="0">
              <a:latin typeface="Arial" pitchFamily="34" charset="0"/>
              <a:cs typeface="Arial" pitchFamily="34" charset="0"/>
            </a:endParaRPr>
          </a:p>
          <a:p>
            <a:r>
              <a:rPr lang="en-US" sz="2000" dirty="0">
                <a:latin typeface="Arial" pitchFamily="34" charset="0"/>
                <a:cs typeface="Arial" pitchFamily="34" charset="0"/>
              </a:rPr>
              <a:t>4 anodes:   ΔE</a:t>
            </a:r>
            <a:r>
              <a:rPr lang="en-US" sz="2000" baseline="-25000" dirty="0">
                <a:latin typeface="Arial" pitchFamily="34" charset="0"/>
                <a:cs typeface="Arial" pitchFamily="34" charset="0"/>
              </a:rPr>
              <a:t>1</a:t>
            </a:r>
            <a:r>
              <a:rPr lang="en-US" sz="2000" dirty="0">
                <a:latin typeface="Arial" pitchFamily="34" charset="0"/>
                <a:cs typeface="Arial" pitchFamily="34" charset="0"/>
              </a:rPr>
              <a:t>, ΔE</a:t>
            </a:r>
            <a:r>
              <a:rPr lang="en-US" sz="2000" baseline="-25000" dirty="0">
                <a:latin typeface="Arial" pitchFamily="34" charset="0"/>
                <a:cs typeface="Arial" pitchFamily="34" charset="0"/>
              </a:rPr>
              <a:t>2</a:t>
            </a:r>
            <a:r>
              <a:rPr lang="en-US" sz="2000" dirty="0">
                <a:latin typeface="Arial" pitchFamily="34" charset="0"/>
                <a:cs typeface="Arial" pitchFamily="34" charset="0"/>
              </a:rPr>
              <a:t>, ΔE</a:t>
            </a:r>
            <a:r>
              <a:rPr lang="en-US" sz="2000" baseline="-25000" dirty="0">
                <a:latin typeface="Arial" pitchFamily="34" charset="0"/>
                <a:cs typeface="Arial" pitchFamily="34" charset="0"/>
              </a:rPr>
              <a:t>3</a:t>
            </a:r>
            <a:r>
              <a:rPr lang="en-US" sz="2000" dirty="0">
                <a:latin typeface="Arial" pitchFamily="34" charset="0"/>
                <a:cs typeface="Arial" pitchFamily="34" charset="0"/>
              </a:rPr>
              <a:t>, </a:t>
            </a:r>
            <a:r>
              <a:rPr lang="en-US" sz="2000" dirty="0" err="1">
                <a:latin typeface="Arial" pitchFamily="34" charset="0"/>
                <a:cs typeface="Arial" pitchFamily="34" charset="0"/>
              </a:rPr>
              <a:t>E</a:t>
            </a:r>
            <a:r>
              <a:rPr lang="en-US" sz="2000" baseline="-25000" dirty="0" err="1">
                <a:latin typeface="Arial" pitchFamily="34" charset="0"/>
                <a:cs typeface="Arial" pitchFamily="34" charset="0"/>
              </a:rPr>
              <a:t>rest</a:t>
            </a:r>
            <a:r>
              <a:rPr lang="en-US" sz="2000" baseline="-25000" dirty="0">
                <a:latin typeface="Arial" pitchFamily="34" charset="0"/>
                <a:cs typeface="Arial" pitchFamily="34" charset="0"/>
              </a:rPr>
              <a:t> </a:t>
            </a:r>
          </a:p>
          <a:p>
            <a:endParaRPr lang="en-US" sz="800" dirty="0">
              <a:latin typeface="Arial" pitchFamily="34" charset="0"/>
              <a:cs typeface="Arial" pitchFamily="34" charset="0"/>
            </a:endParaRPr>
          </a:p>
          <a:p>
            <a:r>
              <a:rPr lang="en-US" sz="2000" dirty="0">
                <a:latin typeface="Arial" pitchFamily="34" charset="0"/>
                <a:cs typeface="Arial" pitchFamily="34" charset="0"/>
              </a:rPr>
              <a:t>Window:     75 nm thick silicon nitride (8x8 mm</a:t>
            </a:r>
            <a:r>
              <a:rPr lang="en-US" sz="2000" baseline="30000" dirty="0">
                <a:latin typeface="Arial" pitchFamily="34" charset="0"/>
                <a:cs typeface="Arial" pitchFamily="34" charset="0"/>
              </a:rPr>
              <a:t>2</a:t>
            </a:r>
            <a:r>
              <a:rPr lang="en-US" sz="2000" dirty="0">
                <a:latin typeface="Arial" pitchFamily="34" charset="0"/>
                <a:cs typeface="Arial" pitchFamily="34" charset="0"/>
              </a:rPr>
              <a:t>)</a:t>
            </a:r>
          </a:p>
        </p:txBody>
      </p:sp>
      <p:sp>
        <p:nvSpPr>
          <p:cNvPr id="246795" name="Titel 1"/>
          <p:cNvSpPr>
            <a:spLocks/>
          </p:cNvSpPr>
          <p:nvPr/>
        </p:nvSpPr>
        <p:spPr bwMode="auto">
          <a:xfrm>
            <a:off x="304800" y="76200"/>
            <a:ext cx="8587680" cy="68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GB" sz="3200" dirty="0">
                <a:latin typeface="Arial" pitchFamily="34" charset="0"/>
                <a:cs typeface="Arial" pitchFamily="34" charset="0"/>
              </a:rPr>
              <a:t>AMS detector</a:t>
            </a:r>
          </a:p>
        </p:txBody>
      </p:sp>
      <p:graphicFrame>
        <p:nvGraphicFramePr>
          <p:cNvPr id="246797" name="Object 13"/>
          <p:cNvGraphicFramePr>
            <a:graphicFrameLocks noChangeAspect="1"/>
          </p:cNvGraphicFramePr>
          <p:nvPr/>
        </p:nvGraphicFramePr>
        <p:xfrm>
          <a:off x="4800600" y="1371600"/>
          <a:ext cx="4114800" cy="3330575"/>
        </p:xfrm>
        <a:graphic>
          <a:graphicData uri="http://schemas.openxmlformats.org/presentationml/2006/ole">
            <mc:AlternateContent xmlns:mc="http://schemas.openxmlformats.org/markup-compatibility/2006">
              <mc:Choice xmlns:v="urn:schemas-microsoft-com:vml" Requires="v">
                <p:oleObj spid="_x0000_s84002" name="Photo Editor Photo" r:id="rId4" imgW="12990476" imgH="10514286" progId="MSPhotoEd.3">
                  <p:embed/>
                </p:oleObj>
              </mc:Choice>
              <mc:Fallback>
                <p:oleObj name="Photo Editor Photo" r:id="rId4" imgW="12990476" imgH="10514286"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1371600"/>
                        <a:ext cx="4114800" cy="3330575"/>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46798" name="Object 14"/>
          <p:cNvGraphicFramePr>
            <a:graphicFrameLocks noChangeAspect="1"/>
          </p:cNvGraphicFramePr>
          <p:nvPr/>
        </p:nvGraphicFramePr>
        <p:xfrm>
          <a:off x="381000" y="1357313"/>
          <a:ext cx="4114800" cy="3354387"/>
        </p:xfrm>
        <a:graphic>
          <a:graphicData uri="http://schemas.openxmlformats.org/presentationml/2006/ole">
            <mc:AlternateContent xmlns:mc="http://schemas.openxmlformats.org/markup-compatibility/2006">
              <mc:Choice xmlns:v="urn:schemas-microsoft-com:vml" Requires="v">
                <p:oleObj spid="_x0000_s84003" name="Photo Editor Photo" r:id="rId6" imgW="5830114" imgH="4753639" progId="MSPhotoEd.3">
                  <p:embed/>
                </p:oleObj>
              </mc:Choice>
              <mc:Fallback>
                <p:oleObj name="Photo Editor Photo" r:id="rId6" imgW="5830114" imgH="4753639"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1357313"/>
                        <a:ext cx="4114800" cy="3354387"/>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838603732"/>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0210" name="Group 2"/>
          <p:cNvGrpSpPr>
            <a:grpSpLocks/>
          </p:cNvGrpSpPr>
          <p:nvPr/>
        </p:nvGrpSpPr>
        <p:grpSpPr bwMode="auto">
          <a:xfrm>
            <a:off x="5715000" y="1241003"/>
            <a:ext cx="3003550" cy="4897439"/>
            <a:chOff x="3648" y="768"/>
            <a:chExt cx="1892" cy="3085"/>
          </a:xfrm>
        </p:grpSpPr>
        <p:grpSp>
          <p:nvGrpSpPr>
            <p:cNvPr id="350211" name="Group 3"/>
            <p:cNvGrpSpPr>
              <a:grpSpLocks/>
            </p:cNvGrpSpPr>
            <p:nvPr/>
          </p:nvGrpSpPr>
          <p:grpSpPr bwMode="auto">
            <a:xfrm>
              <a:off x="3648" y="768"/>
              <a:ext cx="1848" cy="2788"/>
              <a:chOff x="3504" y="768"/>
              <a:chExt cx="1848" cy="2788"/>
            </a:xfrm>
          </p:grpSpPr>
          <p:graphicFrame>
            <p:nvGraphicFramePr>
              <p:cNvPr id="350212" name="Object 4"/>
              <p:cNvGraphicFramePr>
                <a:graphicFrameLocks noChangeAspect="1"/>
              </p:cNvGraphicFramePr>
              <p:nvPr/>
            </p:nvGraphicFramePr>
            <p:xfrm>
              <a:off x="3504" y="768"/>
              <a:ext cx="1848" cy="2788"/>
            </p:xfrm>
            <a:graphic>
              <a:graphicData uri="http://schemas.openxmlformats.org/presentationml/2006/ole">
                <mc:AlternateContent xmlns:mc="http://schemas.openxmlformats.org/markup-compatibility/2006">
                  <mc:Choice xmlns:v="urn:schemas-microsoft-com:vml" Requires="v">
                    <p:oleObj spid="_x0000_s85039" name="Dokument" r:id="rId4" imgW="2934360" imgH="4425840" progId="Word.Document.8">
                      <p:embed/>
                    </p:oleObj>
                  </mc:Choice>
                  <mc:Fallback>
                    <p:oleObj name="Dokument" r:id="rId4" imgW="2934360" imgH="4425840" progId="Word.Document.8">
                      <p:embed/>
                      <p:pic>
                        <p:nvPicPr>
                          <p:cNvPr id="0" name=""/>
                          <p:cNvPicPr>
                            <a:picLocks noChangeAspect="1" noChangeArrowheads="1"/>
                          </p:cNvPicPr>
                          <p:nvPr/>
                        </p:nvPicPr>
                        <p:blipFill>
                          <a:blip r:embed="rId5">
                            <a:lum bright="16000" contrast="-6000"/>
                            <a:extLst>
                              <a:ext uri="{28A0092B-C50C-407E-A947-70E740481C1C}">
                                <a14:useLocalDpi xmlns:a14="http://schemas.microsoft.com/office/drawing/2010/main" val="0"/>
                              </a:ext>
                            </a:extLst>
                          </a:blip>
                          <a:srcRect/>
                          <a:stretch>
                            <a:fillRect/>
                          </a:stretch>
                        </p:blipFill>
                        <p:spPr bwMode="auto">
                          <a:xfrm>
                            <a:off x="3504" y="768"/>
                            <a:ext cx="1848" cy="2788"/>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50213" name="Group 5"/>
              <p:cNvGrpSpPr>
                <a:grpSpLocks/>
              </p:cNvGrpSpPr>
              <p:nvPr/>
            </p:nvGrpSpPr>
            <p:grpSpPr bwMode="auto">
              <a:xfrm>
                <a:off x="3600" y="3312"/>
                <a:ext cx="528" cy="193"/>
                <a:chOff x="3600" y="3312"/>
                <a:chExt cx="528" cy="193"/>
              </a:xfrm>
            </p:grpSpPr>
            <p:sp>
              <p:nvSpPr>
                <p:cNvPr id="350214" name="Line 6"/>
                <p:cNvSpPr>
                  <a:spLocks noChangeShapeType="1"/>
                </p:cNvSpPr>
                <p:nvPr/>
              </p:nvSpPr>
              <p:spPr bwMode="auto">
                <a:xfrm flipV="1">
                  <a:off x="3600" y="3504"/>
                  <a:ext cx="528" cy="1"/>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a:p>
              </p:txBody>
            </p:sp>
            <p:sp>
              <p:nvSpPr>
                <p:cNvPr id="350215" name="Rectangle 7"/>
                <p:cNvSpPr>
                  <a:spLocks noChangeArrowheads="1"/>
                </p:cNvSpPr>
                <p:nvPr/>
              </p:nvSpPr>
              <p:spPr bwMode="auto">
                <a:xfrm>
                  <a:off x="3649" y="3312"/>
                  <a:ext cx="431" cy="19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sz="1400" b="1">
                      <a:solidFill>
                        <a:srgbClr val="FFFF00"/>
                      </a:solidFill>
                    </a:rPr>
                    <a:t>10 cm</a:t>
                  </a:r>
                  <a:endParaRPr lang="en-US" sz="1200" b="1">
                    <a:solidFill>
                      <a:srgbClr val="FFFF00"/>
                    </a:solidFill>
                  </a:endParaRPr>
                </a:p>
              </p:txBody>
            </p:sp>
          </p:grpSp>
          <p:sp>
            <p:nvSpPr>
              <p:cNvPr id="350216" name="Rectangle 8"/>
              <p:cNvSpPr>
                <a:spLocks noChangeArrowheads="1"/>
              </p:cNvSpPr>
              <p:nvPr/>
            </p:nvSpPr>
            <p:spPr bwMode="auto">
              <a:xfrm>
                <a:off x="4953" y="3374"/>
                <a:ext cx="375" cy="173"/>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sz="1200" b="1">
                    <a:solidFill>
                      <a:srgbClr val="FFFF00"/>
                    </a:solidFill>
                  </a:rPr>
                  <a:t>HVEE</a:t>
                </a:r>
              </a:p>
            </p:txBody>
          </p:sp>
        </p:grpSp>
        <p:sp>
          <p:nvSpPr>
            <p:cNvPr id="350217" name="Rectangle 9"/>
            <p:cNvSpPr>
              <a:spLocks noChangeArrowheads="1"/>
            </p:cNvSpPr>
            <p:nvPr/>
          </p:nvSpPr>
          <p:spPr bwMode="auto">
            <a:xfrm>
              <a:off x="3648" y="3600"/>
              <a:ext cx="1892" cy="253"/>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sz="2000" dirty="0">
                  <a:latin typeface="Arial" pitchFamily="34" charset="0"/>
                  <a:cs typeface="Arial" pitchFamily="34" charset="0"/>
                </a:rPr>
                <a:t>Detector without housing</a:t>
              </a:r>
            </a:p>
          </p:txBody>
        </p:sp>
      </p:grpSp>
      <p:graphicFrame>
        <p:nvGraphicFramePr>
          <p:cNvPr id="350219" name="Object 11"/>
          <p:cNvGraphicFramePr>
            <a:graphicFrameLocks noChangeAspect="1"/>
          </p:cNvGraphicFramePr>
          <p:nvPr>
            <p:extLst>
              <p:ext uri="{D42A27DB-BD31-4B8C-83A1-F6EECF244321}">
                <p14:modId xmlns:p14="http://schemas.microsoft.com/office/powerpoint/2010/main" val="3570919735"/>
              </p:ext>
            </p:extLst>
          </p:nvPr>
        </p:nvGraphicFramePr>
        <p:xfrm>
          <a:off x="228600" y="3374603"/>
          <a:ext cx="4310063" cy="3006725"/>
        </p:xfrm>
        <a:graphic>
          <a:graphicData uri="http://schemas.openxmlformats.org/presentationml/2006/ole">
            <mc:AlternateContent xmlns:mc="http://schemas.openxmlformats.org/markup-compatibility/2006">
              <mc:Choice xmlns:v="urn:schemas-microsoft-com:vml" Requires="v">
                <p:oleObj spid="_x0000_s85040" name="Graph" r:id="rId6" imgW="6108480" imgH="14616000" progId="Origin50.Graph">
                  <p:embed/>
                </p:oleObj>
              </mc:Choice>
              <mc:Fallback>
                <p:oleObj name="Graph" r:id="rId6" imgW="6108480" imgH="14616000" progId="Origin50.Grap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l="29468" b="81281"/>
                      <a:stretch>
                        <a:fillRect/>
                      </a:stretch>
                    </p:blipFill>
                    <p:spPr bwMode="auto">
                      <a:xfrm>
                        <a:off x="228600" y="3374603"/>
                        <a:ext cx="4310063" cy="3006725"/>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0220" name="Rectangle 12"/>
          <p:cNvSpPr>
            <a:spLocks noChangeArrowheads="1"/>
          </p:cNvSpPr>
          <p:nvPr/>
        </p:nvSpPr>
        <p:spPr bwMode="auto">
          <a:xfrm>
            <a:off x="1616075" y="3796878"/>
            <a:ext cx="527050" cy="336550"/>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baseline="30000">
                <a:solidFill>
                  <a:srgbClr val="FF0000"/>
                </a:solidFill>
              </a:rPr>
              <a:t>36</a:t>
            </a:r>
            <a:r>
              <a:rPr lang="en-US">
                <a:solidFill>
                  <a:srgbClr val="FF0000"/>
                </a:solidFill>
              </a:rPr>
              <a:t>Cl</a:t>
            </a:r>
          </a:p>
        </p:txBody>
      </p:sp>
      <p:sp>
        <p:nvSpPr>
          <p:cNvPr id="350221" name="Rectangle 13"/>
          <p:cNvSpPr>
            <a:spLocks noChangeArrowheads="1"/>
          </p:cNvSpPr>
          <p:nvPr/>
        </p:nvSpPr>
        <p:spPr bwMode="auto">
          <a:xfrm>
            <a:off x="3636963" y="5297066"/>
            <a:ext cx="471487" cy="336550"/>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baseline="30000">
                <a:solidFill>
                  <a:srgbClr val="000099"/>
                </a:solidFill>
              </a:rPr>
              <a:t>36</a:t>
            </a:r>
            <a:r>
              <a:rPr lang="en-US">
                <a:solidFill>
                  <a:srgbClr val="000099"/>
                </a:solidFill>
              </a:rPr>
              <a:t>S</a:t>
            </a:r>
            <a:endParaRPr lang="en-US">
              <a:solidFill>
                <a:srgbClr val="FF0000"/>
              </a:solidFill>
            </a:endParaRPr>
          </a:p>
        </p:txBody>
      </p:sp>
      <p:sp>
        <p:nvSpPr>
          <p:cNvPr id="350222" name="Rectangle 14"/>
          <p:cNvSpPr>
            <a:spLocks noChangeArrowheads="1"/>
          </p:cNvSpPr>
          <p:nvPr/>
        </p:nvSpPr>
        <p:spPr bwMode="auto">
          <a:xfrm>
            <a:off x="1046163" y="5438353"/>
            <a:ext cx="1617662" cy="274638"/>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sz="1200"/>
              <a:t>Isobutene, 17.5 mbar</a:t>
            </a:r>
            <a:endParaRPr lang="en-US" sz="1200" baseline="-25000"/>
          </a:p>
        </p:txBody>
      </p:sp>
      <p:sp>
        <p:nvSpPr>
          <p:cNvPr id="350223" name="Line 15"/>
          <p:cNvSpPr>
            <a:spLocks noChangeShapeType="1"/>
          </p:cNvSpPr>
          <p:nvPr/>
        </p:nvSpPr>
        <p:spPr bwMode="auto">
          <a:xfrm>
            <a:off x="1655763" y="3928641"/>
            <a:ext cx="0" cy="503237"/>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350224" name="Line 16"/>
          <p:cNvSpPr>
            <a:spLocks noChangeShapeType="1"/>
          </p:cNvSpPr>
          <p:nvPr/>
        </p:nvSpPr>
        <p:spPr bwMode="auto">
          <a:xfrm>
            <a:off x="2417763" y="4347741"/>
            <a:ext cx="0" cy="503237"/>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350225" name="Line 17"/>
          <p:cNvSpPr>
            <a:spLocks noChangeShapeType="1"/>
          </p:cNvSpPr>
          <p:nvPr/>
        </p:nvSpPr>
        <p:spPr bwMode="auto">
          <a:xfrm>
            <a:off x="3103563" y="4935116"/>
            <a:ext cx="0" cy="503237"/>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350226" name="Rectangle 18"/>
          <p:cNvSpPr>
            <a:spLocks noChangeArrowheads="1"/>
          </p:cNvSpPr>
          <p:nvPr/>
        </p:nvSpPr>
        <p:spPr bwMode="auto">
          <a:xfrm>
            <a:off x="304800" y="620688"/>
            <a:ext cx="8610600" cy="402291"/>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en-US" sz="2000" dirty="0">
                <a:latin typeface="Arial" pitchFamily="34" charset="0"/>
                <a:cs typeface="Arial" pitchFamily="34" charset="0"/>
              </a:rPr>
              <a:t>Gas ionization detector with 4 anodes </a:t>
            </a:r>
            <a:endParaRPr lang="de-DE" sz="2000" dirty="0">
              <a:latin typeface="Arial" pitchFamily="34" charset="0"/>
              <a:cs typeface="Arial" pitchFamily="34" charset="0"/>
            </a:endParaRPr>
          </a:p>
        </p:txBody>
      </p:sp>
      <p:sp>
        <p:nvSpPr>
          <p:cNvPr id="350229" name="Text Box 21"/>
          <p:cNvSpPr txBox="1">
            <a:spLocks noChangeArrowheads="1"/>
          </p:cNvSpPr>
          <p:nvPr/>
        </p:nvSpPr>
        <p:spPr bwMode="auto">
          <a:xfrm>
            <a:off x="935038" y="1088603"/>
            <a:ext cx="3997325" cy="366713"/>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en-US" sz="1800"/>
              <a:t>A         B        C          D      Anodes</a:t>
            </a:r>
          </a:p>
        </p:txBody>
      </p:sp>
      <p:graphicFrame>
        <p:nvGraphicFramePr>
          <p:cNvPr id="350230" name="Object 22"/>
          <p:cNvGraphicFramePr>
            <a:graphicFrameLocks noChangeAspect="1"/>
          </p:cNvGraphicFramePr>
          <p:nvPr>
            <p:extLst>
              <p:ext uri="{D42A27DB-BD31-4B8C-83A1-F6EECF244321}">
                <p14:modId xmlns:p14="http://schemas.microsoft.com/office/powerpoint/2010/main" val="724110101"/>
              </p:ext>
            </p:extLst>
          </p:nvPr>
        </p:nvGraphicFramePr>
        <p:xfrm>
          <a:off x="322263" y="1088603"/>
          <a:ext cx="4191000" cy="2743200"/>
        </p:xfrm>
        <a:graphic>
          <a:graphicData uri="http://schemas.openxmlformats.org/presentationml/2006/ole">
            <mc:AlternateContent xmlns:mc="http://schemas.openxmlformats.org/markup-compatibility/2006">
              <mc:Choice xmlns:v="urn:schemas-microsoft-com:vml" Requires="v">
                <p:oleObj spid="_x0000_s85041" name="VISIO" r:id="rId8" imgW="6344640" imgH="4115160" progId="Visio.Drawing.5">
                  <p:embed/>
                </p:oleObj>
              </mc:Choice>
              <mc:Fallback>
                <p:oleObj name="VISIO" r:id="rId8" imgW="6344640" imgH="4115160" progId="Visio.Drawing.5">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2263" y="1088603"/>
                        <a:ext cx="4191000" cy="2743200"/>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0231" name="Rectangle 23"/>
          <p:cNvSpPr>
            <a:spLocks noChangeArrowheads="1"/>
          </p:cNvSpPr>
          <p:nvPr/>
        </p:nvSpPr>
        <p:spPr bwMode="auto">
          <a:xfrm rot="16200000">
            <a:off x="202406" y="1897435"/>
            <a:ext cx="612775" cy="366712"/>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sz="1800"/>
              <a:t>Ions</a:t>
            </a:r>
          </a:p>
        </p:txBody>
      </p:sp>
      <p:sp>
        <p:nvSpPr>
          <p:cNvPr id="350232" name="Rectangle 24"/>
          <p:cNvSpPr>
            <a:spLocks noChangeArrowheads="1"/>
          </p:cNvSpPr>
          <p:nvPr/>
        </p:nvSpPr>
        <p:spPr bwMode="auto">
          <a:xfrm>
            <a:off x="1371600" y="2536403"/>
            <a:ext cx="1455738" cy="304800"/>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sz="1400"/>
              <a:t>Isobutane C</a:t>
            </a:r>
            <a:r>
              <a:rPr lang="en-US" sz="1400" baseline="-25000"/>
              <a:t>4</a:t>
            </a:r>
            <a:r>
              <a:rPr lang="en-US" sz="1400"/>
              <a:t>H</a:t>
            </a:r>
            <a:r>
              <a:rPr lang="en-US" sz="1400" baseline="-25000"/>
              <a:t>10</a:t>
            </a:r>
          </a:p>
        </p:txBody>
      </p:sp>
      <p:sp>
        <p:nvSpPr>
          <p:cNvPr id="350234" name="Titel 1"/>
          <p:cNvSpPr>
            <a:spLocks/>
          </p:cNvSpPr>
          <p:nvPr/>
        </p:nvSpPr>
        <p:spPr bwMode="auto">
          <a:xfrm>
            <a:off x="863550" y="-27384"/>
            <a:ext cx="730885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GB" sz="3200" dirty="0">
                <a:latin typeface="Arial" pitchFamily="34" charset="0"/>
                <a:cs typeface="Arial" pitchFamily="34" charset="0"/>
              </a:rPr>
              <a:t>AMS detector</a:t>
            </a:r>
          </a:p>
        </p:txBody>
      </p:sp>
      <p:grpSp>
        <p:nvGrpSpPr>
          <p:cNvPr id="350235" name="Group 27"/>
          <p:cNvGrpSpPr>
            <a:grpSpLocks/>
          </p:cNvGrpSpPr>
          <p:nvPr/>
        </p:nvGrpSpPr>
        <p:grpSpPr bwMode="auto">
          <a:xfrm>
            <a:off x="6789738" y="2993603"/>
            <a:ext cx="677862" cy="990600"/>
            <a:chOff x="4277" y="1968"/>
            <a:chExt cx="427" cy="624"/>
          </a:xfrm>
        </p:grpSpPr>
        <p:sp>
          <p:nvSpPr>
            <p:cNvPr id="350236" name="Line 28"/>
            <p:cNvSpPr>
              <a:spLocks noChangeShapeType="1"/>
            </p:cNvSpPr>
            <p:nvPr/>
          </p:nvSpPr>
          <p:spPr bwMode="auto">
            <a:xfrm flipH="1" flipV="1">
              <a:off x="4416" y="1968"/>
              <a:ext cx="288" cy="624"/>
            </a:xfrm>
            <a:prstGeom prst="line">
              <a:avLst/>
            </a:prstGeom>
            <a:noFill/>
            <a:ln w="50800">
              <a:solidFill>
                <a:srgbClr val="FF0000"/>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350237" name="Text Box 29"/>
            <p:cNvSpPr txBox="1">
              <a:spLocks noChangeArrowheads="1"/>
            </p:cNvSpPr>
            <p:nvPr/>
          </p:nvSpPr>
          <p:spPr bwMode="auto">
            <a:xfrm rot="4080000">
              <a:off x="4167" y="2128"/>
              <a:ext cx="508" cy="288"/>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sz="2400" b="1">
                  <a:solidFill>
                    <a:srgbClr val="FF0000"/>
                  </a:solidFill>
                </a:rPr>
                <a:t>Ions</a:t>
              </a:r>
            </a:p>
          </p:txBody>
        </p:sp>
      </p:grpSp>
      <p:sp>
        <p:nvSpPr>
          <p:cNvPr id="350238" name="Rectangle 30"/>
          <p:cNvSpPr>
            <a:spLocks noChangeArrowheads="1"/>
          </p:cNvSpPr>
          <p:nvPr/>
        </p:nvSpPr>
        <p:spPr bwMode="auto">
          <a:xfrm>
            <a:off x="2843213" y="2074441"/>
            <a:ext cx="1143000" cy="274637"/>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sz="1200">
                <a:solidFill>
                  <a:srgbClr val="FF0000"/>
                </a:solidFill>
              </a:rPr>
              <a:t>Gas ionization</a:t>
            </a:r>
            <a:endParaRPr lang="en-US" sz="1200" baseline="-25000">
              <a:solidFill>
                <a:srgbClr val="FF0000"/>
              </a:solidFill>
            </a:endParaRPr>
          </a:p>
        </p:txBody>
      </p:sp>
    </p:spTree>
    <p:extLst>
      <p:ext uri="{BB962C8B-B14F-4D97-AF65-F5344CB8AC3E}">
        <p14:creationId xmlns:p14="http://schemas.microsoft.com/office/powerpoint/2010/main" val="2776104464"/>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5506" name="Object 2"/>
          <p:cNvGraphicFramePr>
            <a:graphicFrameLocks noChangeAspect="1"/>
          </p:cNvGraphicFramePr>
          <p:nvPr>
            <p:extLst>
              <p:ext uri="{D42A27DB-BD31-4B8C-83A1-F6EECF244321}">
                <p14:modId xmlns:p14="http://schemas.microsoft.com/office/powerpoint/2010/main" val="3333770555"/>
              </p:ext>
            </p:extLst>
          </p:nvPr>
        </p:nvGraphicFramePr>
        <p:xfrm>
          <a:off x="684213" y="1636713"/>
          <a:ext cx="6629400" cy="4745037"/>
        </p:xfrm>
        <a:graphic>
          <a:graphicData uri="http://schemas.openxmlformats.org/presentationml/2006/ole">
            <mc:AlternateContent xmlns:mc="http://schemas.openxmlformats.org/markup-compatibility/2006">
              <mc:Choice xmlns:v="urn:schemas-microsoft-com:vml" Requires="v">
                <p:oleObj spid="_x0000_s107533" name="Graph" r:id="rId4" imgW="4083840" imgH="3055680" progId="Origin50.Graph">
                  <p:embed/>
                </p:oleObj>
              </mc:Choice>
              <mc:Fallback>
                <p:oleObj name="Graph" r:id="rId4" imgW="4083840" imgH="3055680"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4408" t="9425" r="7053" b="5891"/>
                      <a:stretch>
                        <a:fillRect/>
                      </a:stretch>
                    </p:blipFill>
                    <p:spPr bwMode="auto">
                      <a:xfrm>
                        <a:off x="684213" y="1636713"/>
                        <a:ext cx="6629400" cy="4745037"/>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5507" name="Rectangle 3"/>
          <p:cNvSpPr>
            <a:spLocks noChangeArrowheads="1"/>
          </p:cNvSpPr>
          <p:nvPr/>
        </p:nvSpPr>
        <p:spPr bwMode="auto">
          <a:xfrm>
            <a:off x="467544" y="620713"/>
            <a:ext cx="5996683" cy="987066"/>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sz="2400" dirty="0">
                <a:latin typeface="Arial" pitchFamily="34" charset="0"/>
                <a:cs typeface="Arial" pitchFamily="34" charset="0"/>
              </a:rPr>
              <a:t>Test with</a:t>
            </a:r>
            <a:r>
              <a:rPr lang="en-US" sz="2400" baseline="30000" dirty="0">
                <a:latin typeface="Arial" pitchFamily="34" charset="0"/>
                <a:cs typeface="Arial" pitchFamily="34" charset="0"/>
              </a:rPr>
              <a:t> 10</a:t>
            </a:r>
            <a:r>
              <a:rPr lang="en-US" sz="2400" dirty="0">
                <a:latin typeface="Arial" pitchFamily="34" charset="0"/>
                <a:cs typeface="Arial" pitchFamily="34" charset="0"/>
              </a:rPr>
              <a:t>Be samples</a:t>
            </a:r>
          </a:p>
          <a:p>
            <a:endParaRPr lang="en-US" sz="1000" dirty="0">
              <a:latin typeface="Arial" pitchFamily="34" charset="0"/>
              <a:cs typeface="Arial" pitchFamily="34" charset="0"/>
            </a:endParaRPr>
          </a:p>
          <a:p>
            <a:r>
              <a:rPr lang="en-US" sz="2400" dirty="0">
                <a:latin typeface="Arial" pitchFamily="34" charset="0"/>
                <a:cs typeface="Arial" pitchFamily="34" charset="0"/>
              </a:rPr>
              <a:t>current dependence: NIST 4325 standards</a:t>
            </a:r>
            <a:endParaRPr lang="de-DE" sz="2400" dirty="0">
              <a:latin typeface="Arial" pitchFamily="34" charset="0"/>
              <a:cs typeface="Arial" pitchFamily="34" charset="0"/>
            </a:endParaRPr>
          </a:p>
        </p:txBody>
      </p:sp>
    </p:spTree>
    <p:extLst>
      <p:ext uri="{BB962C8B-B14F-4D97-AF65-F5344CB8AC3E}">
        <p14:creationId xmlns:p14="http://schemas.microsoft.com/office/powerpoint/2010/main" val="458740093"/>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a:xfrm>
            <a:off x="507796" y="332656"/>
            <a:ext cx="8207375" cy="935386"/>
          </a:xfrm>
        </p:spPr>
        <p:txBody>
          <a:bodyPr/>
          <a:lstStyle/>
          <a:p>
            <a:pPr algn="ctr"/>
            <a:r>
              <a:rPr lang="en-US" sz="2400" dirty="0">
                <a:solidFill>
                  <a:schemeClr val="tx1"/>
                </a:solidFill>
                <a:latin typeface="Arial" pitchFamily="34" charset="0"/>
                <a:cs typeface="Arial" pitchFamily="34" charset="0"/>
              </a:rPr>
              <a:t>Replica measurements of </a:t>
            </a:r>
            <a:r>
              <a:rPr lang="en-US" sz="2400" baseline="30000" dirty="0">
                <a:solidFill>
                  <a:schemeClr val="tx1"/>
                </a:solidFill>
                <a:latin typeface="Arial" pitchFamily="34" charset="0"/>
                <a:cs typeface="Arial" pitchFamily="34" charset="0"/>
              </a:rPr>
              <a:t>10</a:t>
            </a:r>
            <a:r>
              <a:rPr lang="en-US" sz="2400" dirty="0">
                <a:solidFill>
                  <a:schemeClr val="tx1"/>
                </a:solidFill>
                <a:latin typeface="Arial" pitchFamily="34" charset="0"/>
                <a:cs typeface="Arial" pitchFamily="34" charset="0"/>
              </a:rPr>
              <a:t>Be isolated from material originating from the </a:t>
            </a:r>
            <a:r>
              <a:rPr lang="en-US" sz="2400" dirty="0" smtClean="0">
                <a:solidFill>
                  <a:schemeClr val="tx1"/>
                </a:solidFill>
                <a:latin typeface="Arial" pitchFamily="34" charset="0"/>
                <a:cs typeface="Arial" pitchFamily="34" charset="0"/>
              </a:rPr>
              <a:t>LL </a:t>
            </a:r>
            <a:r>
              <a:rPr lang="en-US" sz="2400" dirty="0" err="1" smtClean="0">
                <a:solidFill>
                  <a:schemeClr val="tx1"/>
                </a:solidFill>
                <a:latin typeface="Arial" pitchFamily="34" charset="0"/>
                <a:cs typeface="Arial" pitchFamily="34" charset="0"/>
              </a:rPr>
              <a:t>chondrite</a:t>
            </a:r>
            <a:r>
              <a:rPr lang="en-US" sz="2400" dirty="0" smtClean="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Dhurmsala</a:t>
            </a:r>
            <a:endParaRPr lang="de-DE" sz="2400" dirty="0">
              <a:solidFill>
                <a:schemeClr val="tx1"/>
              </a:solidFill>
              <a:latin typeface="Arial" pitchFamily="34" charset="0"/>
              <a:cs typeface="Arial" pitchFamily="34" charset="0"/>
            </a:endParaRPr>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1112485"/>
            <a:ext cx="7423785" cy="4836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8431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idx="4294967295"/>
          </p:nvPr>
        </p:nvSpPr>
        <p:spPr>
          <a:xfrm>
            <a:off x="457200" y="-27384"/>
            <a:ext cx="8229600" cy="1143000"/>
          </a:xfrm>
          <a:prstGeom prst="rect">
            <a:avLst/>
          </a:prstGeom>
        </p:spPr>
        <p:txBody>
          <a:bodyPr/>
          <a:lstStyle/>
          <a:p>
            <a:pPr eaLnBrk="1" hangingPunct="1"/>
            <a:r>
              <a:rPr lang="de-DE" sz="3600" dirty="0" err="1" smtClean="0">
                <a:latin typeface="Arial" pitchFamily="34" charset="0"/>
                <a:cs typeface="Arial" pitchFamily="34" charset="0"/>
              </a:rPr>
              <a:t>Radionuclides</a:t>
            </a:r>
            <a:r>
              <a:rPr lang="de-DE" sz="3600" dirty="0" smtClean="0">
                <a:latin typeface="Arial" pitchFamily="34" charset="0"/>
                <a:cs typeface="Arial" pitchFamily="34" charset="0"/>
              </a:rPr>
              <a:t> </a:t>
            </a:r>
            <a:r>
              <a:rPr lang="de-DE" sz="3600" dirty="0" err="1" smtClean="0">
                <a:latin typeface="Arial" pitchFamily="34" charset="0"/>
                <a:cs typeface="Arial" pitchFamily="34" charset="0"/>
              </a:rPr>
              <a:t>detected</a:t>
            </a:r>
            <a:r>
              <a:rPr lang="de-DE" sz="3600" dirty="0" smtClean="0">
                <a:latin typeface="Arial" pitchFamily="34" charset="0"/>
                <a:cs typeface="Arial" pitchFamily="34" charset="0"/>
              </a:rPr>
              <a:t> </a:t>
            </a:r>
            <a:r>
              <a:rPr lang="de-DE" sz="3600" dirty="0" err="1" smtClean="0">
                <a:latin typeface="Arial" pitchFamily="34" charset="0"/>
                <a:cs typeface="Arial" pitchFamily="34" charset="0"/>
              </a:rPr>
              <a:t>by</a:t>
            </a:r>
            <a:r>
              <a:rPr lang="de-DE" sz="3600" dirty="0" smtClean="0">
                <a:latin typeface="Arial" pitchFamily="34" charset="0"/>
                <a:cs typeface="Arial" pitchFamily="34" charset="0"/>
              </a:rPr>
              <a:t> AMS</a:t>
            </a:r>
          </a:p>
        </p:txBody>
      </p:sp>
      <p:pic>
        <p:nvPicPr>
          <p:cNvPr id="60419" name="Picture 5" descr="2009_DFink_AMS11_NIMB_Fig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548680"/>
            <a:ext cx="8053388"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 Box 4"/>
          <p:cNvSpPr txBox="1">
            <a:spLocks noChangeArrowheads="1"/>
          </p:cNvSpPr>
          <p:nvPr/>
        </p:nvSpPr>
        <p:spPr bwMode="auto">
          <a:xfrm>
            <a:off x="179512" y="5877272"/>
            <a:ext cx="43211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1600" dirty="0"/>
              <a:t>Fig. 4 </a:t>
            </a:r>
            <a:r>
              <a:rPr lang="de-DE" sz="1600" dirty="0" err="1"/>
              <a:t>from</a:t>
            </a:r>
            <a:r>
              <a:rPr lang="de-DE" sz="1600" dirty="0"/>
              <a:t> </a:t>
            </a:r>
            <a:r>
              <a:rPr lang="de-DE" sz="1600" dirty="0" err="1"/>
              <a:t>D.Fink</a:t>
            </a:r>
            <a:r>
              <a:rPr lang="de-DE" sz="1600" dirty="0"/>
              <a:t>, NIM B 268, 2010</a:t>
            </a:r>
            <a:br>
              <a:rPr lang="de-DE" sz="1600" dirty="0"/>
            </a:br>
            <a:r>
              <a:rPr lang="de-DE" sz="1600" dirty="0" err="1"/>
              <a:t>modified</a:t>
            </a:r>
            <a:r>
              <a:rPr lang="de-DE" sz="1600" dirty="0"/>
              <a:t>/</a:t>
            </a:r>
            <a:r>
              <a:rPr lang="de-DE" sz="1600" dirty="0" err="1"/>
              <a:t>updated</a:t>
            </a:r>
            <a:r>
              <a:rPr lang="de-DE" sz="1600" dirty="0"/>
              <a:t> </a:t>
            </a:r>
            <a:r>
              <a:rPr lang="de-DE" sz="1600" dirty="0" err="1"/>
              <a:t>from</a:t>
            </a:r>
            <a:r>
              <a:rPr lang="de-DE" sz="1600" dirty="0"/>
              <a:t> W. Kutschera 1981</a:t>
            </a:r>
          </a:p>
        </p:txBody>
      </p:sp>
    </p:spTree>
    <p:extLst>
      <p:ext uri="{BB962C8B-B14F-4D97-AF65-F5344CB8AC3E}">
        <p14:creationId xmlns:p14="http://schemas.microsoft.com/office/powerpoint/2010/main" val="338748478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65"/>
          <p:cNvGrpSpPr>
            <a:grpSpLocks/>
          </p:cNvGrpSpPr>
          <p:nvPr/>
        </p:nvGrpSpPr>
        <p:grpSpPr bwMode="auto">
          <a:xfrm>
            <a:off x="399355" y="1313334"/>
            <a:ext cx="2879725" cy="4456112"/>
            <a:chOff x="336" y="877"/>
            <a:chExt cx="1749" cy="2807"/>
          </a:xfrm>
        </p:grpSpPr>
        <p:sp>
          <p:nvSpPr>
            <p:cNvPr id="24614" name="Text Box 6948"/>
            <p:cNvSpPr txBox="1">
              <a:spLocks noChangeArrowheads="1"/>
            </p:cNvSpPr>
            <p:nvPr/>
          </p:nvSpPr>
          <p:spPr bwMode="auto">
            <a:xfrm>
              <a:off x="336" y="1772"/>
              <a:ext cx="1659" cy="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defRPr sz="2400">
                  <a:solidFill>
                    <a:srgbClr val="515151"/>
                  </a:solidFill>
                  <a:latin typeface="Arial" charset="0"/>
                  <a:cs typeface="Arial" charset="0"/>
                </a:defRPr>
              </a:lvl1pPr>
              <a:lvl2pPr marL="742950" indent="-285750" defTabSz="762000" eaLnBrk="0" hangingPunct="0">
                <a:defRPr sz="2400">
                  <a:solidFill>
                    <a:srgbClr val="515151"/>
                  </a:solidFill>
                  <a:latin typeface="Arial" charset="0"/>
                  <a:cs typeface="Arial" charset="0"/>
                </a:defRPr>
              </a:lvl2pPr>
              <a:lvl3pPr marL="1143000" indent="-228600" defTabSz="762000" eaLnBrk="0" hangingPunct="0">
                <a:defRPr sz="2400">
                  <a:solidFill>
                    <a:srgbClr val="515151"/>
                  </a:solidFill>
                  <a:latin typeface="Arial" charset="0"/>
                  <a:cs typeface="Arial" charset="0"/>
                </a:defRPr>
              </a:lvl3pPr>
              <a:lvl4pPr marL="1600200" indent="-228600" defTabSz="762000" eaLnBrk="0" hangingPunct="0">
                <a:defRPr sz="2400">
                  <a:solidFill>
                    <a:srgbClr val="515151"/>
                  </a:solidFill>
                  <a:latin typeface="Arial" charset="0"/>
                  <a:cs typeface="Arial" charset="0"/>
                </a:defRPr>
              </a:lvl4pPr>
              <a:lvl5pPr marL="2057400" indent="-228600" defTabSz="762000" eaLnBrk="0" hangingPunct="0">
                <a:defRPr sz="2400">
                  <a:solidFill>
                    <a:srgbClr val="515151"/>
                  </a:solidFill>
                  <a:latin typeface="Arial" charset="0"/>
                  <a:cs typeface="Arial" charset="0"/>
                </a:defRPr>
              </a:lvl5pPr>
              <a:lvl6pPr marL="2514600" indent="-228600" algn="r" defTabSz="762000" eaLnBrk="0" fontAlgn="base" hangingPunct="0">
                <a:spcBef>
                  <a:spcPct val="0"/>
                </a:spcBef>
                <a:spcAft>
                  <a:spcPct val="0"/>
                </a:spcAft>
                <a:defRPr sz="2400">
                  <a:solidFill>
                    <a:srgbClr val="515151"/>
                  </a:solidFill>
                  <a:latin typeface="Arial" charset="0"/>
                  <a:cs typeface="Arial" charset="0"/>
                </a:defRPr>
              </a:lvl6pPr>
              <a:lvl7pPr marL="2971800" indent="-228600" algn="r" defTabSz="762000" eaLnBrk="0" fontAlgn="base" hangingPunct="0">
                <a:spcBef>
                  <a:spcPct val="0"/>
                </a:spcBef>
                <a:spcAft>
                  <a:spcPct val="0"/>
                </a:spcAft>
                <a:defRPr sz="2400">
                  <a:solidFill>
                    <a:srgbClr val="515151"/>
                  </a:solidFill>
                  <a:latin typeface="Arial" charset="0"/>
                  <a:cs typeface="Arial" charset="0"/>
                </a:defRPr>
              </a:lvl7pPr>
              <a:lvl8pPr marL="3429000" indent="-228600" algn="r" defTabSz="762000" eaLnBrk="0" fontAlgn="base" hangingPunct="0">
                <a:spcBef>
                  <a:spcPct val="0"/>
                </a:spcBef>
                <a:spcAft>
                  <a:spcPct val="0"/>
                </a:spcAft>
                <a:defRPr sz="2400">
                  <a:solidFill>
                    <a:srgbClr val="515151"/>
                  </a:solidFill>
                  <a:latin typeface="Arial" charset="0"/>
                  <a:cs typeface="Arial" charset="0"/>
                </a:defRPr>
              </a:lvl8pPr>
              <a:lvl9pPr marL="3886200" indent="-228600" algn="r" defTabSz="762000" eaLnBrk="0" fontAlgn="base" hangingPunct="0">
                <a:spcBef>
                  <a:spcPct val="0"/>
                </a:spcBef>
                <a:spcAft>
                  <a:spcPct val="0"/>
                </a:spcAft>
                <a:defRPr sz="2400">
                  <a:solidFill>
                    <a:srgbClr val="515151"/>
                  </a:solidFill>
                  <a:latin typeface="Arial" charset="0"/>
                  <a:cs typeface="Arial" charset="0"/>
                </a:defRPr>
              </a:lvl9pPr>
            </a:lstStyle>
            <a:p>
              <a:pPr algn="l" eaLnBrk="1" hangingPunct="1">
                <a:lnSpc>
                  <a:spcPct val="130000"/>
                </a:lnSpc>
                <a:spcBef>
                  <a:spcPct val="30000"/>
                </a:spcBef>
              </a:pPr>
              <a:r>
                <a:rPr lang="en-GB" sz="1600" b="1" dirty="0">
                  <a:solidFill>
                    <a:schemeClr val="tx1"/>
                  </a:solidFill>
                </a:rPr>
                <a:t>		</a:t>
              </a:r>
            </a:p>
            <a:p>
              <a:pPr algn="l" eaLnBrk="1" hangingPunct="1">
                <a:lnSpc>
                  <a:spcPct val="130000"/>
                </a:lnSpc>
                <a:spcBef>
                  <a:spcPct val="30000"/>
                </a:spcBef>
              </a:pPr>
              <a:r>
                <a:rPr lang="en-GB" sz="1600" b="1" dirty="0">
                  <a:solidFill>
                    <a:schemeClr val="tx1"/>
                  </a:solidFill>
                </a:rPr>
                <a:t>total transmission (%)</a:t>
              </a:r>
              <a:br>
                <a:rPr lang="en-GB" sz="1600" b="1" dirty="0">
                  <a:solidFill>
                    <a:schemeClr val="tx1"/>
                  </a:solidFill>
                </a:rPr>
              </a:br>
              <a:endParaRPr lang="en-GB" sz="1600" b="1" dirty="0">
                <a:solidFill>
                  <a:schemeClr val="tx1"/>
                </a:solidFill>
              </a:endParaRPr>
            </a:p>
            <a:p>
              <a:pPr algn="l" eaLnBrk="1" hangingPunct="1">
                <a:lnSpc>
                  <a:spcPct val="130000"/>
                </a:lnSpc>
                <a:spcBef>
                  <a:spcPct val="30000"/>
                </a:spcBef>
              </a:pPr>
              <a:endParaRPr lang="en-GB" sz="1600" b="1" dirty="0">
                <a:solidFill>
                  <a:schemeClr val="tx1"/>
                </a:solidFill>
              </a:endParaRPr>
            </a:p>
            <a:p>
              <a:pPr algn="l" eaLnBrk="1" hangingPunct="1">
                <a:lnSpc>
                  <a:spcPct val="130000"/>
                </a:lnSpc>
                <a:spcBef>
                  <a:spcPct val="30000"/>
                </a:spcBef>
              </a:pPr>
              <a:endParaRPr lang="en-GB" sz="1600" b="1" dirty="0">
                <a:solidFill>
                  <a:schemeClr val="tx1"/>
                </a:solidFill>
              </a:endParaRPr>
            </a:p>
          </p:txBody>
        </p:sp>
        <p:sp>
          <p:nvSpPr>
            <p:cNvPr id="24615" name="Text Box 6950"/>
            <p:cNvSpPr txBox="1">
              <a:spLocks noChangeArrowheads="1"/>
            </p:cNvSpPr>
            <p:nvPr/>
          </p:nvSpPr>
          <p:spPr bwMode="auto">
            <a:xfrm>
              <a:off x="337" y="877"/>
              <a:ext cx="1659" cy="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defRPr sz="2400">
                  <a:solidFill>
                    <a:srgbClr val="515151"/>
                  </a:solidFill>
                  <a:latin typeface="Arial" charset="0"/>
                  <a:cs typeface="Arial" charset="0"/>
                </a:defRPr>
              </a:lvl1pPr>
              <a:lvl2pPr marL="742950" indent="-285750" defTabSz="762000" eaLnBrk="0" hangingPunct="0">
                <a:defRPr sz="2400">
                  <a:solidFill>
                    <a:srgbClr val="515151"/>
                  </a:solidFill>
                  <a:latin typeface="Arial" charset="0"/>
                  <a:cs typeface="Arial" charset="0"/>
                </a:defRPr>
              </a:lvl2pPr>
              <a:lvl3pPr marL="1143000" indent="-228600" defTabSz="762000" eaLnBrk="0" hangingPunct="0">
                <a:defRPr sz="2400">
                  <a:solidFill>
                    <a:srgbClr val="515151"/>
                  </a:solidFill>
                  <a:latin typeface="Arial" charset="0"/>
                  <a:cs typeface="Arial" charset="0"/>
                </a:defRPr>
              </a:lvl3pPr>
              <a:lvl4pPr marL="1600200" indent="-228600" defTabSz="762000" eaLnBrk="0" hangingPunct="0">
                <a:defRPr sz="2400">
                  <a:solidFill>
                    <a:srgbClr val="515151"/>
                  </a:solidFill>
                  <a:latin typeface="Arial" charset="0"/>
                  <a:cs typeface="Arial" charset="0"/>
                </a:defRPr>
              </a:lvl4pPr>
              <a:lvl5pPr marL="2057400" indent="-228600" defTabSz="762000" eaLnBrk="0" hangingPunct="0">
                <a:defRPr sz="2400">
                  <a:solidFill>
                    <a:srgbClr val="515151"/>
                  </a:solidFill>
                  <a:latin typeface="Arial" charset="0"/>
                  <a:cs typeface="Arial" charset="0"/>
                </a:defRPr>
              </a:lvl5pPr>
              <a:lvl6pPr marL="2514600" indent="-228600" algn="r" defTabSz="762000" eaLnBrk="0" fontAlgn="base" hangingPunct="0">
                <a:spcBef>
                  <a:spcPct val="0"/>
                </a:spcBef>
                <a:spcAft>
                  <a:spcPct val="0"/>
                </a:spcAft>
                <a:defRPr sz="2400">
                  <a:solidFill>
                    <a:srgbClr val="515151"/>
                  </a:solidFill>
                  <a:latin typeface="Arial" charset="0"/>
                  <a:cs typeface="Arial" charset="0"/>
                </a:defRPr>
              </a:lvl6pPr>
              <a:lvl7pPr marL="2971800" indent="-228600" algn="r" defTabSz="762000" eaLnBrk="0" fontAlgn="base" hangingPunct="0">
                <a:spcBef>
                  <a:spcPct val="0"/>
                </a:spcBef>
                <a:spcAft>
                  <a:spcPct val="0"/>
                </a:spcAft>
                <a:defRPr sz="2400">
                  <a:solidFill>
                    <a:srgbClr val="515151"/>
                  </a:solidFill>
                  <a:latin typeface="Arial" charset="0"/>
                  <a:cs typeface="Arial" charset="0"/>
                </a:defRPr>
              </a:lvl7pPr>
              <a:lvl8pPr marL="3429000" indent="-228600" algn="r" defTabSz="762000" eaLnBrk="0" fontAlgn="base" hangingPunct="0">
                <a:spcBef>
                  <a:spcPct val="0"/>
                </a:spcBef>
                <a:spcAft>
                  <a:spcPct val="0"/>
                </a:spcAft>
                <a:defRPr sz="2400">
                  <a:solidFill>
                    <a:srgbClr val="515151"/>
                  </a:solidFill>
                  <a:latin typeface="Arial" charset="0"/>
                  <a:cs typeface="Arial" charset="0"/>
                </a:defRPr>
              </a:lvl8pPr>
              <a:lvl9pPr marL="3886200" indent="-228600" algn="r" defTabSz="762000" eaLnBrk="0" fontAlgn="base" hangingPunct="0">
                <a:spcBef>
                  <a:spcPct val="0"/>
                </a:spcBef>
                <a:spcAft>
                  <a:spcPct val="0"/>
                </a:spcAft>
                <a:defRPr sz="2400">
                  <a:solidFill>
                    <a:srgbClr val="515151"/>
                  </a:solidFill>
                  <a:latin typeface="Arial" charset="0"/>
                  <a:cs typeface="Arial" charset="0"/>
                </a:defRPr>
              </a:lvl9pPr>
            </a:lstStyle>
            <a:p>
              <a:pPr algn="l" eaLnBrk="1" hangingPunct="1">
                <a:lnSpc>
                  <a:spcPct val="130000"/>
                </a:lnSpc>
                <a:spcBef>
                  <a:spcPct val="30000"/>
                </a:spcBef>
              </a:pPr>
              <a:r>
                <a:rPr lang="en-GB" sz="1600" b="1" dirty="0">
                  <a:solidFill>
                    <a:schemeClr val="tx1"/>
                  </a:solidFill>
                </a:rPr>
                <a:t>			</a:t>
              </a:r>
            </a:p>
            <a:p>
              <a:pPr algn="l" eaLnBrk="1" hangingPunct="1">
                <a:lnSpc>
                  <a:spcPct val="130000"/>
                </a:lnSpc>
                <a:spcBef>
                  <a:spcPct val="30000"/>
                </a:spcBef>
              </a:pPr>
              <a:r>
                <a:rPr lang="en-GB" sz="1600" b="1" dirty="0">
                  <a:solidFill>
                    <a:schemeClr val="tx1"/>
                  </a:solidFill>
                </a:rPr>
                <a:t>currents (µA)</a:t>
              </a:r>
            </a:p>
            <a:p>
              <a:pPr algn="l" eaLnBrk="1" hangingPunct="1">
                <a:lnSpc>
                  <a:spcPct val="130000"/>
                </a:lnSpc>
                <a:spcBef>
                  <a:spcPct val="30000"/>
                </a:spcBef>
              </a:pPr>
              <a:r>
                <a:rPr lang="en-GB" sz="1600" b="1" dirty="0">
                  <a:solidFill>
                    <a:schemeClr val="tx1"/>
                  </a:solidFill>
                </a:rPr>
                <a:t>terminal voltage (MV)</a:t>
              </a:r>
            </a:p>
            <a:p>
              <a:pPr algn="l" eaLnBrk="1" hangingPunct="1">
                <a:lnSpc>
                  <a:spcPct val="130000"/>
                </a:lnSpc>
                <a:spcBef>
                  <a:spcPct val="30000"/>
                </a:spcBef>
              </a:pPr>
              <a:r>
                <a:rPr lang="en-GB" sz="1600" b="1" dirty="0">
                  <a:solidFill>
                    <a:schemeClr val="tx1"/>
                  </a:solidFill>
                </a:rPr>
                <a:t>stripped to</a:t>
              </a:r>
            </a:p>
          </p:txBody>
        </p:sp>
        <p:sp>
          <p:nvSpPr>
            <p:cNvPr id="24616" name="Text Box 6969"/>
            <p:cNvSpPr txBox="1">
              <a:spLocks noChangeArrowheads="1"/>
            </p:cNvSpPr>
            <p:nvPr/>
          </p:nvSpPr>
          <p:spPr bwMode="auto">
            <a:xfrm>
              <a:off x="337" y="1802"/>
              <a:ext cx="1659"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defRPr sz="2400">
                  <a:solidFill>
                    <a:srgbClr val="515151"/>
                  </a:solidFill>
                  <a:latin typeface="Arial" charset="0"/>
                  <a:cs typeface="Arial" charset="0"/>
                </a:defRPr>
              </a:lvl1pPr>
              <a:lvl2pPr marL="742950" indent="-285750" defTabSz="762000" eaLnBrk="0" hangingPunct="0">
                <a:defRPr sz="2400">
                  <a:solidFill>
                    <a:srgbClr val="515151"/>
                  </a:solidFill>
                  <a:latin typeface="Arial" charset="0"/>
                  <a:cs typeface="Arial" charset="0"/>
                </a:defRPr>
              </a:lvl2pPr>
              <a:lvl3pPr marL="1143000" indent="-228600" defTabSz="762000" eaLnBrk="0" hangingPunct="0">
                <a:defRPr sz="2400">
                  <a:solidFill>
                    <a:srgbClr val="515151"/>
                  </a:solidFill>
                  <a:latin typeface="Arial" charset="0"/>
                  <a:cs typeface="Arial" charset="0"/>
                </a:defRPr>
              </a:lvl3pPr>
              <a:lvl4pPr marL="1600200" indent="-228600" defTabSz="762000" eaLnBrk="0" hangingPunct="0">
                <a:defRPr sz="2400">
                  <a:solidFill>
                    <a:srgbClr val="515151"/>
                  </a:solidFill>
                  <a:latin typeface="Arial" charset="0"/>
                  <a:cs typeface="Arial" charset="0"/>
                </a:defRPr>
              </a:lvl4pPr>
              <a:lvl5pPr marL="2057400" indent="-228600" defTabSz="762000" eaLnBrk="0" hangingPunct="0">
                <a:defRPr sz="2400">
                  <a:solidFill>
                    <a:srgbClr val="515151"/>
                  </a:solidFill>
                  <a:latin typeface="Arial" charset="0"/>
                  <a:cs typeface="Arial" charset="0"/>
                </a:defRPr>
              </a:lvl5pPr>
              <a:lvl6pPr marL="2514600" indent="-228600" algn="r" defTabSz="762000" eaLnBrk="0" fontAlgn="base" hangingPunct="0">
                <a:spcBef>
                  <a:spcPct val="0"/>
                </a:spcBef>
                <a:spcAft>
                  <a:spcPct val="0"/>
                </a:spcAft>
                <a:defRPr sz="2400">
                  <a:solidFill>
                    <a:srgbClr val="515151"/>
                  </a:solidFill>
                  <a:latin typeface="Arial" charset="0"/>
                  <a:cs typeface="Arial" charset="0"/>
                </a:defRPr>
              </a:lvl6pPr>
              <a:lvl7pPr marL="2971800" indent="-228600" algn="r" defTabSz="762000" eaLnBrk="0" fontAlgn="base" hangingPunct="0">
                <a:spcBef>
                  <a:spcPct val="0"/>
                </a:spcBef>
                <a:spcAft>
                  <a:spcPct val="0"/>
                </a:spcAft>
                <a:defRPr sz="2400">
                  <a:solidFill>
                    <a:srgbClr val="515151"/>
                  </a:solidFill>
                  <a:latin typeface="Arial" charset="0"/>
                  <a:cs typeface="Arial" charset="0"/>
                </a:defRPr>
              </a:lvl7pPr>
              <a:lvl8pPr marL="3429000" indent="-228600" algn="r" defTabSz="762000" eaLnBrk="0" fontAlgn="base" hangingPunct="0">
                <a:spcBef>
                  <a:spcPct val="0"/>
                </a:spcBef>
                <a:spcAft>
                  <a:spcPct val="0"/>
                </a:spcAft>
                <a:defRPr sz="2400">
                  <a:solidFill>
                    <a:srgbClr val="515151"/>
                  </a:solidFill>
                  <a:latin typeface="Arial" charset="0"/>
                  <a:cs typeface="Arial" charset="0"/>
                </a:defRPr>
              </a:lvl8pPr>
              <a:lvl9pPr marL="3886200" indent="-228600" algn="r" defTabSz="762000" eaLnBrk="0" fontAlgn="base" hangingPunct="0">
                <a:spcBef>
                  <a:spcPct val="0"/>
                </a:spcBef>
                <a:spcAft>
                  <a:spcPct val="0"/>
                </a:spcAft>
                <a:defRPr sz="2400">
                  <a:solidFill>
                    <a:srgbClr val="515151"/>
                  </a:solidFill>
                  <a:latin typeface="Arial" charset="0"/>
                  <a:cs typeface="Arial" charset="0"/>
                </a:defRPr>
              </a:lvl9pPr>
            </a:lstStyle>
            <a:p>
              <a:pPr algn="l" eaLnBrk="1" hangingPunct="1">
                <a:lnSpc>
                  <a:spcPct val="130000"/>
                </a:lnSpc>
                <a:spcBef>
                  <a:spcPct val="30000"/>
                </a:spcBef>
              </a:pPr>
              <a:r>
                <a:rPr lang="en-GB" sz="1600" b="1">
                  <a:solidFill>
                    <a:schemeClr val="tx1"/>
                  </a:solidFill>
                </a:rPr>
                <a:t>(with absorber foil)</a:t>
              </a:r>
            </a:p>
          </p:txBody>
        </p:sp>
        <p:sp>
          <p:nvSpPr>
            <p:cNvPr id="24617" name="Text Box 6971"/>
            <p:cNvSpPr txBox="1">
              <a:spLocks noChangeArrowheads="1"/>
            </p:cNvSpPr>
            <p:nvPr/>
          </p:nvSpPr>
          <p:spPr bwMode="auto">
            <a:xfrm>
              <a:off x="337" y="906"/>
              <a:ext cx="1659"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defRPr sz="2400">
                  <a:solidFill>
                    <a:srgbClr val="515151"/>
                  </a:solidFill>
                  <a:latin typeface="Arial" charset="0"/>
                  <a:cs typeface="Arial" charset="0"/>
                </a:defRPr>
              </a:lvl1pPr>
              <a:lvl2pPr marL="742950" indent="-285750" defTabSz="762000" eaLnBrk="0" hangingPunct="0">
                <a:defRPr sz="2400">
                  <a:solidFill>
                    <a:srgbClr val="515151"/>
                  </a:solidFill>
                  <a:latin typeface="Arial" charset="0"/>
                  <a:cs typeface="Arial" charset="0"/>
                </a:defRPr>
              </a:lvl2pPr>
              <a:lvl3pPr marL="1143000" indent="-228600" defTabSz="762000" eaLnBrk="0" hangingPunct="0">
                <a:defRPr sz="2400">
                  <a:solidFill>
                    <a:srgbClr val="515151"/>
                  </a:solidFill>
                  <a:latin typeface="Arial" charset="0"/>
                  <a:cs typeface="Arial" charset="0"/>
                </a:defRPr>
              </a:lvl3pPr>
              <a:lvl4pPr marL="1600200" indent="-228600" defTabSz="762000" eaLnBrk="0" hangingPunct="0">
                <a:defRPr sz="2400">
                  <a:solidFill>
                    <a:srgbClr val="515151"/>
                  </a:solidFill>
                  <a:latin typeface="Arial" charset="0"/>
                  <a:cs typeface="Arial" charset="0"/>
                </a:defRPr>
              </a:lvl4pPr>
              <a:lvl5pPr marL="2057400" indent="-228600" defTabSz="762000" eaLnBrk="0" hangingPunct="0">
                <a:defRPr sz="2400">
                  <a:solidFill>
                    <a:srgbClr val="515151"/>
                  </a:solidFill>
                  <a:latin typeface="Arial" charset="0"/>
                  <a:cs typeface="Arial" charset="0"/>
                </a:defRPr>
              </a:lvl5pPr>
              <a:lvl6pPr marL="2514600" indent="-228600" algn="r" defTabSz="762000" eaLnBrk="0" fontAlgn="base" hangingPunct="0">
                <a:spcBef>
                  <a:spcPct val="0"/>
                </a:spcBef>
                <a:spcAft>
                  <a:spcPct val="0"/>
                </a:spcAft>
                <a:defRPr sz="2400">
                  <a:solidFill>
                    <a:srgbClr val="515151"/>
                  </a:solidFill>
                  <a:latin typeface="Arial" charset="0"/>
                  <a:cs typeface="Arial" charset="0"/>
                </a:defRPr>
              </a:lvl6pPr>
              <a:lvl7pPr marL="2971800" indent="-228600" algn="r" defTabSz="762000" eaLnBrk="0" fontAlgn="base" hangingPunct="0">
                <a:spcBef>
                  <a:spcPct val="0"/>
                </a:spcBef>
                <a:spcAft>
                  <a:spcPct val="0"/>
                </a:spcAft>
                <a:defRPr sz="2400">
                  <a:solidFill>
                    <a:srgbClr val="515151"/>
                  </a:solidFill>
                  <a:latin typeface="Arial" charset="0"/>
                  <a:cs typeface="Arial" charset="0"/>
                </a:defRPr>
              </a:lvl7pPr>
              <a:lvl8pPr marL="3429000" indent="-228600" algn="r" defTabSz="762000" eaLnBrk="0" fontAlgn="base" hangingPunct="0">
                <a:spcBef>
                  <a:spcPct val="0"/>
                </a:spcBef>
                <a:spcAft>
                  <a:spcPct val="0"/>
                </a:spcAft>
                <a:defRPr sz="2400">
                  <a:solidFill>
                    <a:srgbClr val="515151"/>
                  </a:solidFill>
                  <a:latin typeface="Arial" charset="0"/>
                  <a:cs typeface="Arial" charset="0"/>
                </a:defRPr>
              </a:lvl8pPr>
              <a:lvl9pPr marL="3886200" indent="-228600" algn="r" defTabSz="762000" eaLnBrk="0" fontAlgn="base" hangingPunct="0">
                <a:spcBef>
                  <a:spcPct val="0"/>
                </a:spcBef>
                <a:spcAft>
                  <a:spcPct val="0"/>
                </a:spcAft>
                <a:defRPr sz="2400">
                  <a:solidFill>
                    <a:srgbClr val="515151"/>
                  </a:solidFill>
                  <a:latin typeface="Arial" charset="0"/>
                  <a:cs typeface="Arial" charset="0"/>
                </a:defRPr>
              </a:lvl9pPr>
            </a:lstStyle>
            <a:p>
              <a:pPr algn="l" eaLnBrk="1" hangingPunct="1">
                <a:lnSpc>
                  <a:spcPct val="130000"/>
                </a:lnSpc>
                <a:spcBef>
                  <a:spcPct val="30000"/>
                </a:spcBef>
              </a:pPr>
              <a:r>
                <a:rPr lang="en-GB" sz="1600" b="1">
                  <a:solidFill>
                    <a:schemeClr val="tx1"/>
                  </a:solidFill>
                </a:rPr>
                <a:t>extraction as</a:t>
              </a:r>
            </a:p>
          </p:txBody>
        </p:sp>
        <p:sp>
          <p:nvSpPr>
            <p:cNvPr id="24618" name="Text Box 6974"/>
            <p:cNvSpPr txBox="1">
              <a:spLocks noChangeArrowheads="1"/>
            </p:cNvSpPr>
            <p:nvPr/>
          </p:nvSpPr>
          <p:spPr bwMode="auto">
            <a:xfrm>
              <a:off x="342" y="2400"/>
              <a:ext cx="167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1039813" eaLnBrk="0" hangingPunct="0">
                <a:defRPr sz="2400">
                  <a:solidFill>
                    <a:srgbClr val="515151"/>
                  </a:solidFill>
                  <a:latin typeface="Arial" charset="0"/>
                  <a:cs typeface="Arial" charset="0"/>
                </a:defRPr>
              </a:lvl1pPr>
              <a:lvl2pPr marL="742950" indent="-285750" defTabSz="1039813" eaLnBrk="0" hangingPunct="0">
                <a:defRPr sz="2400">
                  <a:solidFill>
                    <a:srgbClr val="515151"/>
                  </a:solidFill>
                  <a:latin typeface="Arial" charset="0"/>
                  <a:cs typeface="Arial" charset="0"/>
                </a:defRPr>
              </a:lvl2pPr>
              <a:lvl3pPr marL="1143000" indent="-228600" defTabSz="1039813" eaLnBrk="0" hangingPunct="0">
                <a:defRPr sz="2400">
                  <a:solidFill>
                    <a:srgbClr val="515151"/>
                  </a:solidFill>
                  <a:latin typeface="Arial" charset="0"/>
                  <a:cs typeface="Arial" charset="0"/>
                </a:defRPr>
              </a:lvl3pPr>
              <a:lvl4pPr marL="1600200" indent="-228600" defTabSz="1039813" eaLnBrk="0" hangingPunct="0">
                <a:defRPr sz="2400">
                  <a:solidFill>
                    <a:srgbClr val="515151"/>
                  </a:solidFill>
                  <a:latin typeface="Arial" charset="0"/>
                  <a:cs typeface="Arial" charset="0"/>
                </a:defRPr>
              </a:lvl4pPr>
              <a:lvl5pPr marL="2057400" indent="-228600" defTabSz="1039813" eaLnBrk="0" hangingPunct="0">
                <a:defRPr sz="2400">
                  <a:solidFill>
                    <a:srgbClr val="515151"/>
                  </a:solidFill>
                  <a:latin typeface="Arial" charset="0"/>
                  <a:cs typeface="Arial" charset="0"/>
                </a:defRPr>
              </a:lvl5pPr>
              <a:lvl6pPr marL="2514600" indent="-228600" algn="r" defTabSz="1039813" eaLnBrk="0" fontAlgn="base" hangingPunct="0">
                <a:spcBef>
                  <a:spcPct val="0"/>
                </a:spcBef>
                <a:spcAft>
                  <a:spcPct val="0"/>
                </a:spcAft>
                <a:defRPr sz="2400">
                  <a:solidFill>
                    <a:srgbClr val="515151"/>
                  </a:solidFill>
                  <a:latin typeface="Arial" charset="0"/>
                  <a:cs typeface="Arial" charset="0"/>
                </a:defRPr>
              </a:lvl6pPr>
              <a:lvl7pPr marL="2971800" indent="-228600" algn="r" defTabSz="1039813" eaLnBrk="0" fontAlgn="base" hangingPunct="0">
                <a:spcBef>
                  <a:spcPct val="0"/>
                </a:spcBef>
                <a:spcAft>
                  <a:spcPct val="0"/>
                </a:spcAft>
                <a:defRPr sz="2400">
                  <a:solidFill>
                    <a:srgbClr val="515151"/>
                  </a:solidFill>
                  <a:latin typeface="Arial" charset="0"/>
                  <a:cs typeface="Arial" charset="0"/>
                </a:defRPr>
              </a:lvl7pPr>
              <a:lvl8pPr marL="3429000" indent="-228600" algn="r" defTabSz="1039813" eaLnBrk="0" fontAlgn="base" hangingPunct="0">
                <a:spcBef>
                  <a:spcPct val="0"/>
                </a:spcBef>
                <a:spcAft>
                  <a:spcPct val="0"/>
                </a:spcAft>
                <a:defRPr sz="2400">
                  <a:solidFill>
                    <a:srgbClr val="515151"/>
                  </a:solidFill>
                  <a:latin typeface="Arial" charset="0"/>
                  <a:cs typeface="Arial" charset="0"/>
                </a:defRPr>
              </a:lvl8pPr>
              <a:lvl9pPr marL="3886200" indent="-228600" algn="r" defTabSz="1039813" eaLnBrk="0" fontAlgn="base" hangingPunct="0">
                <a:spcBef>
                  <a:spcPct val="0"/>
                </a:spcBef>
                <a:spcAft>
                  <a:spcPct val="0"/>
                </a:spcAft>
                <a:defRPr sz="2400">
                  <a:solidFill>
                    <a:srgbClr val="515151"/>
                  </a:solidFill>
                  <a:latin typeface="Arial" charset="0"/>
                  <a:cs typeface="Arial" charset="0"/>
                </a:defRPr>
              </a:lvl9pPr>
            </a:lstStyle>
            <a:p>
              <a:pPr algn="l" eaLnBrk="1" hangingPunct="1"/>
              <a:r>
                <a:rPr lang="en-GB" sz="1600" b="1">
                  <a:solidFill>
                    <a:schemeClr val="tx1"/>
                  </a:solidFill>
                </a:rPr>
                <a:t>total with absorber foil</a:t>
              </a:r>
            </a:p>
          </p:txBody>
        </p:sp>
        <p:sp>
          <p:nvSpPr>
            <p:cNvPr id="24619" name="Text Box 6978"/>
            <p:cNvSpPr txBox="1">
              <a:spLocks noChangeArrowheads="1"/>
            </p:cNvSpPr>
            <p:nvPr/>
          </p:nvSpPr>
          <p:spPr bwMode="auto">
            <a:xfrm>
              <a:off x="336" y="2234"/>
              <a:ext cx="167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1039813" eaLnBrk="0" hangingPunct="0">
                <a:defRPr sz="2400">
                  <a:solidFill>
                    <a:srgbClr val="515151"/>
                  </a:solidFill>
                  <a:latin typeface="Arial" charset="0"/>
                  <a:cs typeface="Arial" charset="0"/>
                </a:defRPr>
              </a:lvl1pPr>
              <a:lvl2pPr marL="742950" indent="-285750" defTabSz="1039813" eaLnBrk="0" hangingPunct="0">
                <a:defRPr sz="2400">
                  <a:solidFill>
                    <a:srgbClr val="515151"/>
                  </a:solidFill>
                  <a:latin typeface="Arial" charset="0"/>
                  <a:cs typeface="Arial" charset="0"/>
                </a:defRPr>
              </a:lvl2pPr>
              <a:lvl3pPr marL="1143000" indent="-228600" defTabSz="1039813" eaLnBrk="0" hangingPunct="0">
                <a:defRPr sz="2400">
                  <a:solidFill>
                    <a:srgbClr val="515151"/>
                  </a:solidFill>
                  <a:latin typeface="Arial" charset="0"/>
                  <a:cs typeface="Arial" charset="0"/>
                </a:defRPr>
              </a:lvl3pPr>
              <a:lvl4pPr marL="1600200" indent="-228600" defTabSz="1039813" eaLnBrk="0" hangingPunct="0">
                <a:defRPr sz="2400">
                  <a:solidFill>
                    <a:srgbClr val="515151"/>
                  </a:solidFill>
                  <a:latin typeface="Arial" charset="0"/>
                  <a:cs typeface="Arial" charset="0"/>
                </a:defRPr>
              </a:lvl4pPr>
              <a:lvl5pPr marL="2057400" indent="-228600" defTabSz="1039813" eaLnBrk="0" hangingPunct="0">
                <a:defRPr sz="2400">
                  <a:solidFill>
                    <a:srgbClr val="515151"/>
                  </a:solidFill>
                  <a:latin typeface="Arial" charset="0"/>
                  <a:cs typeface="Arial" charset="0"/>
                </a:defRPr>
              </a:lvl5pPr>
              <a:lvl6pPr marL="2514600" indent="-228600" algn="r" defTabSz="1039813" eaLnBrk="0" fontAlgn="base" hangingPunct="0">
                <a:spcBef>
                  <a:spcPct val="0"/>
                </a:spcBef>
                <a:spcAft>
                  <a:spcPct val="0"/>
                </a:spcAft>
                <a:defRPr sz="2400">
                  <a:solidFill>
                    <a:srgbClr val="515151"/>
                  </a:solidFill>
                  <a:latin typeface="Arial" charset="0"/>
                  <a:cs typeface="Arial" charset="0"/>
                </a:defRPr>
              </a:lvl6pPr>
              <a:lvl7pPr marL="2971800" indent="-228600" algn="r" defTabSz="1039813" eaLnBrk="0" fontAlgn="base" hangingPunct="0">
                <a:spcBef>
                  <a:spcPct val="0"/>
                </a:spcBef>
                <a:spcAft>
                  <a:spcPct val="0"/>
                </a:spcAft>
                <a:defRPr sz="2400">
                  <a:solidFill>
                    <a:srgbClr val="515151"/>
                  </a:solidFill>
                  <a:latin typeface="Arial" charset="0"/>
                  <a:cs typeface="Arial" charset="0"/>
                </a:defRPr>
              </a:lvl7pPr>
              <a:lvl8pPr marL="3429000" indent="-228600" algn="r" defTabSz="1039813" eaLnBrk="0" fontAlgn="base" hangingPunct="0">
                <a:spcBef>
                  <a:spcPct val="0"/>
                </a:spcBef>
                <a:spcAft>
                  <a:spcPct val="0"/>
                </a:spcAft>
                <a:defRPr sz="2400">
                  <a:solidFill>
                    <a:srgbClr val="515151"/>
                  </a:solidFill>
                  <a:latin typeface="Arial" charset="0"/>
                  <a:cs typeface="Arial" charset="0"/>
                </a:defRPr>
              </a:lvl8pPr>
              <a:lvl9pPr marL="3886200" indent="-228600" algn="r" defTabSz="1039813" eaLnBrk="0" fontAlgn="base" hangingPunct="0">
                <a:spcBef>
                  <a:spcPct val="0"/>
                </a:spcBef>
                <a:spcAft>
                  <a:spcPct val="0"/>
                </a:spcAft>
                <a:defRPr sz="2400">
                  <a:solidFill>
                    <a:srgbClr val="515151"/>
                  </a:solidFill>
                  <a:latin typeface="Arial" charset="0"/>
                  <a:cs typeface="Arial" charset="0"/>
                </a:defRPr>
              </a:lvl9pPr>
            </a:lstStyle>
            <a:p>
              <a:pPr algn="l" eaLnBrk="1" hangingPunct="1"/>
              <a:r>
                <a:rPr lang="en-GB" sz="1600" b="1">
                  <a:solidFill>
                    <a:schemeClr val="tx1"/>
                  </a:solidFill>
                </a:rPr>
                <a:t>only absorber foil</a:t>
              </a:r>
            </a:p>
          </p:txBody>
        </p:sp>
        <p:sp>
          <p:nvSpPr>
            <p:cNvPr id="24620" name="Text Box 6982"/>
            <p:cNvSpPr txBox="1">
              <a:spLocks noChangeArrowheads="1"/>
            </p:cNvSpPr>
            <p:nvPr/>
          </p:nvSpPr>
          <p:spPr bwMode="auto">
            <a:xfrm>
              <a:off x="336" y="2640"/>
              <a:ext cx="1659"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defRPr sz="2400">
                  <a:solidFill>
                    <a:srgbClr val="515151"/>
                  </a:solidFill>
                  <a:latin typeface="Arial" charset="0"/>
                  <a:cs typeface="Arial" charset="0"/>
                </a:defRPr>
              </a:lvl1pPr>
              <a:lvl2pPr marL="742950" indent="-285750" defTabSz="762000" eaLnBrk="0" hangingPunct="0">
                <a:defRPr sz="2400">
                  <a:solidFill>
                    <a:srgbClr val="515151"/>
                  </a:solidFill>
                  <a:latin typeface="Arial" charset="0"/>
                  <a:cs typeface="Arial" charset="0"/>
                </a:defRPr>
              </a:lvl2pPr>
              <a:lvl3pPr marL="1143000" indent="-228600" defTabSz="762000" eaLnBrk="0" hangingPunct="0">
                <a:defRPr sz="2400">
                  <a:solidFill>
                    <a:srgbClr val="515151"/>
                  </a:solidFill>
                  <a:latin typeface="Arial" charset="0"/>
                  <a:cs typeface="Arial" charset="0"/>
                </a:defRPr>
              </a:lvl3pPr>
              <a:lvl4pPr marL="1600200" indent="-228600" defTabSz="762000" eaLnBrk="0" hangingPunct="0">
                <a:defRPr sz="2400">
                  <a:solidFill>
                    <a:srgbClr val="515151"/>
                  </a:solidFill>
                  <a:latin typeface="Arial" charset="0"/>
                  <a:cs typeface="Arial" charset="0"/>
                </a:defRPr>
              </a:lvl4pPr>
              <a:lvl5pPr marL="2057400" indent="-228600" defTabSz="762000" eaLnBrk="0" hangingPunct="0">
                <a:defRPr sz="2400">
                  <a:solidFill>
                    <a:srgbClr val="515151"/>
                  </a:solidFill>
                  <a:latin typeface="Arial" charset="0"/>
                  <a:cs typeface="Arial" charset="0"/>
                </a:defRPr>
              </a:lvl5pPr>
              <a:lvl6pPr marL="2514600" indent="-228600" algn="r" defTabSz="762000" eaLnBrk="0" fontAlgn="base" hangingPunct="0">
                <a:spcBef>
                  <a:spcPct val="0"/>
                </a:spcBef>
                <a:spcAft>
                  <a:spcPct val="0"/>
                </a:spcAft>
                <a:defRPr sz="2400">
                  <a:solidFill>
                    <a:srgbClr val="515151"/>
                  </a:solidFill>
                  <a:latin typeface="Arial" charset="0"/>
                  <a:cs typeface="Arial" charset="0"/>
                </a:defRPr>
              </a:lvl6pPr>
              <a:lvl7pPr marL="2971800" indent="-228600" algn="r" defTabSz="762000" eaLnBrk="0" fontAlgn="base" hangingPunct="0">
                <a:spcBef>
                  <a:spcPct val="0"/>
                </a:spcBef>
                <a:spcAft>
                  <a:spcPct val="0"/>
                </a:spcAft>
                <a:defRPr sz="2400">
                  <a:solidFill>
                    <a:srgbClr val="515151"/>
                  </a:solidFill>
                  <a:latin typeface="Arial" charset="0"/>
                  <a:cs typeface="Arial" charset="0"/>
                </a:defRPr>
              </a:lvl7pPr>
              <a:lvl8pPr marL="3429000" indent="-228600" algn="r" defTabSz="762000" eaLnBrk="0" fontAlgn="base" hangingPunct="0">
                <a:spcBef>
                  <a:spcPct val="0"/>
                </a:spcBef>
                <a:spcAft>
                  <a:spcPct val="0"/>
                </a:spcAft>
                <a:defRPr sz="2400">
                  <a:solidFill>
                    <a:srgbClr val="515151"/>
                  </a:solidFill>
                  <a:latin typeface="Arial" charset="0"/>
                  <a:cs typeface="Arial" charset="0"/>
                </a:defRPr>
              </a:lvl8pPr>
              <a:lvl9pPr marL="3886200" indent="-228600" algn="r" defTabSz="762000" eaLnBrk="0" fontAlgn="base" hangingPunct="0">
                <a:spcBef>
                  <a:spcPct val="0"/>
                </a:spcBef>
                <a:spcAft>
                  <a:spcPct val="0"/>
                </a:spcAft>
                <a:defRPr sz="2400">
                  <a:solidFill>
                    <a:srgbClr val="515151"/>
                  </a:solidFill>
                  <a:latin typeface="Arial" charset="0"/>
                  <a:cs typeface="Arial" charset="0"/>
                </a:defRPr>
              </a:lvl9pPr>
            </a:lstStyle>
            <a:p>
              <a:pPr algn="l" eaLnBrk="1" hangingPunct="1">
                <a:lnSpc>
                  <a:spcPct val="90000"/>
                </a:lnSpc>
                <a:spcBef>
                  <a:spcPct val="30000"/>
                </a:spcBef>
              </a:pPr>
              <a:r>
                <a:rPr lang="en-GB" sz="1600" b="1">
                  <a:solidFill>
                    <a:schemeClr val="tx1"/>
                  </a:solidFill>
                </a:rPr>
                <a:t>suppression factor </a:t>
              </a:r>
            </a:p>
          </p:txBody>
        </p:sp>
        <p:sp>
          <p:nvSpPr>
            <p:cNvPr id="24621" name="Text Box 6990"/>
            <p:cNvSpPr txBox="1">
              <a:spLocks noChangeArrowheads="1"/>
            </p:cNvSpPr>
            <p:nvPr/>
          </p:nvSpPr>
          <p:spPr bwMode="auto">
            <a:xfrm>
              <a:off x="336" y="2928"/>
              <a:ext cx="1749"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defRPr sz="2400">
                  <a:solidFill>
                    <a:srgbClr val="515151"/>
                  </a:solidFill>
                  <a:latin typeface="Arial" charset="0"/>
                  <a:cs typeface="Arial" charset="0"/>
                </a:defRPr>
              </a:lvl1pPr>
              <a:lvl2pPr marL="742950" indent="-285750" defTabSz="762000" eaLnBrk="0" hangingPunct="0">
                <a:defRPr sz="2400">
                  <a:solidFill>
                    <a:srgbClr val="515151"/>
                  </a:solidFill>
                  <a:latin typeface="Arial" charset="0"/>
                  <a:cs typeface="Arial" charset="0"/>
                </a:defRPr>
              </a:lvl2pPr>
              <a:lvl3pPr marL="1143000" indent="-228600" defTabSz="762000" eaLnBrk="0" hangingPunct="0">
                <a:defRPr sz="2400">
                  <a:solidFill>
                    <a:srgbClr val="515151"/>
                  </a:solidFill>
                  <a:latin typeface="Arial" charset="0"/>
                  <a:cs typeface="Arial" charset="0"/>
                </a:defRPr>
              </a:lvl3pPr>
              <a:lvl4pPr marL="1600200" indent="-228600" defTabSz="762000" eaLnBrk="0" hangingPunct="0">
                <a:defRPr sz="2400">
                  <a:solidFill>
                    <a:srgbClr val="515151"/>
                  </a:solidFill>
                  <a:latin typeface="Arial" charset="0"/>
                  <a:cs typeface="Arial" charset="0"/>
                </a:defRPr>
              </a:lvl4pPr>
              <a:lvl5pPr marL="2057400" indent="-228600" defTabSz="762000" eaLnBrk="0" hangingPunct="0">
                <a:defRPr sz="2400">
                  <a:solidFill>
                    <a:srgbClr val="515151"/>
                  </a:solidFill>
                  <a:latin typeface="Arial" charset="0"/>
                  <a:cs typeface="Arial" charset="0"/>
                </a:defRPr>
              </a:lvl5pPr>
              <a:lvl6pPr marL="2514600" indent="-228600" algn="r" defTabSz="762000" eaLnBrk="0" fontAlgn="base" hangingPunct="0">
                <a:spcBef>
                  <a:spcPct val="0"/>
                </a:spcBef>
                <a:spcAft>
                  <a:spcPct val="0"/>
                </a:spcAft>
                <a:defRPr sz="2400">
                  <a:solidFill>
                    <a:srgbClr val="515151"/>
                  </a:solidFill>
                  <a:latin typeface="Arial" charset="0"/>
                  <a:cs typeface="Arial" charset="0"/>
                </a:defRPr>
              </a:lvl6pPr>
              <a:lvl7pPr marL="2971800" indent="-228600" algn="r" defTabSz="762000" eaLnBrk="0" fontAlgn="base" hangingPunct="0">
                <a:spcBef>
                  <a:spcPct val="0"/>
                </a:spcBef>
                <a:spcAft>
                  <a:spcPct val="0"/>
                </a:spcAft>
                <a:defRPr sz="2400">
                  <a:solidFill>
                    <a:srgbClr val="515151"/>
                  </a:solidFill>
                  <a:latin typeface="Arial" charset="0"/>
                  <a:cs typeface="Arial" charset="0"/>
                </a:defRPr>
              </a:lvl7pPr>
              <a:lvl8pPr marL="3429000" indent="-228600" algn="r" defTabSz="762000" eaLnBrk="0" fontAlgn="base" hangingPunct="0">
                <a:spcBef>
                  <a:spcPct val="0"/>
                </a:spcBef>
                <a:spcAft>
                  <a:spcPct val="0"/>
                </a:spcAft>
                <a:defRPr sz="2400">
                  <a:solidFill>
                    <a:srgbClr val="515151"/>
                  </a:solidFill>
                  <a:latin typeface="Arial" charset="0"/>
                  <a:cs typeface="Arial" charset="0"/>
                </a:defRPr>
              </a:lvl8pPr>
              <a:lvl9pPr marL="3886200" indent="-228600" algn="r" defTabSz="762000" eaLnBrk="0" fontAlgn="base" hangingPunct="0">
                <a:spcBef>
                  <a:spcPct val="0"/>
                </a:spcBef>
                <a:spcAft>
                  <a:spcPct val="0"/>
                </a:spcAft>
                <a:defRPr sz="2400">
                  <a:solidFill>
                    <a:srgbClr val="515151"/>
                  </a:solidFill>
                  <a:latin typeface="Arial" charset="0"/>
                  <a:cs typeface="Arial" charset="0"/>
                </a:defRPr>
              </a:lvl9pPr>
            </a:lstStyle>
            <a:p>
              <a:pPr algn="l" eaLnBrk="1" hangingPunct="1">
                <a:lnSpc>
                  <a:spcPct val="130000"/>
                </a:lnSpc>
                <a:spcBef>
                  <a:spcPct val="30000"/>
                </a:spcBef>
              </a:pPr>
              <a:r>
                <a:rPr lang="en-GB" sz="1600" b="1">
                  <a:solidFill>
                    <a:schemeClr val="tx1"/>
                  </a:solidFill>
                </a:rPr>
                <a:t>background</a:t>
              </a:r>
            </a:p>
            <a:p>
              <a:pPr algn="l" eaLnBrk="1" hangingPunct="1">
                <a:lnSpc>
                  <a:spcPct val="130000"/>
                </a:lnSpc>
                <a:spcBef>
                  <a:spcPct val="30000"/>
                </a:spcBef>
              </a:pPr>
              <a:endParaRPr lang="en-GB" sz="1600" b="1">
                <a:solidFill>
                  <a:schemeClr val="tx1"/>
                </a:solidFill>
              </a:endParaRPr>
            </a:p>
            <a:p>
              <a:pPr algn="l" eaLnBrk="1" hangingPunct="1">
                <a:lnSpc>
                  <a:spcPct val="130000"/>
                </a:lnSpc>
                <a:spcBef>
                  <a:spcPct val="30000"/>
                </a:spcBef>
              </a:pPr>
              <a:r>
                <a:rPr lang="en-GB" sz="1600" b="1">
                  <a:solidFill>
                    <a:schemeClr val="tx1"/>
                  </a:solidFill>
                </a:rPr>
                <a:t>precision (%)	</a:t>
              </a:r>
            </a:p>
          </p:txBody>
        </p:sp>
      </p:grpSp>
      <p:sp>
        <p:nvSpPr>
          <p:cNvPr id="24579" name="Text Box 6955"/>
          <p:cNvSpPr txBox="1">
            <a:spLocks noChangeArrowheads="1"/>
          </p:cNvSpPr>
          <p:nvPr/>
        </p:nvSpPr>
        <p:spPr bwMode="auto">
          <a:xfrm>
            <a:off x="3291780" y="1005359"/>
            <a:ext cx="8175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defRPr sz="2400">
                <a:solidFill>
                  <a:srgbClr val="515151"/>
                </a:solidFill>
                <a:latin typeface="Arial" charset="0"/>
                <a:cs typeface="Arial" charset="0"/>
              </a:defRPr>
            </a:lvl1pPr>
            <a:lvl2pPr marL="742950" indent="-285750" defTabSz="762000" eaLnBrk="0" hangingPunct="0">
              <a:defRPr sz="2400">
                <a:solidFill>
                  <a:srgbClr val="515151"/>
                </a:solidFill>
                <a:latin typeface="Arial" charset="0"/>
                <a:cs typeface="Arial" charset="0"/>
              </a:defRPr>
            </a:lvl2pPr>
            <a:lvl3pPr marL="1143000" indent="-228600" defTabSz="762000" eaLnBrk="0" hangingPunct="0">
              <a:defRPr sz="2400">
                <a:solidFill>
                  <a:srgbClr val="515151"/>
                </a:solidFill>
                <a:latin typeface="Arial" charset="0"/>
                <a:cs typeface="Arial" charset="0"/>
              </a:defRPr>
            </a:lvl3pPr>
            <a:lvl4pPr marL="1600200" indent="-228600" defTabSz="762000" eaLnBrk="0" hangingPunct="0">
              <a:defRPr sz="2400">
                <a:solidFill>
                  <a:srgbClr val="515151"/>
                </a:solidFill>
                <a:latin typeface="Arial" charset="0"/>
                <a:cs typeface="Arial" charset="0"/>
              </a:defRPr>
            </a:lvl4pPr>
            <a:lvl5pPr marL="2057400" indent="-228600" defTabSz="762000" eaLnBrk="0" hangingPunct="0">
              <a:defRPr sz="2400">
                <a:solidFill>
                  <a:srgbClr val="515151"/>
                </a:solidFill>
                <a:latin typeface="Arial" charset="0"/>
                <a:cs typeface="Arial" charset="0"/>
              </a:defRPr>
            </a:lvl5pPr>
            <a:lvl6pPr marL="2514600" indent="-228600" algn="r" defTabSz="762000" eaLnBrk="0" fontAlgn="base" hangingPunct="0">
              <a:spcBef>
                <a:spcPct val="0"/>
              </a:spcBef>
              <a:spcAft>
                <a:spcPct val="0"/>
              </a:spcAft>
              <a:defRPr sz="2400">
                <a:solidFill>
                  <a:srgbClr val="515151"/>
                </a:solidFill>
                <a:latin typeface="Arial" charset="0"/>
                <a:cs typeface="Arial" charset="0"/>
              </a:defRPr>
            </a:lvl6pPr>
            <a:lvl7pPr marL="2971800" indent="-228600" algn="r" defTabSz="762000" eaLnBrk="0" fontAlgn="base" hangingPunct="0">
              <a:spcBef>
                <a:spcPct val="0"/>
              </a:spcBef>
              <a:spcAft>
                <a:spcPct val="0"/>
              </a:spcAft>
              <a:defRPr sz="2400">
                <a:solidFill>
                  <a:srgbClr val="515151"/>
                </a:solidFill>
                <a:latin typeface="Arial" charset="0"/>
                <a:cs typeface="Arial" charset="0"/>
              </a:defRPr>
            </a:lvl7pPr>
            <a:lvl8pPr marL="3429000" indent="-228600" algn="r" defTabSz="762000" eaLnBrk="0" fontAlgn="base" hangingPunct="0">
              <a:spcBef>
                <a:spcPct val="0"/>
              </a:spcBef>
              <a:spcAft>
                <a:spcPct val="0"/>
              </a:spcAft>
              <a:defRPr sz="2400">
                <a:solidFill>
                  <a:srgbClr val="515151"/>
                </a:solidFill>
                <a:latin typeface="Arial" charset="0"/>
                <a:cs typeface="Arial" charset="0"/>
              </a:defRPr>
            </a:lvl8pPr>
            <a:lvl9pPr marL="3886200" indent="-228600" algn="r" defTabSz="762000" eaLnBrk="0" fontAlgn="base" hangingPunct="0">
              <a:spcBef>
                <a:spcPct val="0"/>
              </a:spcBef>
              <a:spcAft>
                <a:spcPct val="0"/>
              </a:spcAft>
              <a:defRPr sz="2400">
                <a:solidFill>
                  <a:srgbClr val="515151"/>
                </a:solidFill>
                <a:latin typeface="Arial" charset="0"/>
                <a:cs typeface="Arial" charset="0"/>
              </a:defRPr>
            </a:lvl9pPr>
          </a:lstStyle>
          <a:p>
            <a:pPr algn="l" eaLnBrk="1" hangingPunct="1">
              <a:lnSpc>
                <a:spcPct val="130000"/>
              </a:lnSpc>
            </a:pPr>
            <a:r>
              <a:rPr lang="de-DE" sz="1600" b="1" baseline="30000">
                <a:solidFill>
                  <a:schemeClr val="tx1"/>
                </a:solidFill>
              </a:rPr>
              <a:t>10</a:t>
            </a:r>
            <a:r>
              <a:rPr lang="de-DE" sz="1600" b="1">
                <a:solidFill>
                  <a:schemeClr val="tx1"/>
                </a:solidFill>
              </a:rPr>
              <a:t>Be</a:t>
            </a:r>
            <a:endParaRPr lang="en-GB" sz="1600" b="1">
              <a:solidFill>
                <a:schemeClr val="tx1"/>
              </a:solidFill>
            </a:endParaRPr>
          </a:p>
        </p:txBody>
      </p:sp>
      <p:sp>
        <p:nvSpPr>
          <p:cNvPr id="24580" name="Text Box 6956"/>
          <p:cNvSpPr txBox="1">
            <a:spLocks noChangeArrowheads="1"/>
          </p:cNvSpPr>
          <p:nvPr/>
        </p:nvSpPr>
        <p:spPr bwMode="auto">
          <a:xfrm>
            <a:off x="4171255" y="997421"/>
            <a:ext cx="81756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defRPr sz="2400">
                <a:solidFill>
                  <a:srgbClr val="515151"/>
                </a:solidFill>
                <a:latin typeface="Arial" charset="0"/>
                <a:cs typeface="Arial" charset="0"/>
              </a:defRPr>
            </a:lvl1pPr>
            <a:lvl2pPr marL="742950" indent="-285750" defTabSz="762000" eaLnBrk="0" hangingPunct="0">
              <a:defRPr sz="2400">
                <a:solidFill>
                  <a:srgbClr val="515151"/>
                </a:solidFill>
                <a:latin typeface="Arial" charset="0"/>
                <a:cs typeface="Arial" charset="0"/>
              </a:defRPr>
            </a:lvl2pPr>
            <a:lvl3pPr marL="1143000" indent="-228600" defTabSz="762000" eaLnBrk="0" hangingPunct="0">
              <a:defRPr sz="2400">
                <a:solidFill>
                  <a:srgbClr val="515151"/>
                </a:solidFill>
                <a:latin typeface="Arial" charset="0"/>
                <a:cs typeface="Arial" charset="0"/>
              </a:defRPr>
            </a:lvl3pPr>
            <a:lvl4pPr marL="1600200" indent="-228600" defTabSz="762000" eaLnBrk="0" hangingPunct="0">
              <a:defRPr sz="2400">
                <a:solidFill>
                  <a:srgbClr val="515151"/>
                </a:solidFill>
                <a:latin typeface="Arial" charset="0"/>
                <a:cs typeface="Arial" charset="0"/>
              </a:defRPr>
            </a:lvl4pPr>
            <a:lvl5pPr marL="2057400" indent="-228600" defTabSz="762000" eaLnBrk="0" hangingPunct="0">
              <a:defRPr sz="2400">
                <a:solidFill>
                  <a:srgbClr val="515151"/>
                </a:solidFill>
                <a:latin typeface="Arial" charset="0"/>
                <a:cs typeface="Arial" charset="0"/>
              </a:defRPr>
            </a:lvl5pPr>
            <a:lvl6pPr marL="2514600" indent="-228600" algn="r" defTabSz="762000" eaLnBrk="0" fontAlgn="base" hangingPunct="0">
              <a:spcBef>
                <a:spcPct val="0"/>
              </a:spcBef>
              <a:spcAft>
                <a:spcPct val="0"/>
              </a:spcAft>
              <a:defRPr sz="2400">
                <a:solidFill>
                  <a:srgbClr val="515151"/>
                </a:solidFill>
                <a:latin typeface="Arial" charset="0"/>
                <a:cs typeface="Arial" charset="0"/>
              </a:defRPr>
            </a:lvl6pPr>
            <a:lvl7pPr marL="2971800" indent="-228600" algn="r" defTabSz="762000" eaLnBrk="0" fontAlgn="base" hangingPunct="0">
              <a:spcBef>
                <a:spcPct val="0"/>
              </a:spcBef>
              <a:spcAft>
                <a:spcPct val="0"/>
              </a:spcAft>
              <a:defRPr sz="2400">
                <a:solidFill>
                  <a:srgbClr val="515151"/>
                </a:solidFill>
                <a:latin typeface="Arial" charset="0"/>
                <a:cs typeface="Arial" charset="0"/>
              </a:defRPr>
            </a:lvl7pPr>
            <a:lvl8pPr marL="3429000" indent="-228600" algn="r" defTabSz="762000" eaLnBrk="0" fontAlgn="base" hangingPunct="0">
              <a:spcBef>
                <a:spcPct val="0"/>
              </a:spcBef>
              <a:spcAft>
                <a:spcPct val="0"/>
              </a:spcAft>
              <a:defRPr sz="2400">
                <a:solidFill>
                  <a:srgbClr val="515151"/>
                </a:solidFill>
                <a:latin typeface="Arial" charset="0"/>
                <a:cs typeface="Arial" charset="0"/>
              </a:defRPr>
            </a:lvl8pPr>
            <a:lvl9pPr marL="3886200" indent="-228600" algn="r" defTabSz="762000" eaLnBrk="0" fontAlgn="base" hangingPunct="0">
              <a:spcBef>
                <a:spcPct val="0"/>
              </a:spcBef>
              <a:spcAft>
                <a:spcPct val="0"/>
              </a:spcAft>
              <a:defRPr sz="2400">
                <a:solidFill>
                  <a:srgbClr val="515151"/>
                </a:solidFill>
                <a:latin typeface="Arial" charset="0"/>
                <a:cs typeface="Arial" charset="0"/>
              </a:defRPr>
            </a:lvl9pPr>
          </a:lstStyle>
          <a:p>
            <a:pPr algn="l" eaLnBrk="1" hangingPunct="1">
              <a:lnSpc>
                <a:spcPct val="130000"/>
              </a:lnSpc>
            </a:pPr>
            <a:r>
              <a:rPr lang="de-DE" sz="1600" b="1" baseline="30000">
                <a:solidFill>
                  <a:schemeClr val="tx1"/>
                </a:solidFill>
              </a:rPr>
              <a:t>26</a:t>
            </a:r>
            <a:r>
              <a:rPr lang="de-DE" sz="1600" b="1">
                <a:solidFill>
                  <a:schemeClr val="tx1"/>
                </a:solidFill>
              </a:rPr>
              <a:t>Al</a:t>
            </a:r>
          </a:p>
          <a:p>
            <a:pPr algn="l" eaLnBrk="1" hangingPunct="1">
              <a:lnSpc>
                <a:spcPct val="130000"/>
              </a:lnSpc>
            </a:pPr>
            <a:r>
              <a:rPr lang="de-DE" sz="1600" b="1">
                <a:solidFill>
                  <a:schemeClr val="tx1"/>
                </a:solidFill>
              </a:rPr>
              <a:t>			</a:t>
            </a:r>
            <a:endParaRPr lang="en-GB" sz="1600" b="1">
              <a:solidFill>
                <a:schemeClr val="tx1"/>
              </a:solidFill>
            </a:endParaRPr>
          </a:p>
        </p:txBody>
      </p:sp>
      <p:sp>
        <p:nvSpPr>
          <p:cNvPr id="24581" name="Text Box 6957"/>
          <p:cNvSpPr txBox="1">
            <a:spLocks noChangeArrowheads="1"/>
          </p:cNvSpPr>
          <p:nvPr/>
        </p:nvSpPr>
        <p:spPr bwMode="auto">
          <a:xfrm>
            <a:off x="5455543" y="997421"/>
            <a:ext cx="819150"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defRPr sz="2400">
                <a:solidFill>
                  <a:srgbClr val="515151"/>
                </a:solidFill>
                <a:latin typeface="Arial" charset="0"/>
                <a:cs typeface="Arial" charset="0"/>
              </a:defRPr>
            </a:lvl1pPr>
            <a:lvl2pPr marL="742950" indent="-285750" defTabSz="762000" eaLnBrk="0" hangingPunct="0">
              <a:defRPr sz="2400">
                <a:solidFill>
                  <a:srgbClr val="515151"/>
                </a:solidFill>
                <a:latin typeface="Arial" charset="0"/>
                <a:cs typeface="Arial" charset="0"/>
              </a:defRPr>
            </a:lvl2pPr>
            <a:lvl3pPr marL="1143000" indent="-228600" defTabSz="762000" eaLnBrk="0" hangingPunct="0">
              <a:defRPr sz="2400">
                <a:solidFill>
                  <a:srgbClr val="515151"/>
                </a:solidFill>
                <a:latin typeface="Arial" charset="0"/>
                <a:cs typeface="Arial" charset="0"/>
              </a:defRPr>
            </a:lvl3pPr>
            <a:lvl4pPr marL="1600200" indent="-228600" defTabSz="762000" eaLnBrk="0" hangingPunct="0">
              <a:defRPr sz="2400">
                <a:solidFill>
                  <a:srgbClr val="515151"/>
                </a:solidFill>
                <a:latin typeface="Arial" charset="0"/>
                <a:cs typeface="Arial" charset="0"/>
              </a:defRPr>
            </a:lvl4pPr>
            <a:lvl5pPr marL="2057400" indent="-228600" defTabSz="762000" eaLnBrk="0" hangingPunct="0">
              <a:defRPr sz="2400">
                <a:solidFill>
                  <a:srgbClr val="515151"/>
                </a:solidFill>
                <a:latin typeface="Arial" charset="0"/>
                <a:cs typeface="Arial" charset="0"/>
              </a:defRPr>
            </a:lvl5pPr>
            <a:lvl6pPr marL="2514600" indent="-228600" algn="r" defTabSz="762000" eaLnBrk="0" fontAlgn="base" hangingPunct="0">
              <a:spcBef>
                <a:spcPct val="0"/>
              </a:spcBef>
              <a:spcAft>
                <a:spcPct val="0"/>
              </a:spcAft>
              <a:defRPr sz="2400">
                <a:solidFill>
                  <a:srgbClr val="515151"/>
                </a:solidFill>
                <a:latin typeface="Arial" charset="0"/>
                <a:cs typeface="Arial" charset="0"/>
              </a:defRPr>
            </a:lvl6pPr>
            <a:lvl7pPr marL="2971800" indent="-228600" algn="r" defTabSz="762000" eaLnBrk="0" fontAlgn="base" hangingPunct="0">
              <a:spcBef>
                <a:spcPct val="0"/>
              </a:spcBef>
              <a:spcAft>
                <a:spcPct val="0"/>
              </a:spcAft>
              <a:defRPr sz="2400">
                <a:solidFill>
                  <a:srgbClr val="515151"/>
                </a:solidFill>
                <a:latin typeface="Arial" charset="0"/>
                <a:cs typeface="Arial" charset="0"/>
              </a:defRPr>
            </a:lvl7pPr>
            <a:lvl8pPr marL="3429000" indent="-228600" algn="r" defTabSz="762000" eaLnBrk="0" fontAlgn="base" hangingPunct="0">
              <a:spcBef>
                <a:spcPct val="0"/>
              </a:spcBef>
              <a:spcAft>
                <a:spcPct val="0"/>
              </a:spcAft>
              <a:defRPr sz="2400">
                <a:solidFill>
                  <a:srgbClr val="515151"/>
                </a:solidFill>
                <a:latin typeface="Arial" charset="0"/>
                <a:cs typeface="Arial" charset="0"/>
              </a:defRPr>
            </a:lvl8pPr>
            <a:lvl9pPr marL="3886200" indent="-228600" algn="r" defTabSz="762000" eaLnBrk="0" fontAlgn="base" hangingPunct="0">
              <a:spcBef>
                <a:spcPct val="0"/>
              </a:spcBef>
              <a:spcAft>
                <a:spcPct val="0"/>
              </a:spcAft>
              <a:defRPr sz="2400">
                <a:solidFill>
                  <a:srgbClr val="515151"/>
                </a:solidFill>
                <a:latin typeface="Arial" charset="0"/>
                <a:cs typeface="Arial" charset="0"/>
              </a:defRPr>
            </a:lvl9pPr>
          </a:lstStyle>
          <a:p>
            <a:pPr algn="l" eaLnBrk="1" hangingPunct="1">
              <a:lnSpc>
                <a:spcPct val="130000"/>
              </a:lnSpc>
            </a:pPr>
            <a:r>
              <a:rPr lang="de-DE" sz="1600" b="1" baseline="30000">
                <a:solidFill>
                  <a:schemeClr val="tx1"/>
                </a:solidFill>
              </a:rPr>
              <a:t>36</a:t>
            </a:r>
            <a:r>
              <a:rPr lang="de-DE" sz="1600" b="1">
                <a:solidFill>
                  <a:schemeClr val="tx1"/>
                </a:solidFill>
              </a:rPr>
              <a:t>Cl</a:t>
            </a:r>
          </a:p>
          <a:p>
            <a:pPr algn="l" eaLnBrk="1" hangingPunct="1">
              <a:lnSpc>
                <a:spcPct val="130000"/>
              </a:lnSpc>
            </a:pPr>
            <a:endParaRPr lang="de-DE" sz="1600" b="1">
              <a:solidFill>
                <a:schemeClr val="tx1"/>
              </a:solidFill>
            </a:endParaRPr>
          </a:p>
          <a:p>
            <a:pPr algn="l" eaLnBrk="1" hangingPunct="1">
              <a:lnSpc>
                <a:spcPct val="130000"/>
              </a:lnSpc>
            </a:pPr>
            <a:endParaRPr lang="de-DE" sz="1600" b="1">
              <a:solidFill>
                <a:schemeClr val="tx1"/>
              </a:solidFill>
            </a:endParaRPr>
          </a:p>
          <a:p>
            <a:pPr algn="l" eaLnBrk="1" hangingPunct="1">
              <a:lnSpc>
                <a:spcPct val="130000"/>
              </a:lnSpc>
            </a:pPr>
            <a:endParaRPr lang="de-DE" sz="1600" b="1">
              <a:solidFill>
                <a:schemeClr val="tx1"/>
              </a:solidFill>
            </a:endParaRPr>
          </a:p>
          <a:p>
            <a:pPr algn="l" eaLnBrk="1" hangingPunct="1">
              <a:lnSpc>
                <a:spcPct val="130000"/>
              </a:lnSpc>
            </a:pPr>
            <a:endParaRPr lang="de-DE" sz="1600" b="1">
              <a:solidFill>
                <a:schemeClr val="tx1"/>
              </a:solidFill>
            </a:endParaRPr>
          </a:p>
          <a:p>
            <a:pPr algn="l" eaLnBrk="1" hangingPunct="1">
              <a:lnSpc>
                <a:spcPct val="130000"/>
              </a:lnSpc>
            </a:pPr>
            <a:endParaRPr lang="de-DE" sz="1600" b="1">
              <a:solidFill>
                <a:schemeClr val="tx1"/>
              </a:solidFill>
            </a:endParaRPr>
          </a:p>
          <a:p>
            <a:pPr algn="l" eaLnBrk="1" hangingPunct="1">
              <a:lnSpc>
                <a:spcPct val="130000"/>
              </a:lnSpc>
            </a:pPr>
            <a:r>
              <a:rPr lang="de-DE" sz="1600" b="1">
                <a:solidFill>
                  <a:schemeClr val="tx1"/>
                </a:solidFill>
              </a:rPr>
              <a:t>			</a:t>
            </a:r>
            <a:endParaRPr lang="en-GB" sz="1600" b="1">
              <a:solidFill>
                <a:schemeClr val="tx1"/>
              </a:solidFill>
            </a:endParaRPr>
          </a:p>
        </p:txBody>
      </p:sp>
      <p:sp>
        <p:nvSpPr>
          <p:cNvPr id="24582" name="Text Box 6958"/>
          <p:cNvSpPr txBox="1">
            <a:spLocks noChangeArrowheads="1"/>
          </p:cNvSpPr>
          <p:nvPr/>
        </p:nvSpPr>
        <p:spPr bwMode="auto">
          <a:xfrm>
            <a:off x="6785868" y="997421"/>
            <a:ext cx="81915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defRPr sz="2400">
                <a:solidFill>
                  <a:srgbClr val="515151"/>
                </a:solidFill>
                <a:latin typeface="Arial" charset="0"/>
                <a:cs typeface="Arial" charset="0"/>
              </a:defRPr>
            </a:lvl1pPr>
            <a:lvl2pPr marL="742950" indent="-285750" defTabSz="762000" eaLnBrk="0" hangingPunct="0">
              <a:defRPr sz="2400">
                <a:solidFill>
                  <a:srgbClr val="515151"/>
                </a:solidFill>
                <a:latin typeface="Arial" charset="0"/>
                <a:cs typeface="Arial" charset="0"/>
              </a:defRPr>
            </a:lvl2pPr>
            <a:lvl3pPr marL="1143000" indent="-228600" defTabSz="762000" eaLnBrk="0" hangingPunct="0">
              <a:defRPr sz="2400">
                <a:solidFill>
                  <a:srgbClr val="515151"/>
                </a:solidFill>
                <a:latin typeface="Arial" charset="0"/>
                <a:cs typeface="Arial" charset="0"/>
              </a:defRPr>
            </a:lvl3pPr>
            <a:lvl4pPr marL="1600200" indent="-228600" defTabSz="762000" eaLnBrk="0" hangingPunct="0">
              <a:defRPr sz="2400">
                <a:solidFill>
                  <a:srgbClr val="515151"/>
                </a:solidFill>
                <a:latin typeface="Arial" charset="0"/>
                <a:cs typeface="Arial" charset="0"/>
              </a:defRPr>
            </a:lvl4pPr>
            <a:lvl5pPr marL="2057400" indent="-228600" defTabSz="762000" eaLnBrk="0" hangingPunct="0">
              <a:defRPr sz="2400">
                <a:solidFill>
                  <a:srgbClr val="515151"/>
                </a:solidFill>
                <a:latin typeface="Arial" charset="0"/>
                <a:cs typeface="Arial" charset="0"/>
              </a:defRPr>
            </a:lvl5pPr>
            <a:lvl6pPr marL="2514600" indent="-228600" algn="r" defTabSz="762000" eaLnBrk="0" fontAlgn="base" hangingPunct="0">
              <a:spcBef>
                <a:spcPct val="0"/>
              </a:spcBef>
              <a:spcAft>
                <a:spcPct val="0"/>
              </a:spcAft>
              <a:defRPr sz="2400">
                <a:solidFill>
                  <a:srgbClr val="515151"/>
                </a:solidFill>
                <a:latin typeface="Arial" charset="0"/>
                <a:cs typeface="Arial" charset="0"/>
              </a:defRPr>
            </a:lvl6pPr>
            <a:lvl7pPr marL="2971800" indent="-228600" algn="r" defTabSz="762000" eaLnBrk="0" fontAlgn="base" hangingPunct="0">
              <a:spcBef>
                <a:spcPct val="0"/>
              </a:spcBef>
              <a:spcAft>
                <a:spcPct val="0"/>
              </a:spcAft>
              <a:defRPr sz="2400">
                <a:solidFill>
                  <a:srgbClr val="515151"/>
                </a:solidFill>
                <a:latin typeface="Arial" charset="0"/>
                <a:cs typeface="Arial" charset="0"/>
              </a:defRPr>
            </a:lvl7pPr>
            <a:lvl8pPr marL="3429000" indent="-228600" algn="r" defTabSz="762000" eaLnBrk="0" fontAlgn="base" hangingPunct="0">
              <a:spcBef>
                <a:spcPct val="0"/>
              </a:spcBef>
              <a:spcAft>
                <a:spcPct val="0"/>
              </a:spcAft>
              <a:defRPr sz="2400">
                <a:solidFill>
                  <a:srgbClr val="515151"/>
                </a:solidFill>
                <a:latin typeface="Arial" charset="0"/>
                <a:cs typeface="Arial" charset="0"/>
              </a:defRPr>
            </a:lvl8pPr>
            <a:lvl9pPr marL="3886200" indent="-228600" algn="r" defTabSz="762000" eaLnBrk="0" fontAlgn="base" hangingPunct="0">
              <a:spcBef>
                <a:spcPct val="0"/>
              </a:spcBef>
              <a:spcAft>
                <a:spcPct val="0"/>
              </a:spcAft>
              <a:defRPr sz="2400">
                <a:solidFill>
                  <a:srgbClr val="515151"/>
                </a:solidFill>
                <a:latin typeface="Arial" charset="0"/>
                <a:cs typeface="Arial" charset="0"/>
              </a:defRPr>
            </a:lvl9pPr>
          </a:lstStyle>
          <a:p>
            <a:pPr algn="l" eaLnBrk="1" hangingPunct="1">
              <a:lnSpc>
                <a:spcPct val="130000"/>
              </a:lnSpc>
            </a:pPr>
            <a:r>
              <a:rPr lang="de-DE" sz="1600" b="1" baseline="30000">
                <a:solidFill>
                  <a:schemeClr val="tx1"/>
                </a:solidFill>
              </a:rPr>
              <a:t>41</a:t>
            </a:r>
            <a:r>
              <a:rPr lang="de-DE" sz="1600" b="1">
                <a:solidFill>
                  <a:schemeClr val="tx1"/>
                </a:solidFill>
              </a:rPr>
              <a:t>Ca</a:t>
            </a:r>
          </a:p>
          <a:p>
            <a:pPr algn="l" eaLnBrk="1" hangingPunct="1">
              <a:lnSpc>
                <a:spcPct val="130000"/>
              </a:lnSpc>
            </a:pPr>
            <a:r>
              <a:rPr lang="de-DE" sz="1600" b="1">
                <a:solidFill>
                  <a:schemeClr val="tx1"/>
                </a:solidFill>
              </a:rPr>
              <a:t>			</a:t>
            </a:r>
            <a:endParaRPr lang="en-GB" sz="1600" b="1">
              <a:solidFill>
                <a:schemeClr val="tx1"/>
              </a:solidFill>
            </a:endParaRPr>
          </a:p>
        </p:txBody>
      </p:sp>
      <p:sp>
        <p:nvSpPr>
          <p:cNvPr id="24583" name="Text Box 6959"/>
          <p:cNvSpPr txBox="1">
            <a:spLocks noChangeArrowheads="1"/>
          </p:cNvSpPr>
          <p:nvPr/>
        </p:nvSpPr>
        <p:spPr bwMode="auto">
          <a:xfrm>
            <a:off x="7847905" y="997421"/>
            <a:ext cx="81756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defRPr sz="2400">
                <a:solidFill>
                  <a:srgbClr val="515151"/>
                </a:solidFill>
                <a:latin typeface="Arial" charset="0"/>
                <a:cs typeface="Arial" charset="0"/>
              </a:defRPr>
            </a:lvl1pPr>
            <a:lvl2pPr marL="742950" indent="-285750" defTabSz="762000" eaLnBrk="0" hangingPunct="0">
              <a:defRPr sz="2400">
                <a:solidFill>
                  <a:srgbClr val="515151"/>
                </a:solidFill>
                <a:latin typeface="Arial" charset="0"/>
                <a:cs typeface="Arial" charset="0"/>
              </a:defRPr>
            </a:lvl2pPr>
            <a:lvl3pPr marL="1143000" indent="-228600" defTabSz="762000" eaLnBrk="0" hangingPunct="0">
              <a:defRPr sz="2400">
                <a:solidFill>
                  <a:srgbClr val="515151"/>
                </a:solidFill>
                <a:latin typeface="Arial" charset="0"/>
                <a:cs typeface="Arial" charset="0"/>
              </a:defRPr>
            </a:lvl3pPr>
            <a:lvl4pPr marL="1600200" indent="-228600" defTabSz="762000" eaLnBrk="0" hangingPunct="0">
              <a:defRPr sz="2400">
                <a:solidFill>
                  <a:srgbClr val="515151"/>
                </a:solidFill>
                <a:latin typeface="Arial" charset="0"/>
                <a:cs typeface="Arial" charset="0"/>
              </a:defRPr>
            </a:lvl4pPr>
            <a:lvl5pPr marL="2057400" indent="-228600" defTabSz="762000" eaLnBrk="0" hangingPunct="0">
              <a:defRPr sz="2400">
                <a:solidFill>
                  <a:srgbClr val="515151"/>
                </a:solidFill>
                <a:latin typeface="Arial" charset="0"/>
                <a:cs typeface="Arial" charset="0"/>
              </a:defRPr>
            </a:lvl5pPr>
            <a:lvl6pPr marL="2514600" indent="-228600" algn="r" defTabSz="762000" eaLnBrk="0" fontAlgn="base" hangingPunct="0">
              <a:spcBef>
                <a:spcPct val="0"/>
              </a:spcBef>
              <a:spcAft>
                <a:spcPct val="0"/>
              </a:spcAft>
              <a:defRPr sz="2400">
                <a:solidFill>
                  <a:srgbClr val="515151"/>
                </a:solidFill>
                <a:latin typeface="Arial" charset="0"/>
                <a:cs typeface="Arial" charset="0"/>
              </a:defRPr>
            </a:lvl6pPr>
            <a:lvl7pPr marL="2971800" indent="-228600" algn="r" defTabSz="762000" eaLnBrk="0" fontAlgn="base" hangingPunct="0">
              <a:spcBef>
                <a:spcPct val="0"/>
              </a:spcBef>
              <a:spcAft>
                <a:spcPct val="0"/>
              </a:spcAft>
              <a:defRPr sz="2400">
                <a:solidFill>
                  <a:srgbClr val="515151"/>
                </a:solidFill>
                <a:latin typeface="Arial" charset="0"/>
                <a:cs typeface="Arial" charset="0"/>
              </a:defRPr>
            </a:lvl7pPr>
            <a:lvl8pPr marL="3429000" indent="-228600" algn="r" defTabSz="762000" eaLnBrk="0" fontAlgn="base" hangingPunct="0">
              <a:spcBef>
                <a:spcPct val="0"/>
              </a:spcBef>
              <a:spcAft>
                <a:spcPct val="0"/>
              </a:spcAft>
              <a:defRPr sz="2400">
                <a:solidFill>
                  <a:srgbClr val="515151"/>
                </a:solidFill>
                <a:latin typeface="Arial" charset="0"/>
                <a:cs typeface="Arial" charset="0"/>
              </a:defRPr>
            </a:lvl8pPr>
            <a:lvl9pPr marL="3886200" indent="-228600" algn="r" defTabSz="762000" eaLnBrk="0" fontAlgn="base" hangingPunct="0">
              <a:spcBef>
                <a:spcPct val="0"/>
              </a:spcBef>
              <a:spcAft>
                <a:spcPct val="0"/>
              </a:spcAft>
              <a:defRPr sz="2400">
                <a:solidFill>
                  <a:srgbClr val="515151"/>
                </a:solidFill>
                <a:latin typeface="Arial" charset="0"/>
                <a:cs typeface="Arial" charset="0"/>
              </a:defRPr>
            </a:lvl9pPr>
          </a:lstStyle>
          <a:p>
            <a:pPr algn="l" eaLnBrk="1" hangingPunct="1">
              <a:lnSpc>
                <a:spcPct val="130000"/>
              </a:lnSpc>
            </a:pPr>
            <a:r>
              <a:rPr lang="de-DE" sz="1600" b="1" baseline="30000">
                <a:solidFill>
                  <a:schemeClr val="tx1"/>
                </a:solidFill>
              </a:rPr>
              <a:t>129</a:t>
            </a:r>
            <a:r>
              <a:rPr lang="de-DE" sz="1600" b="1">
                <a:solidFill>
                  <a:schemeClr val="tx1"/>
                </a:solidFill>
              </a:rPr>
              <a:t>I</a:t>
            </a:r>
          </a:p>
          <a:p>
            <a:pPr algn="l" eaLnBrk="1" hangingPunct="1">
              <a:lnSpc>
                <a:spcPct val="130000"/>
              </a:lnSpc>
            </a:pPr>
            <a:r>
              <a:rPr lang="de-DE" sz="1600" b="1">
                <a:solidFill>
                  <a:schemeClr val="tx1"/>
                </a:solidFill>
              </a:rPr>
              <a:t>			</a:t>
            </a:r>
            <a:endParaRPr lang="en-GB" sz="1600" b="1">
              <a:solidFill>
                <a:schemeClr val="tx1"/>
              </a:solidFill>
            </a:endParaRPr>
          </a:p>
        </p:txBody>
      </p:sp>
      <p:sp>
        <p:nvSpPr>
          <p:cNvPr id="24584" name="Line 6949"/>
          <p:cNvSpPr>
            <a:spLocks noChangeShapeType="1"/>
          </p:cNvSpPr>
          <p:nvPr/>
        </p:nvSpPr>
        <p:spPr bwMode="auto">
          <a:xfrm>
            <a:off x="3063180" y="1081559"/>
            <a:ext cx="0" cy="4630737"/>
          </a:xfrm>
          <a:prstGeom prst="line">
            <a:avLst/>
          </a:prstGeom>
          <a:noFill/>
          <a:ln w="38100">
            <a:solidFill>
              <a:schemeClr val="accent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4585" name="Line 6960"/>
          <p:cNvSpPr>
            <a:spLocks noChangeShapeType="1"/>
          </p:cNvSpPr>
          <p:nvPr/>
        </p:nvSpPr>
        <p:spPr bwMode="auto">
          <a:xfrm>
            <a:off x="4129980" y="1064096"/>
            <a:ext cx="0" cy="464820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4586" name="Line 6961"/>
          <p:cNvSpPr>
            <a:spLocks noChangeShapeType="1"/>
          </p:cNvSpPr>
          <p:nvPr/>
        </p:nvSpPr>
        <p:spPr bwMode="auto">
          <a:xfrm>
            <a:off x="5196780" y="1081559"/>
            <a:ext cx="0" cy="4706937"/>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4587" name="Line 6962"/>
          <p:cNvSpPr>
            <a:spLocks noChangeShapeType="1"/>
          </p:cNvSpPr>
          <p:nvPr/>
        </p:nvSpPr>
        <p:spPr bwMode="auto">
          <a:xfrm flipH="1">
            <a:off x="6492180" y="1064096"/>
            <a:ext cx="0" cy="464820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4588" name="Line 6963"/>
          <p:cNvSpPr>
            <a:spLocks noChangeShapeType="1"/>
          </p:cNvSpPr>
          <p:nvPr/>
        </p:nvSpPr>
        <p:spPr bwMode="auto">
          <a:xfrm flipH="1">
            <a:off x="7635180" y="1064096"/>
            <a:ext cx="0" cy="464820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4589" name="Text Box 6965"/>
          <p:cNvSpPr txBox="1">
            <a:spLocks noChangeArrowheads="1"/>
          </p:cNvSpPr>
          <p:nvPr/>
        </p:nvSpPr>
        <p:spPr bwMode="auto">
          <a:xfrm>
            <a:off x="3371155" y="2529359"/>
            <a:ext cx="529431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defRPr sz="2400">
                <a:solidFill>
                  <a:srgbClr val="515151"/>
                </a:solidFill>
                <a:latin typeface="Arial" charset="0"/>
                <a:cs typeface="Arial" charset="0"/>
              </a:defRPr>
            </a:lvl1pPr>
            <a:lvl2pPr marL="742950" indent="-285750" defTabSz="762000" eaLnBrk="0" hangingPunct="0">
              <a:defRPr sz="2400">
                <a:solidFill>
                  <a:srgbClr val="515151"/>
                </a:solidFill>
                <a:latin typeface="Arial" charset="0"/>
                <a:cs typeface="Arial" charset="0"/>
              </a:defRPr>
            </a:lvl2pPr>
            <a:lvl3pPr marL="1143000" indent="-228600" defTabSz="762000" eaLnBrk="0" hangingPunct="0">
              <a:defRPr sz="2400">
                <a:solidFill>
                  <a:srgbClr val="515151"/>
                </a:solidFill>
                <a:latin typeface="Arial" charset="0"/>
                <a:cs typeface="Arial" charset="0"/>
              </a:defRPr>
            </a:lvl3pPr>
            <a:lvl4pPr marL="1600200" indent="-228600" defTabSz="762000" eaLnBrk="0" hangingPunct="0">
              <a:defRPr sz="2400">
                <a:solidFill>
                  <a:srgbClr val="515151"/>
                </a:solidFill>
                <a:latin typeface="Arial" charset="0"/>
                <a:cs typeface="Arial" charset="0"/>
              </a:defRPr>
            </a:lvl4pPr>
            <a:lvl5pPr marL="2057400" indent="-228600" defTabSz="762000" eaLnBrk="0" hangingPunct="0">
              <a:defRPr sz="2400">
                <a:solidFill>
                  <a:srgbClr val="515151"/>
                </a:solidFill>
                <a:latin typeface="Arial" charset="0"/>
                <a:cs typeface="Arial" charset="0"/>
              </a:defRPr>
            </a:lvl5pPr>
            <a:lvl6pPr marL="2514600" indent="-228600" algn="r" defTabSz="762000" eaLnBrk="0" fontAlgn="base" hangingPunct="0">
              <a:spcBef>
                <a:spcPct val="0"/>
              </a:spcBef>
              <a:spcAft>
                <a:spcPct val="0"/>
              </a:spcAft>
              <a:defRPr sz="2400">
                <a:solidFill>
                  <a:srgbClr val="515151"/>
                </a:solidFill>
                <a:latin typeface="Arial" charset="0"/>
                <a:cs typeface="Arial" charset="0"/>
              </a:defRPr>
            </a:lvl6pPr>
            <a:lvl7pPr marL="2971800" indent="-228600" algn="r" defTabSz="762000" eaLnBrk="0" fontAlgn="base" hangingPunct="0">
              <a:spcBef>
                <a:spcPct val="0"/>
              </a:spcBef>
              <a:spcAft>
                <a:spcPct val="0"/>
              </a:spcAft>
              <a:defRPr sz="2400">
                <a:solidFill>
                  <a:srgbClr val="515151"/>
                </a:solidFill>
                <a:latin typeface="Arial" charset="0"/>
                <a:cs typeface="Arial" charset="0"/>
              </a:defRPr>
            </a:lvl7pPr>
            <a:lvl8pPr marL="3429000" indent="-228600" algn="r" defTabSz="762000" eaLnBrk="0" fontAlgn="base" hangingPunct="0">
              <a:spcBef>
                <a:spcPct val="0"/>
              </a:spcBef>
              <a:spcAft>
                <a:spcPct val="0"/>
              </a:spcAft>
              <a:defRPr sz="2400">
                <a:solidFill>
                  <a:srgbClr val="515151"/>
                </a:solidFill>
                <a:latin typeface="Arial" charset="0"/>
                <a:cs typeface="Arial" charset="0"/>
              </a:defRPr>
            </a:lvl8pPr>
            <a:lvl9pPr marL="3886200" indent="-228600" algn="r" defTabSz="762000" eaLnBrk="0" fontAlgn="base" hangingPunct="0">
              <a:spcBef>
                <a:spcPct val="0"/>
              </a:spcBef>
              <a:spcAft>
                <a:spcPct val="0"/>
              </a:spcAft>
              <a:defRPr sz="2400">
                <a:solidFill>
                  <a:srgbClr val="515151"/>
                </a:solidFill>
                <a:latin typeface="Arial" charset="0"/>
                <a:cs typeface="Arial" charset="0"/>
              </a:defRPr>
            </a:lvl9pPr>
          </a:lstStyle>
          <a:p>
            <a:pPr algn="l" eaLnBrk="1" hangingPunct="1">
              <a:lnSpc>
                <a:spcPct val="130000"/>
              </a:lnSpc>
            </a:pPr>
            <a:r>
              <a:rPr lang="de-DE" sz="1600" b="1">
                <a:solidFill>
                  <a:schemeClr val="tx1"/>
                </a:solidFill>
              </a:rPr>
              <a:t>Be</a:t>
            </a:r>
            <a:r>
              <a:rPr lang="de-DE" sz="1600" b="1" baseline="30000">
                <a:solidFill>
                  <a:schemeClr val="tx1"/>
                </a:solidFill>
              </a:rPr>
              <a:t>2+	</a:t>
            </a:r>
            <a:r>
              <a:rPr lang="de-DE" sz="1600" b="1">
                <a:solidFill>
                  <a:schemeClr val="tx1"/>
                </a:solidFill>
              </a:rPr>
              <a:t>    Al</a:t>
            </a:r>
            <a:r>
              <a:rPr lang="de-DE" sz="1600" b="1" baseline="30000">
                <a:solidFill>
                  <a:schemeClr val="tx1"/>
                </a:solidFill>
              </a:rPr>
              <a:t>3+	                </a:t>
            </a:r>
            <a:r>
              <a:rPr lang="de-DE" sz="1600" b="1">
                <a:solidFill>
                  <a:schemeClr val="tx1"/>
                </a:solidFill>
              </a:rPr>
              <a:t>Cl</a:t>
            </a:r>
            <a:r>
              <a:rPr lang="de-DE" sz="1600" b="1" baseline="30000">
                <a:solidFill>
                  <a:schemeClr val="tx1"/>
                </a:solidFill>
              </a:rPr>
              <a:t>5+</a:t>
            </a:r>
            <a:r>
              <a:rPr lang="de-DE" sz="1600" b="1">
                <a:solidFill>
                  <a:schemeClr val="tx1"/>
                </a:solidFill>
              </a:rPr>
              <a:t>	        Ca</a:t>
            </a:r>
            <a:r>
              <a:rPr lang="de-DE" sz="1600" b="1" baseline="30000">
                <a:solidFill>
                  <a:schemeClr val="tx1"/>
                </a:solidFill>
              </a:rPr>
              <a:t>4+                 </a:t>
            </a:r>
            <a:r>
              <a:rPr lang="de-DE" sz="1600" b="1">
                <a:solidFill>
                  <a:schemeClr val="tx1"/>
                </a:solidFill>
              </a:rPr>
              <a:t>I</a:t>
            </a:r>
            <a:r>
              <a:rPr lang="de-DE" sz="1600" b="1" baseline="30000">
                <a:solidFill>
                  <a:schemeClr val="tx1"/>
                </a:solidFill>
              </a:rPr>
              <a:t>5+</a:t>
            </a:r>
            <a:endParaRPr lang="en-GB" sz="1600" b="1">
              <a:solidFill>
                <a:schemeClr val="tx1"/>
              </a:solidFill>
            </a:endParaRPr>
          </a:p>
        </p:txBody>
      </p:sp>
      <p:sp>
        <p:nvSpPr>
          <p:cNvPr id="24590" name="Text Box 6966"/>
          <p:cNvSpPr txBox="1">
            <a:spLocks noChangeArrowheads="1"/>
          </p:cNvSpPr>
          <p:nvPr/>
        </p:nvSpPr>
        <p:spPr bwMode="auto">
          <a:xfrm>
            <a:off x="3371155" y="2781771"/>
            <a:ext cx="510381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defRPr sz="2400">
                <a:solidFill>
                  <a:srgbClr val="515151"/>
                </a:solidFill>
                <a:latin typeface="Arial" charset="0"/>
                <a:cs typeface="Arial" charset="0"/>
              </a:defRPr>
            </a:lvl1pPr>
            <a:lvl2pPr marL="742950" indent="-285750" defTabSz="762000" eaLnBrk="0" hangingPunct="0">
              <a:defRPr sz="2400">
                <a:solidFill>
                  <a:srgbClr val="515151"/>
                </a:solidFill>
                <a:latin typeface="Arial" charset="0"/>
                <a:cs typeface="Arial" charset="0"/>
              </a:defRPr>
            </a:lvl2pPr>
            <a:lvl3pPr marL="1143000" indent="-228600" defTabSz="762000" eaLnBrk="0" hangingPunct="0">
              <a:defRPr sz="2400">
                <a:solidFill>
                  <a:srgbClr val="515151"/>
                </a:solidFill>
                <a:latin typeface="Arial" charset="0"/>
                <a:cs typeface="Arial" charset="0"/>
              </a:defRPr>
            </a:lvl3pPr>
            <a:lvl4pPr marL="1600200" indent="-228600" defTabSz="762000" eaLnBrk="0" hangingPunct="0">
              <a:defRPr sz="2400">
                <a:solidFill>
                  <a:srgbClr val="515151"/>
                </a:solidFill>
                <a:latin typeface="Arial" charset="0"/>
                <a:cs typeface="Arial" charset="0"/>
              </a:defRPr>
            </a:lvl4pPr>
            <a:lvl5pPr marL="2057400" indent="-228600" defTabSz="762000" eaLnBrk="0" hangingPunct="0">
              <a:defRPr sz="2400">
                <a:solidFill>
                  <a:srgbClr val="515151"/>
                </a:solidFill>
                <a:latin typeface="Arial" charset="0"/>
                <a:cs typeface="Arial" charset="0"/>
              </a:defRPr>
            </a:lvl5pPr>
            <a:lvl6pPr marL="2514600" indent="-228600" algn="r" defTabSz="762000" eaLnBrk="0" fontAlgn="base" hangingPunct="0">
              <a:spcBef>
                <a:spcPct val="0"/>
              </a:spcBef>
              <a:spcAft>
                <a:spcPct val="0"/>
              </a:spcAft>
              <a:defRPr sz="2400">
                <a:solidFill>
                  <a:srgbClr val="515151"/>
                </a:solidFill>
                <a:latin typeface="Arial" charset="0"/>
                <a:cs typeface="Arial" charset="0"/>
              </a:defRPr>
            </a:lvl6pPr>
            <a:lvl7pPr marL="2971800" indent="-228600" algn="r" defTabSz="762000" eaLnBrk="0" fontAlgn="base" hangingPunct="0">
              <a:spcBef>
                <a:spcPct val="0"/>
              </a:spcBef>
              <a:spcAft>
                <a:spcPct val="0"/>
              </a:spcAft>
              <a:defRPr sz="2400">
                <a:solidFill>
                  <a:srgbClr val="515151"/>
                </a:solidFill>
                <a:latin typeface="Arial" charset="0"/>
                <a:cs typeface="Arial" charset="0"/>
              </a:defRPr>
            </a:lvl7pPr>
            <a:lvl8pPr marL="3429000" indent="-228600" algn="r" defTabSz="762000" eaLnBrk="0" fontAlgn="base" hangingPunct="0">
              <a:spcBef>
                <a:spcPct val="0"/>
              </a:spcBef>
              <a:spcAft>
                <a:spcPct val="0"/>
              </a:spcAft>
              <a:defRPr sz="2400">
                <a:solidFill>
                  <a:srgbClr val="515151"/>
                </a:solidFill>
                <a:latin typeface="Arial" charset="0"/>
                <a:cs typeface="Arial" charset="0"/>
              </a:defRPr>
            </a:lvl8pPr>
            <a:lvl9pPr marL="3886200" indent="-228600" algn="r" defTabSz="762000" eaLnBrk="0" fontAlgn="base" hangingPunct="0">
              <a:spcBef>
                <a:spcPct val="0"/>
              </a:spcBef>
              <a:spcAft>
                <a:spcPct val="0"/>
              </a:spcAft>
              <a:defRPr sz="2400">
                <a:solidFill>
                  <a:srgbClr val="515151"/>
                </a:solidFill>
                <a:latin typeface="Arial" charset="0"/>
                <a:cs typeface="Arial" charset="0"/>
              </a:defRPr>
            </a:lvl9pPr>
          </a:lstStyle>
          <a:p>
            <a:pPr algn="l" eaLnBrk="1" hangingPunct="1">
              <a:lnSpc>
                <a:spcPct val="130000"/>
              </a:lnSpc>
            </a:pPr>
            <a:r>
              <a:rPr lang="de-DE" sz="1600" b="1">
                <a:solidFill>
                  <a:schemeClr val="tx1"/>
                </a:solidFill>
              </a:rPr>
              <a:t>Be</a:t>
            </a:r>
            <a:r>
              <a:rPr lang="de-DE" sz="1600" b="1" baseline="30000">
                <a:solidFill>
                  <a:schemeClr val="tx1"/>
                </a:solidFill>
              </a:rPr>
              <a:t>4+</a:t>
            </a:r>
            <a:r>
              <a:rPr lang="de-DE" sz="1600" b="1">
                <a:solidFill>
                  <a:schemeClr val="tx1"/>
                </a:solidFill>
              </a:rPr>
              <a:t>	                        Cl</a:t>
            </a:r>
            <a:r>
              <a:rPr lang="de-DE" sz="1600" b="1" baseline="30000">
                <a:solidFill>
                  <a:schemeClr val="tx1"/>
                </a:solidFill>
              </a:rPr>
              <a:t>11+</a:t>
            </a:r>
            <a:r>
              <a:rPr lang="de-DE" sz="1600" b="1">
                <a:solidFill>
                  <a:schemeClr val="tx1"/>
                </a:solidFill>
              </a:rPr>
              <a:t>		</a:t>
            </a:r>
            <a:endParaRPr lang="en-GB" sz="1600" b="1">
              <a:solidFill>
                <a:schemeClr val="tx1"/>
              </a:solidFill>
            </a:endParaRPr>
          </a:p>
        </p:txBody>
      </p:sp>
      <p:sp>
        <p:nvSpPr>
          <p:cNvPr id="24591" name="Text Box 6967"/>
          <p:cNvSpPr txBox="1">
            <a:spLocks noChangeArrowheads="1"/>
          </p:cNvSpPr>
          <p:nvPr/>
        </p:nvSpPr>
        <p:spPr bwMode="auto">
          <a:xfrm>
            <a:off x="3367980" y="2121371"/>
            <a:ext cx="54070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defRPr sz="2400">
                <a:solidFill>
                  <a:srgbClr val="515151"/>
                </a:solidFill>
                <a:latin typeface="Arial" charset="0"/>
                <a:cs typeface="Arial" charset="0"/>
              </a:defRPr>
            </a:lvl1pPr>
            <a:lvl2pPr marL="742950" indent="-285750" defTabSz="762000" eaLnBrk="0" hangingPunct="0">
              <a:defRPr sz="2400">
                <a:solidFill>
                  <a:srgbClr val="515151"/>
                </a:solidFill>
                <a:latin typeface="Arial" charset="0"/>
                <a:cs typeface="Arial" charset="0"/>
              </a:defRPr>
            </a:lvl2pPr>
            <a:lvl3pPr marL="1143000" indent="-228600" defTabSz="762000" eaLnBrk="0" hangingPunct="0">
              <a:defRPr sz="2400">
                <a:solidFill>
                  <a:srgbClr val="515151"/>
                </a:solidFill>
                <a:latin typeface="Arial" charset="0"/>
                <a:cs typeface="Arial" charset="0"/>
              </a:defRPr>
            </a:lvl3pPr>
            <a:lvl4pPr marL="1600200" indent="-228600" defTabSz="762000" eaLnBrk="0" hangingPunct="0">
              <a:defRPr sz="2400">
                <a:solidFill>
                  <a:srgbClr val="515151"/>
                </a:solidFill>
                <a:latin typeface="Arial" charset="0"/>
                <a:cs typeface="Arial" charset="0"/>
              </a:defRPr>
            </a:lvl4pPr>
            <a:lvl5pPr marL="2057400" indent="-228600" defTabSz="762000" eaLnBrk="0" hangingPunct="0">
              <a:defRPr sz="2400">
                <a:solidFill>
                  <a:srgbClr val="515151"/>
                </a:solidFill>
                <a:latin typeface="Arial" charset="0"/>
                <a:cs typeface="Arial" charset="0"/>
              </a:defRPr>
            </a:lvl5pPr>
            <a:lvl6pPr marL="2514600" indent="-228600" algn="r" defTabSz="762000" eaLnBrk="0" fontAlgn="base" hangingPunct="0">
              <a:spcBef>
                <a:spcPct val="0"/>
              </a:spcBef>
              <a:spcAft>
                <a:spcPct val="0"/>
              </a:spcAft>
              <a:defRPr sz="2400">
                <a:solidFill>
                  <a:srgbClr val="515151"/>
                </a:solidFill>
                <a:latin typeface="Arial" charset="0"/>
                <a:cs typeface="Arial" charset="0"/>
              </a:defRPr>
            </a:lvl6pPr>
            <a:lvl7pPr marL="2971800" indent="-228600" algn="r" defTabSz="762000" eaLnBrk="0" fontAlgn="base" hangingPunct="0">
              <a:spcBef>
                <a:spcPct val="0"/>
              </a:spcBef>
              <a:spcAft>
                <a:spcPct val="0"/>
              </a:spcAft>
              <a:defRPr sz="2400">
                <a:solidFill>
                  <a:srgbClr val="515151"/>
                </a:solidFill>
                <a:latin typeface="Arial" charset="0"/>
                <a:cs typeface="Arial" charset="0"/>
              </a:defRPr>
            </a:lvl7pPr>
            <a:lvl8pPr marL="3429000" indent="-228600" algn="r" defTabSz="762000" eaLnBrk="0" fontAlgn="base" hangingPunct="0">
              <a:spcBef>
                <a:spcPct val="0"/>
              </a:spcBef>
              <a:spcAft>
                <a:spcPct val="0"/>
              </a:spcAft>
              <a:defRPr sz="2400">
                <a:solidFill>
                  <a:srgbClr val="515151"/>
                </a:solidFill>
                <a:latin typeface="Arial" charset="0"/>
                <a:cs typeface="Arial" charset="0"/>
              </a:defRPr>
            </a:lvl8pPr>
            <a:lvl9pPr marL="3886200" indent="-228600" algn="r" defTabSz="762000" eaLnBrk="0" fontAlgn="base" hangingPunct="0">
              <a:spcBef>
                <a:spcPct val="0"/>
              </a:spcBef>
              <a:spcAft>
                <a:spcPct val="0"/>
              </a:spcAft>
              <a:defRPr sz="2400">
                <a:solidFill>
                  <a:srgbClr val="515151"/>
                </a:solidFill>
                <a:latin typeface="Arial" charset="0"/>
                <a:cs typeface="Arial" charset="0"/>
              </a:defRPr>
            </a:lvl9pPr>
          </a:lstStyle>
          <a:p>
            <a:pPr algn="l" eaLnBrk="1" hangingPunct="1">
              <a:lnSpc>
                <a:spcPct val="130000"/>
              </a:lnSpc>
            </a:pPr>
            <a:r>
              <a:rPr lang="de-DE" sz="1600" b="1">
                <a:solidFill>
                  <a:schemeClr val="tx1"/>
                </a:solidFill>
              </a:rPr>
              <a:t>4.5	    2.7	            6.0                  5.8            5.0</a:t>
            </a:r>
            <a:endParaRPr lang="en-GB" sz="1600" b="1">
              <a:solidFill>
                <a:schemeClr val="tx1"/>
              </a:solidFill>
            </a:endParaRPr>
          </a:p>
        </p:txBody>
      </p:sp>
      <p:sp>
        <p:nvSpPr>
          <p:cNvPr id="24592" name="Text Box 6968"/>
          <p:cNvSpPr txBox="1">
            <a:spLocks noChangeArrowheads="1"/>
          </p:cNvSpPr>
          <p:nvPr/>
        </p:nvSpPr>
        <p:spPr bwMode="auto">
          <a:xfrm>
            <a:off x="3312418" y="1714971"/>
            <a:ext cx="5580062"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defRPr sz="2400">
                <a:solidFill>
                  <a:srgbClr val="515151"/>
                </a:solidFill>
                <a:latin typeface="Arial" charset="0"/>
                <a:cs typeface="Arial" charset="0"/>
              </a:defRPr>
            </a:lvl1pPr>
            <a:lvl2pPr marL="742950" indent="-285750" defTabSz="762000" eaLnBrk="0" hangingPunct="0">
              <a:defRPr sz="2400">
                <a:solidFill>
                  <a:srgbClr val="515151"/>
                </a:solidFill>
                <a:latin typeface="Arial" charset="0"/>
                <a:cs typeface="Arial" charset="0"/>
              </a:defRPr>
            </a:lvl2pPr>
            <a:lvl3pPr marL="1143000" indent="-228600" defTabSz="762000" eaLnBrk="0" hangingPunct="0">
              <a:defRPr sz="2400">
                <a:solidFill>
                  <a:srgbClr val="515151"/>
                </a:solidFill>
                <a:latin typeface="Arial" charset="0"/>
                <a:cs typeface="Arial" charset="0"/>
              </a:defRPr>
            </a:lvl3pPr>
            <a:lvl4pPr marL="1600200" indent="-228600" defTabSz="762000" eaLnBrk="0" hangingPunct="0">
              <a:defRPr sz="2400">
                <a:solidFill>
                  <a:srgbClr val="515151"/>
                </a:solidFill>
                <a:latin typeface="Arial" charset="0"/>
                <a:cs typeface="Arial" charset="0"/>
              </a:defRPr>
            </a:lvl4pPr>
            <a:lvl5pPr marL="2057400" indent="-228600" defTabSz="762000" eaLnBrk="0" hangingPunct="0">
              <a:defRPr sz="2400">
                <a:solidFill>
                  <a:srgbClr val="515151"/>
                </a:solidFill>
                <a:latin typeface="Arial" charset="0"/>
                <a:cs typeface="Arial" charset="0"/>
              </a:defRPr>
            </a:lvl5pPr>
            <a:lvl6pPr marL="2514600" indent="-228600" algn="r" defTabSz="762000" eaLnBrk="0" fontAlgn="base" hangingPunct="0">
              <a:spcBef>
                <a:spcPct val="0"/>
              </a:spcBef>
              <a:spcAft>
                <a:spcPct val="0"/>
              </a:spcAft>
              <a:defRPr sz="2400">
                <a:solidFill>
                  <a:srgbClr val="515151"/>
                </a:solidFill>
                <a:latin typeface="Arial" charset="0"/>
                <a:cs typeface="Arial" charset="0"/>
              </a:defRPr>
            </a:lvl6pPr>
            <a:lvl7pPr marL="2971800" indent="-228600" algn="r" defTabSz="762000" eaLnBrk="0" fontAlgn="base" hangingPunct="0">
              <a:spcBef>
                <a:spcPct val="0"/>
              </a:spcBef>
              <a:spcAft>
                <a:spcPct val="0"/>
              </a:spcAft>
              <a:defRPr sz="2400">
                <a:solidFill>
                  <a:srgbClr val="515151"/>
                </a:solidFill>
                <a:latin typeface="Arial" charset="0"/>
                <a:cs typeface="Arial" charset="0"/>
              </a:defRPr>
            </a:lvl7pPr>
            <a:lvl8pPr marL="3429000" indent="-228600" algn="r" defTabSz="762000" eaLnBrk="0" fontAlgn="base" hangingPunct="0">
              <a:spcBef>
                <a:spcPct val="0"/>
              </a:spcBef>
              <a:spcAft>
                <a:spcPct val="0"/>
              </a:spcAft>
              <a:defRPr sz="2400">
                <a:solidFill>
                  <a:srgbClr val="515151"/>
                </a:solidFill>
                <a:latin typeface="Arial" charset="0"/>
                <a:cs typeface="Arial" charset="0"/>
              </a:defRPr>
            </a:lvl8pPr>
            <a:lvl9pPr marL="3886200" indent="-228600" algn="r" defTabSz="762000" eaLnBrk="0" fontAlgn="base" hangingPunct="0">
              <a:spcBef>
                <a:spcPct val="0"/>
              </a:spcBef>
              <a:spcAft>
                <a:spcPct val="0"/>
              </a:spcAft>
              <a:defRPr sz="2400">
                <a:solidFill>
                  <a:srgbClr val="515151"/>
                </a:solidFill>
                <a:latin typeface="Arial" charset="0"/>
                <a:cs typeface="Arial" charset="0"/>
              </a:defRPr>
            </a:lvl9pPr>
          </a:lstStyle>
          <a:p>
            <a:pPr algn="l" eaLnBrk="1" hangingPunct="1">
              <a:lnSpc>
                <a:spcPct val="130000"/>
              </a:lnSpc>
            </a:pPr>
            <a:r>
              <a:rPr lang="de-DE" sz="1600" b="1">
                <a:solidFill>
                  <a:schemeClr val="tx1"/>
                </a:solidFill>
              </a:rPr>
              <a:t> 2 - 7	 0.2 - 0.5        20 - 30         </a:t>
            </a:r>
            <a:r>
              <a:rPr lang="de-DE" sz="1600" b="1">
                <a:solidFill>
                  <a:srgbClr val="A6A6A6"/>
                </a:solidFill>
              </a:rPr>
              <a:t>  </a:t>
            </a:r>
            <a:r>
              <a:rPr lang="de-DE" sz="1600" b="1">
                <a:solidFill>
                  <a:schemeClr val="tx1"/>
                </a:solidFill>
              </a:rPr>
              <a:t>0.15 - 0.2     3 - 5</a:t>
            </a:r>
            <a:endParaRPr lang="en-GB" sz="1600" b="1">
              <a:solidFill>
                <a:schemeClr val="tx1"/>
              </a:solidFill>
            </a:endParaRPr>
          </a:p>
        </p:txBody>
      </p:sp>
      <p:sp>
        <p:nvSpPr>
          <p:cNvPr id="24593" name="Text Box 6972"/>
          <p:cNvSpPr txBox="1">
            <a:spLocks noChangeArrowheads="1"/>
          </p:cNvSpPr>
          <p:nvPr/>
        </p:nvSpPr>
        <p:spPr bwMode="auto">
          <a:xfrm>
            <a:off x="3312418" y="1368896"/>
            <a:ext cx="53530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defRPr sz="2400">
                <a:solidFill>
                  <a:srgbClr val="515151"/>
                </a:solidFill>
                <a:latin typeface="Arial" charset="0"/>
                <a:cs typeface="Arial" charset="0"/>
              </a:defRPr>
            </a:lvl1pPr>
            <a:lvl2pPr marL="742950" indent="-285750" defTabSz="762000" eaLnBrk="0" hangingPunct="0">
              <a:defRPr sz="2400">
                <a:solidFill>
                  <a:srgbClr val="515151"/>
                </a:solidFill>
                <a:latin typeface="Arial" charset="0"/>
                <a:cs typeface="Arial" charset="0"/>
              </a:defRPr>
            </a:lvl2pPr>
            <a:lvl3pPr marL="1143000" indent="-228600" defTabSz="762000" eaLnBrk="0" hangingPunct="0">
              <a:defRPr sz="2400">
                <a:solidFill>
                  <a:srgbClr val="515151"/>
                </a:solidFill>
                <a:latin typeface="Arial" charset="0"/>
                <a:cs typeface="Arial" charset="0"/>
              </a:defRPr>
            </a:lvl3pPr>
            <a:lvl4pPr marL="1600200" indent="-228600" defTabSz="762000" eaLnBrk="0" hangingPunct="0">
              <a:defRPr sz="2400">
                <a:solidFill>
                  <a:srgbClr val="515151"/>
                </a:solidFill>
                <a:latin typeface="Arial" charset="0"/>
                <a:cs typeface="Arial" charset="0"/>
              </a:defRPr>
            </a:lvl4pPr>
            <a:lvl5pPr marL="2057400" indent="-228600" defTabSz="762000" eaLnBrk="0" hangingPunct="0">
              <a:defRPr sz="2400">
                <a:solidFill>
                  <a:srgbClr val="515151"/>
                </a:solidFill>
                <a:latin typeface="Arial" charset="0"/>
                <a:cs typeface="Arial" charset="0"/>
              </a:defRPr>
            </a:lvl5pPr>
            <a:lvl6pPr marL="2514600" indent="-228600" algn="r" defTabSz="762000" eaLnBrk="0" fontAlgn="base" hangingPunct="0">
              <a:spcBef>
                <a:spcPct val="0"/>
              </a:spcBef>
              <a:spcAft>
                <a:spcPct val="0"/>
              </a:spcAft>
              <a:defRPr sz="2400">
                <a:solidFill>
                  <a:srgbClr val="515151"/>
                </a:solidFill>
                <a:latin typeface="Arial" charset="0"/>
                <a:cs typeface="Arial" charset="0"/>
              </a:defRPr>
            </a:lvl6pPr>
            <a:lvl7pPr marL="2971800" indent="-228600" algn="r" defTabSz="762000" eaLnBrk="0" fontAlgn="base" hangingPunct="0">
              <a:spcBef>
                <a:spcPct val="0"/>
              </a:spcBef>
              <a:spcAft>
                <a:spcPct val="0"/>
              </a:spcAft>
              <a:defRPr sz="2400">
                <a:solidFill>
                  <a:srgbClr val="515151"/>
                </a:solidFill>
                <a:latin typeface="Arial" charset="0"/>
                <a:cs typeface="Arial" charset="0"/>
              </a:defRPr>
            </a:lvl7pPr>
            <a:lvl8pPr marL="3429000" indent="-228600" algn="r" defTabSz="762000" eaLnBrk="0" fontAlgn="base" hangingPunct="0">
              <a:spcBef>
                <a:spcPct val="0"/>
              </a:spcBef>
              <a:spcAft>
                <a:spcPct val="0"/>
              </a:spcAft>
              <a:defRPr sz="2400">
                <a:solidFill>
                  <a:srgbClr val="515151"/>
                </a:solidFill>
                <a:latin typeface="Arial" charset="0"/>
                <a:cs typeface="Arial" charset="0"/>
              </a:defRPr>
            </a:lvl8pPr>
            <a:lvl9pPr marL="3886200" indent="-228600" algn="r" defTabSz="762000" eaLnBrk="0" fontAlgn="base" hangingPunct="0">
              <a:spcBef>
                <a:spcPct val="0"/>
              </a:spcBef>
              <a:spcAft>
                <a:spcPct val="0"/>
              </a:spcAft>
              <a:defRPr sz="2400">
                <a:solidFill>
                  <a:srgbClr val="515151"/>
                </a:solidFill>
                <a:latin typeface="Arial" charset="0"/>
                <a:cs typeface="Arial" charset="0"/>
              </a:defRPr>
            </a:lvl9pPr>
          </a:lstStyle>
          <a:p>
            <a:pPr algn="l" eaLnBrk="1" hangingPunct="1">
              <a:lnSpc>
                <a:spcPct val="130000"/>
              </a:lnSpc>
            </a:pPr>
            <a:r>
              <a:rPr lang="de-DE" sz="1600" b="1" baseline="30000">
                <a:solidFill>
                  <a:schemeClr val="tx1"/>
                </a:solidFill>
              </a:rPr>
              <a:t> </a:t>
            </a:r>
            <a:r>
              <a:rPr lang="de-DE" sz="1600" b="1">
                <a:solidFill>
                  <a:schemeClr val="tx1"/>
                </a:solidFill>
              </a:rPr>
              <a:t>BeO</a:t>
            </a:r>
            <a:r>
              <a:rPr lang="de-DE" sz="1600" b="1" baseline="30000">
                <a:solidFill>
                  <a:schemeClr val="tx1"/>
                </a:solidFill>
              </a:rPr>
              <a:t>-</a:t>
            </a:r>
            <a:r>
              <a:rPr lang="de-DE" sz="1600" b="1">
                <a:solidFill>
                  <a:schemeClr val="tx1"/>
                </a:solidFill>
              </a:rPr>
              <a:t>         Al</a:t>
            </a:r>
            <a:r>
              <a:rPr lang="de-DE" sz="1600" b="1" baseline="30000">
                <a:solidFill>
                  <a:schemeClr val="tx1"/>
                </a:solidFill>
              </a:rPr>
              <a:t>-</a:t>
            </a:r>
            <a:r>
              <a:rPr lang="de-DE" sz="1600" b="1">
                <a:solidFill>
                  <a:schemeClr val="tx1"/>
                </a:solidFill>
              </a:rPr>
              <a:t>	            Cl</a:t>
            </a:r>
            <a:r>
              <a:rPr lang="de-DE" sz="1600" b="1" baseline="30000">
                <a:solidFill>
                  <a:schemeClr val="tx1"/>
                </a:solidFill>
              </a:rPr>
              <a:t>-</a:t>
            </a:r>
            <a:r>
              <a:rPr lang="de-DE" sz="1600" b="1">
                <a:solidFill>
                  <a:schemeClr val="tx1"/>
                </a:solidFill>
              </a:rPr>
              <a:t>	       CaF</a:t>
            </a:r>
            <a:r>
              <a:rPr lang="de-DE" sz="1600" b="1" baseline="-25000">
                <a:solidFill>
                  <a:schemeClr val="tx1"/>
                </a:solidFill>
              </a:rPr>
              <a:t>3</a:t>
            </a:r>
            <a:r>
              <a:rPr lang="de-DE" sz="1600" b="1" baseline="30000">
                <a:solidFill>
                  <a:schemeClr val="tx1"/>
                </a:solidFill>
              </a:rPr>
              <a:t>-</a:t>
            </a:r>
            <a:r>
              <a:rPr lang="de-DE" sz="1600" b="1">
                <a:solidFill>
                  <a:schemeClr val="tx1"/>
                </a:solidFill>
              </a:rPr>
              <a:t>            I</a:t>
            </a:r>
            <a:r>
              <a:rPr lang="de-DE" sz="1600" b="1" baseline="30000">
                <a:solidFill>
                  <a:schemeClr val="tx1"/>
                </a:solidFill>
              </a:rPr>
              <a:t>-</a:t>
            </a:r>
            <a:endParaRPr lang="en-GB" sz="1600" b="1" baseline="30000">
              <a:solidFill>
                <a:schemeClr val="tx1"/>
              </a:solidFill>
            </a:endParaRPr>
          </a:p>
        </p:txBody>
      </p:sp>
      <p:sp>
        <p:nvSpPr>
          <p:cNvPr id="24594" name="Text Box 6975"/>
          <p:cNvSpPr txBox="1">
            <a:spLocks noChangeArrowheads="1"/>
          </p:cNvSpPr>
          <p:nvPr/>
        </p:nvSpPr>
        <p:spPr bwMode="auto">
          <a:xfrm>
            <a:off x="3428305" y="3129434"/>
            <a:ext cx="5121275" cy="379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defRPr sz="2400">
                <a:solidFill>
                  <a:srgbClr val="515151"/>
                </a:solidFill>
                <a:latin typeface="Arial" charset="0"/>
                <a:cs typeface="Arial" charset="0"/>
              </a:defRPr>
            </a:lvl1pPr>
            <a:lvl2pPr marL="742950" indent="-285750" defTabSz="762000" eaLnBrk="0" hangingPunct="0">
              <a:defRPr sz="2400">
                <a:solidFill>
                  <a:srgbClr val="515151"/>
                </a:solidFill>
                <a:latin typeface="Arial" charset="0"/>
                <a:cs typeface="Arial" charset="0"/>
              </a:defRPr>
            </a:lvl2pPr>
            <a:lvl3pPr marL="1143000" indent="-228600" defTabSz="762000" eaLnBrk="0" hangingPunct="0">
              <a:defRPr sz="2400">
                <a:solidFill>
                  <a:srgbClr val="515151"/>
                </a:solidFill>
                <a:latin typeface="Arial" charset="0"/>
                <a:cs typeface="Arial" charset="0"/>
              </a:defRPr>
            </a:lvl3pPr>
            <a:lvl4pPr marL="1600200" indent="-228600" defTabSz="762000" eaLnBrk="0" hangingPunct="0">
              <a:defRPr sz="2400">
                <a:solidFill>
                  <a:srgbClr val="515151"/>
                </a:solidFill>
                <a:latin typeface="Arial" charset="0"/>
                <a:cs typeface="Arial" charset="0"/>
              </a:defRPr>
            </a:lvl4pPr>
            <a:lvl5pPr marL="2057400" indent="-228600" defTabSz="762000" eaLnBrk="0" hangingPunct="0">
              <a:defRPr sz="2400">
                <a:solidFill>
                  <a:srgbClr val="515151"/>
                </a:solidFill>
                <a:latin typeface="Arial" charset="0"/>
                <a:cs typeface="Arial" charset="0"/>
              </a:defRPr>
            </a:lvl5pPr>
            <a:lvl6pPr marL="2514600" indent="-228600" algn="r" defTabSz="762000" eaLnBrk="0" fontAlgn="base" hangingPunct="0">
              <a:spcBef>
                <a:spcPct val="0"/>
              </a:spcBef>
              <a:spcAft>
                <a:spcPct val="0"/>
              </a:spcAft>
              <a:defRPr sz="2400">
                <a:solidFill>
                  <a:srgbClr val="515151"/>
                </a:solidFill>
                <a:latin typeface="Arial" charset="0"/>
                <a:cs typeface="Arial" charset="0"/>
              </a:defRPr>
            </a:lvl6pPr>
            <a:lvl7pPr marL="2971800" indent="-228600" algn="r" defTabSz="762000" eaLnBrk="0" fontAlgn="base" hangingPunct="0">
              <a:spcBef>
                <a:spcPct val="0"/>
              </a:spcBef>
              <a:spcAft>
                <a:spcPct val="0"/>
              </a:spcAft>
              <a:defRPr sz="2400">
                <a:solidFill>
                  <a:srgbClr val="515151"/>
                </a:solidFill>
                <a:latin typeface="Arial" charset="0"/>
                <a:cs typeface="Arial" charset="0"/>
              </a:defRPr>
            </a:lvl7pPr>
            <a:lvl8pPr marL="3429000" indent="-228600" algn="r" defTabSz="762000" eaLnBrk="0" fontAlgn="base" hangingPunct="0">
              <a:spcBef>
                <a:spcPct val="0"/>
              </a:spcBef>
              <a:spcAft>
                <a:spcPct val="0"/>
              </a:spcAft>
              <a:defRPr sz="2400">
                <a:solidFill>
                  <a:srgbClr val="515151"/>
                </a:solidFill>
                <a:latin typeface="Arial" charset="0"/>
                <a:cs typeface="Arial" charset="0"/>
              </a:defRPr>
            </a:lvl8pPr>
            <a:lvl9pPr marL="3886200" indent="-228600" algn="r" defTabSz="762000" eaLnBrk="0" fontAlgn="base" hangingPunct="0">
              <a:spcBef>
                <a:spcPct val="0"/>
              </a:spcBef>
              <a:spcAft>
                <a:spcPct val="0"/>
              </a:spcAft>
              <a:defRPr sz="2400">
                <a:solidFill>
                  <a:srgbClr val="515151"/>
                </a:solidFill>
                <a:latin typeface="Arial" charset="0"/>
                <a:cs typeface="Arial" charset="0"/>
              </a:defRPr>
            </a:lvl9pPr>
          </a:lstStyle>
          <a:p>
            <a:pPr algn="l" eaLnBrk="1" hangingPunct="1">
              <a:lnSpc>
                <a:spcPct val="130000"/>
              </a:lnSpc>
            </a:pPr>
            <a:r>
              <a:rPr lang="de-DE" sz="1600" b="1" dirty="0">
                <a:solidFill>
                  <a:schemeClr val="tx1"/>
                </a:solidFill>
              </a:rPr>
              <a:t>58	   35	           </a:t>
            </a:r>
            <a:r>
              <a:rPr lang="de-DE" sz="1600" b="1" dirty="0" smtClean="0">
                <a:solidFill>
                  <a:schemeClr val="tx1"/>
                </a:solidFill>
              </a:rPr>
              <a:t>26</a:t>
            </a:r>
            <a:r>
              <a:rPr lang="de-DE" sz="1600" b="1" dirty="0">
                <a:solidFill>
                  <a:schemeClr val="tx1"/>
                </a:solidFill>
              </a:rPr>
              <a:t>	        16              9</a:t>
            </a:r>
            <a:endParaRPr lang="en-GB" sz="1600" b="1" dirty="0">
              <a:solidFill>
                <a:schemeClr val="tx1"/>
              </a:solidFill>
            </a:endParaRPr>
          </a:p>
        </p:txBody>
      </p:sp>
      <p:sp>
        <p:nvSpPr>
          <p:cNvPr id="24595" name="Text Box 6976"/>
          <p:cNvSpPr txBox="1">
            <a:spLocks noChangeArrowheads="1"/>
          </p:cNvSpPr>
          <p:nvPr/>
        </p:nvSpPr>
        <p:spPr bwMode="auto">
          <a:xfrm>
            <a:off x="3428305" y="3383434"/>
            <a:ext cx="5127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defRPr sz="2400">
                <a:solidFill>
                  <a:srgbClr val="515151"/>
                </a:solidFill>
                <a:latin typeface="Arial" charset="0"/>
                <a:cs typeface="Arial" charset="0"/>
              </a:defRPr>
            </a:lvl1pPr>
            <a:lvl2pPr marL="742950" indent="-285750" defTabSz="762000" eaLnBrk="0" hangingPunct="0">
              <a:defRPr sz="2400">
                <a:solidFill>
                  <a:srgbClr val="515151"/>
                </a:solidFill>
                <a:latin typeface="Arial" charset="0"/>
                <a:cs typeface="Arial" charset="0"/>
              </a:defRPr>
            </a:lvl2pPr>
            <a:lvl3pPr marL="1143000" indent="-228600" defTabSz="762000" eaLnBrk="0" hangingPunct="0">
              <a:defRPr sz="2400">
                <a:solidFill>
                  <a:srgbClr val="515151"/>
                </a:solidFill>
                <a:latin typeface="Arial" charset="0"/>
                <a:cs typeface="Arial" charset="0"/>
              </a:defRPr>
            </a:lvl3pPr>
            <a:lvl4pPr marL="1600200" indent="-228600" defTabSz="762000" eaLnBrk="0" hangingPunct="0">
              <a:defRPr sz="2400">
                <a:solidFill>
                  <a:srgbClr val="515151"/>
                </a:solidFill>
                <a:latin typeface="Arial" charset="0"/>
                <a:cs typeface="Arial" charset="0"/>
              </a:defRPr>
            </a:lvl4pPr>
            <a:lvl5pPr marL="2057400" indent="-228600" defTabSz="762000" eaLnBrk="0" hangingPunct="0">
              <a:defRPr sz="2400">
                <a:solidFill>
                  <a:srgbClr val="515151"/>
                </a:solidFill>
                <a:latin typeface="Arial" charset="0"/>
                <a:cs typeface="Arial" charset="0"/>
              </a:defRPr>
            </a:lvl5pPr>
            <a:lvl6pPr marL="2514600" indent="-228600" algn="r" defTabSz="762000" eaLnBrk="0" fontAlgn="base" hangingPunct="0">
              <a:spcBef>
                <a:spcPct val="0"/>
              </a:spcBef>
              <a:spcAft>
                <a:spcPct val="0"/>
              </a:spcAft>
              <a:defRPr sz="2400">
                <a:solidFill>
                  <a:srgbClr val="515151"/>
                </a:solidFill>
                <a:latin typeface="Arial" charset="0"/>
                <a:cs typeface="Arial" charset="0"/>
              </a:defRPr>
            </a:lvl6pPr>
            <a:lvl7pPr marL="2971800" indent="-228600" algn="r" defTabSz="762000" eaLnBrk="0" fontAlgn="base" hangingPunct="0">
              <a:spcBef>
                <a:spcPct val="0"/>
              </a:spcBef>
              <a:spcAft>
                <a:spcPct val="0"/>
              </a:spcAft>
              <a:defRPr sz="2400">
                <a:solidFill>
                  <a:srgbClr val="515151"/>
                </a:solidFill>
                <a:latin typeface="Arial" charset="0"/>
                <a:cs typeface="Arial" charset="0"/>
              </a:defRPr>
            </a:lvl7pPr>
            <a:lvl8pPr marL="3429000" indent="-228600" algn="r" defTabSz="762000" eaLnBrk="0" fontAlgn="base" hangingPunct="0">
              <a:spcBef>
                <a:spcPct val="0"/>
              </a:spcBef>
              <a:spcAft>
                <a:spcPct val="0"/>
              </a:spcAft>
              <a:defRPr sz="2400">
                <a:solidFill>
                  <a:srgbClr val="515151"/>
                </a:solidFill>
                <a:latin typeface="Arial" charset="0"/>
                <a:cs typeface="Arial" charset="0"/>
              </a:defRPr>
            </a:lvl8pPr>
            <a:lvl9pPr marL="3886200" indent="-228600" algn="r" defTabSz="762000" eaLnBrk="0" fontAlgn="base" hangingPunct="0">
              <a:spcBef>
                <a:spcPct val="0"/>
              </a:spcBef>
              <a:spcAft>
                <a:spcPct val="0"/>
              </a:spcAft>
              <a:defRPr sz="2400">
                <a:solidFill>
                  <a:srgbClr val="515151"/>
                </a:solidFill>
                <a:latin typeface="Arial" charset="0"/>
                <a:cs typeface="Arial" charset="0"/>
              </a:defRPr>
            </a:lvl9pPr>
          </a:lstStyle>
          <a:p>
            <a:pPr algn="l" eaLnBrk="1" hangingPunct="1">
              <a:lnSpc>
                <a:spcPct val="130000"/>
              </a:lnSpc>
            </a:pPr>
            <a:r>
              <a:rPr lang="de-DE" sz="1600" b="1">
                <a:solidFill>
                  <a:schemeClr val="tx1"/>
                </a:solidFill>
              </a:rPr>
              <a:t>36</a:t>
            </a:r>
            <a:endParaRPr lang="en-GB" sz="1600" b="1">
              <a:solidFill>
                <a:schemeClr val="tx1"/>
              </a:solidFill>
            </a:endParaRPr>
          </a:p>
        </p:txBody>
      </p:sp>
      <p:sp>
        <p:nvSpPr>
          <p:cNvPr id="24596" name="Text Box 6977"/>
          <p:cNvSpPr txBox="1">
            <a:spLocks noChangeArrowheads="1"/>
          </p:cNvSpPr>
          <p:nvPr/>
        </p:nvSpPr>
        <p:spPr bwMode="auto">
          <a:xfrm>
            <a:off x="5598418" y="3383434"/>
            <a:ext cx="512762"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defRPr sz="2400">
                <a:solidFill>
                  <a:srgbClr val="515151"/>
                </a:solidFill>
                <a:latin typeface="Arial" charset="0"/>
                <a:cs typeface="Arial" charset="0"/>
              </a:defRPr>
            </a:lvl1pPr>
            <a:lvl2pPr marL="742950" indent="-285750" defTabSz="762000" eaLnBrk="0" hangingPunct="0">
              <a:defRPr sz="2400">
                <a:solidFill>
                  <a:srgbClr val="515151"/>
                </a:solidFill>
                <a:latin typeface="Arial" charset="0"/>
                <a:cs typeface="Arial" charset="0"/>
              </a:defRPr>
            </a:lvl2pPr>
            <a:lvl3pPr marL="1143000" indent="-228600" defTabSz="762000" eaLnBrk="0" hangingPunct="0">
              <a:defRPr sz="2400">
                <a:solidFill>
                  <a:srgbClr val="515151"/>
                </a:solidFill>
                <a:latin typeface="Arial" charset="0"/>
                <a:cs typeface="Arial" charset="0"/>
              </a:defRPr>
            </a:lvl3pPr>
            <a:lvl4pPr marL="1600200" indent="-228600" defTabSz="762000" eaLnBrk="0" hangingPunct="0">
              <a:defRPr sz="2400">
                <a:solidFill>
                  <a:srgbClr val="515151"/>
                </a:solidFill>
                <a:latin typeface="Arial" charset="0"/>
                <a:cs typeface="Arial" charset="0"/>
              </a:defRPr>
            </a:lvl4pPr>
            <a:lvl5pPr marL="2057400" indent="-228600" defTabSz="762000" eaLnBrk="0" hangingPunct="0">
              <a:defRPr sz="2400">
                <a:solidFill>
                  <a:srgbClr val="515151"/>
                </a:solidFill>
                <a:latin typeface="Arial" charset="0"/>
                <a:cs typeface="Arial" charset="0"/>
              </a:defRPr>
            </a:lvl5pPr>
            <a:lvl6pPr marL="2514600" indent="-228600" algn="r" defTabSz="762000" eaLnBrk="0" fontAlgn="base" hangingPunct="0">
              <a:spcBef>
                <a:spcPct val="0"/>
              </a:spcBef>
              <a:spcAft>
                <a:spcPct val="0"/>
              </a:spcAft>
              <a:defRPr sz="2400">
                <a:solidFill>
                  <a:srgbClr val="515151"/>
                </a:solidFill>
                <a:latin typeface="Arial" charset="0"/>
                <a:cs typeface="Arial" charset="0"/>
              </a:defRPr>
            </a:lvl6pPr>
            <a:lvl7pPr marL="2971800" indent="-228600" algn="r" defTabSz="762000" eaLnBrk="0" fontAlgn="base" hangingPunct="0">
              <a:spcBef>
                <a:spcPct val="0"/>
              </a:spcBef>
              <a:spcAft>
                <a:spcPct val="0"/>
              </a:spcAft>
              <a:defRPr sz="2400">
                <a:solidFill>
                  <a:srgbClr val="515151"/>
                </a:solidFill>
                <a:latin typeface="Arial" charset="0"/>
                <a:cs typeface="Arial" charset="0"/>
              </a:defRPr>
            </a:lvl7pPr>
            <a:lvl8pPr marL="3429000" indent="-228600" algn="r" defTabSz="762000" eaLnBrk="0" fontAlgn="base" hangingPunct="0">
              <a:spcBef>
                <a:spcPct val="0"/>
              </a:spcBef>
              <a:spcAft>
                <a:spcPct val="0"/>
              </a:spcAft>
              <a:defRPr sz="2400">
                <a:solidFill>
                  <a:srgbClr val="515151"/>
                </a:solidFill>
                <a:latin typeface="Arial" charset="0"/>
                <a:cs typeface="Arial" charset="0"/>
              </a:defRPr>
            </a:lvl8pPr>
            <a:lvl9pPr marL="3886200" indent="-228600" algn="r" defTabSz="762000" eaLnBrk="0" fontAlgn="base" hangingPunct="0">
              <a:spcBef>
                <a:spcPct val="0"/>
              </a:spcBef>
              <a:spcAft>
                <a:spcPct val="0"/>
              </a:spcAft>
              <a:defRPr sz="2400">
                <a:solidFill>
                  <a:srgbClr val="515151"/>
                </a:solidFill>
                <a:latin typeface="Arial" charset="0"/>
                <a:cs typeface="Arial" charset="0"/>
              </a:defRPr>
            </a:lvl9pPr>
          </a:lstStyle>
          <a:p>
            <a:pPr algn="l" eaLnBrk="1" hangingPunct="1">
              <a:lnSpc>
                <a:spcPct val="130000"/>
              </a:lnSpc>
            </a:pPr>
            <a:r>
              <a:rPr lang="de-DE" sz="1600" b="1">
                <a:solidFill>
                  <a:schemeClr val="tx1"/>
                </a:solidFill>
              </a:rPr>
              <a:t>12</a:t>
            </a:r>
            <a:endParaRPr lang="en-GB" sz="1600" b="1">
              <a:solidFill>
                <a:schemeClr val="tx1"/>
              </a:solidFill>
            </a:endParaRPr>
          </a:p>
        </p:txBody>
      </p:sp>
      <p:sp>
        <p:nvSpPr>
          <p:cNvPr id="24597" name="Text Box 6979"/>
          <p:cNvSpPr txBox="1">
            <a:spLocks noChangeArrowheads="1"/>
          </p:cNvSpPr>
          <p:nvPr/>
        </p:nvSpPr>
        <p:spPr bwMode="auto">
          <a:xfrm>
            <a:off x="3428305" y="3642196"/>
            <a:ext cx="5127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defRPr sz="2400">
                <a:solidFill>
                  <a:srgbClr val="515151"/>
                </a:solidFill>
                <a:latin typeface="Arial" charset="0"/>
                <a:cs typeface="Arial" charset="0"/>
              </a:defRPr>
            </a:lvl1pPr>
            <a:lvl2pPr marL="742950" indent="-285750" defTabSz="762000" eaLnBrk="0" hangingPunct="0">
              <a:defRPr sz="2400">
                <a:solidFill>
                  <a:srgbClr val="515151"/>
                </a:solidFill>
                <a:latin typeface="Arial" charset="0"/>
                <a:cs typeface="Arial" charset="0"/>
              </a:defRPr>
            </a:lvl2pPr>
            <a:lvl3pPr marL="1143000" indent="-228600" defTabSz="762000" eaLnBrk="0" hangingPunct="0">
              <a:defRPr sz="2400">
                <a:solidFill>
                  <a:srgbClr val="515151"/>
                </a:solidFill>
                <a:latin typeface="Arial" charset="0"/>
                <a:cs typeface="Arial" charset="0"/>
              </a:defRPr>
            </a:lvl3pPr>
            <a:lvl4pPr marL="1600200" indent="-228600" defTabSz="762000" eaLnBrk="0" hangingPunct="0">
              <a:defRPr sz="2400">
                <a:solidFill>
                  <a:srgbClr val="515151"/>
                </a:solidFill>
                <a:latin typeface="Arial" charset="0"/>
                <a:cs typeface="Arial" charset="0"/>
              </a:defRPr>
            </a:lvl4pPr>
            <a:lvl5pPr marL="2057400" indent="-228600" defTabSz="762000" eaLnBrk="0" hangingPunct="0">
              <a:defRPr sz="2400">
                <a:solidFill>
                  <a:srgbClr val="515151"/>
                </a:solidFill>
                <a:latin typeface="Arial" charset="0"/>
                <a:cs typeface="Arial" charset="0"/>
              </a:defRPr>
            </a:lvl5pPr>
            <a:lvl6pPr marL="2514600" indent="-228600" algn="r" defTabSz="762000" eaLnBrk="0" fontAlgn="base" hangingPunct="0">
              <a:spcBef>
                <a:spcPct val="0"/>
              </a:spcBef>
              <a:spcAft>
                <a:spcPct val="0"/>
              </a:spcAft>
              <a:defRPr sz="2400">
                <a:solidFill>
                  <a:srgbClr val="515151"/>
                </a:solidFill>
                <a:latin typeface="Arial" charset="0"/>
                <a:cs typeface="Arial" charset="0"/>
              </a:defRPr>
            </a:lvl6pPr>
            <a:lvl7pPr marL="2971800" indent="-228600" algn="r" defTabSz="762000" eaLnBrk="0" fontAlgn="base" hangingPunct="0">
              <a:spcBef>
                <a:spcPct val="0"/>
              </a:spcBef>
              <a:spcAft>
                <a:spcPct val="0"/>
              </a:spcAft>
              <a:defRPr sz="2400">
                <a:solidFill>
                  <a:srgbClr val="515151"/>
                </a:solidFill>
                <a:latin typeface="Arial" charset="0"/>
                <a:cs typeface="Arial" charset="0"/>
              </a:defRPr>
            </a:lvl7pPr>
            <a:lvl8pPr marL="3429000" indent="-228600" algn="r" defTabSz="762000" eaLnBrk="0" fontAlgn="base" hangingPunct="0">
              <a:spcBef>
                <a:spcPct val="0"/>
              </a:spcBef>
              <a:spcAft>
                <a:spcPct val="0"/>
              </a:spcAft>
              <a:defRPr sz="2400">
                <a:solidFill>
                  <a:srgbClr val="515151"/>
                </a:solidFill>
                <a:latin typeface="Arial" charset="0"/>
                <a:cs typeface="Arial" charset="0"/>
              </a:defRPr>
            </a:lvl8pPr>
            <a:lvl9pPr marL="3886200" indent="-228600" algn="r" defTabSz="762000" eaLnBrk="0" fontAlgn="base" hangingPunct="0">
              <a:spcBef>
                <a:spcPct val="0"/>
              </a:spcBef>
              <a:spcAft>
                <a:spcPct val="0"/>
              </a:spcAft>
              <a:defRPr sz="2400">
                <a:solidFill>
                  <a:srgbClr val="515151"/>
                </a:solidFill>
                <a:latin typeface="Arial" charset="0"/>
                <a:cs typeface="Arial" charset="0"/>
              </a:defRPr>
            </a:lvl9pPr>
          </a:lstStyle>
          <a:p>
            <a:pPr algn="l" eaLnBrk="1" hangingPunct="1">
              <a:lnSpc>
                <a:spcPct val="130000"/>
              </a:lnSpc>
            </a:pPr>
            <a:r>
              <a:rPr lang="de-DE" sz="1600" b="1">
                <a:solidFill>
                  <a:schemeClr val="tx1"/>
                </a:solidFill>
              </a:rPr>
              <a:t>21</a:t>
            </a:r>
            <a:endParaRPr lang="en-GB" sz="1600" b="1">
              <a:solidFill>
                <a:schemeClr val="tx1"/>
              </a:solidFill>
            </a:endParaRPr>
          </a:p>
        </p:txBody>
      </p:sp>
      <p:sp>
        <p:nvSpPr>
          <p:cNvPr id="24598" name="Text Box 6980"/>
          <p:cNvSpPr txBox="1">
            <a:spLocks noChangeArrowheads="1"/>
          </p:cNvSpPr>
          <p:nvPr/>
        </p:nvSpPr>
        <p:spPr bwMode="auto">
          <a:xfrm>
            <a:off x="5676205" y="3650134"/>
            <a:ext cx="5111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defRPr sz="2400">
                <a:solidFill>
                  <a:srgbClr val="515151"/>
                </a:solidFill>
                <a:latin typeface="Arial" charset="0"/>
                <a:cs typeface="Arial" charset="0"/>
              </a:defRPr>
            </a:lvl1pPr>
            <a:lvl2pPr marL="742950" indent="-285750" defTabSz="762000" eaLnBrk="0" hangingPunct="0">
              <a:defRPr sz="2400">
                <a:solidFill>
                  <a:srgbClr val="515151"/>
                </a:solidFill>
                <a:latin typeface="Arial" charset="0"/>
                <a:cs typeface="Arial" charset="0"/>
              </a:defRPr>
            </a:lvl2pPr>
            <a:lvl3pPr marL="1143000" indent="-228600" defTabSz="762000" eaLnBrk="0" hangingPunct="0">
              <a:defRPr sz="2400">
                <a:solidFill>
                  <a:srgbClr val="515151"/>
                </a:solidFill>
                <a:latin typeface="Arial" charset="0"/>
                <a:cs typeface="Arial" charset="0"/>
              </a:defRPr>
            </a:lvl3pPr>
            <a:lvl4pPr marL="1600200" indent="-228600" defTabSz="762000" eaLnBrk="0" hangingPunct="0">
              <a:defRPr sz="2400">
                <a:solidFill>
                  <a:srgbClr val="515151"/>
                </a:solidFill>
                <a:latin typeface="Arial" charset="0"/>
                <a:cs typeface="Arial" charset="0"/>
              </a:defRPr>
            </a:lvl4pPr>
            <a:lvl5pPr marL="2057400" indent="-228600" defTabSz="762000" eaLnBrk="0" hangingPunct="0">
              <a:defRPr sz="2400">
                <a:solidFill>
                  <a:srgbClr val="515151"/>
                </a:solidFill>
                <a:latin typeface="Arial" charset="0"/>
                <a:cs typeface="Arial" charset="0"/>
              </a:defRPr>
            </a:lvl5pPr>
            <a:lvl6pPr marL="2514600" indent="-228600" algn="r" defTabSz="762000" eaLnBrk="0" fontAlgn="base" hangingPunct="0">
              <a:spcBef>
                <a:spcPct val="0"/>
              </a:spcBef>
              <a:spcAft>
                <a:spcPct val="0"/>
              </a:spcAft>
              <a:defRPr sz="2400">
                <a:solidFill>
                  <a:srgbClr val="515151"/>
                </a:solidFill>
                <a:latin typeface="Arial" charset="0"/>
                <a:cs typeface="Arial" charset="0"/>
              </a:defRPr>
            </a:lvl6pPr>
            <a:lvl7pPr marL="2971800" indent="-228600" algn="r" defTabSz="762000" eaLnBrk="0" fontAlgn="base" hangingPunct="0">
              <a:spcBef>
                <a:spcPct val="0"/>
              </a:spcBef>
              <a:spcAft>
                <a:spcPct val="0"/>
              </a:spcAft>
              <a:defRPr sz="2400">
                <a:solidFill>
                  <a:srgbClr val="515151"/>
                </a:solidFill>
                <a:latin typeface="Arial" charset="0"/>
                <a:cs typeface="Arial" charset="0"/>
              </a:defRPr>
            </a:lvl7pPr>
            <a:lvl8pPr marL="3429000" indent="-228600" algn="r" defTabSz="762000" eaLnBrk="0" fontAlgn="base" hangingPunct="0">
              <a:spcBef>
                <a:spcPct val="0"/>
              </a:spcBef>
              <a:spcAft>
                <a:spcPct val="0"/>
              </a:spcAft>
              <a:defRPr sz="2400">
                <a:solidFill>
                  <a:srgbClr val="515151"/>
                </a:solidFill>
                <a:latin typeface="Arial" charset="0"/>
                <a:cs typeface="Arial" charset="0"/>
              </a:defRPr>
            </a:lvl8pPr>
            <a:lvl9pPr marL="3886200" indent="-228600" algn="r" defTabSz="762000" eaLnBrk="0" fontAlgn="base" hangingPunct="0">
              <a:spcBef>
                <a:spcPct val="0"/>
              </a:spcBef>
              <a:spcAft>
                <a:spcPct val="0"/>
              </a:spcAft>
              <a:defRPr sz="2400">
                <a:solidFill>
                  <a:srgbClr val="515151"/>
                </a:solidFill>
                <a:latin typeface="Arial" charset="0"/>
                <a:cs typeface="Arial" charset="0"/>
              </a:defRPr>
            </a:lvl9pPr>
          </a:lstStyle>
          <a:p>
            <a:pPr algn="l" eaLnBrk="1" hangingPunct="1">
              <a:lnSpc>
                <a:spcPct val="130000"/>
              </a:lnSpc>
            </a:pPr>
            <a:r>
              <a:rPr lang="de-DE" sz="1600" b="1">
                <a:solidFill>
                  <a:schemeClr val="tx1"/>
                </a:solidFill>
              </a:rPr>
              <a:t>3</a:t>
            </a:r>
            <a:endParaRPr lang="en-GB" sz="1600" b="1">
              <a:solidFill>
                <a:schemeClr val="tx1"/>
              </a:solidFill>
            </a:endParaRPr>
          </a:p>
        </p:txBody>
      </p:sp>
      <p:sp>
        <p:nvSpPr>
          <p:cNvPr id="24599" name="Text Box 6987"/>
          <p:cNvSpPr txBox="1">
            <a:spLocks noChangeArrowheads="1"/>
          </p:cNvSpPr>
          <p:nvPr/>
        </p:nvSpPr>
        <p:spPr bwMode="auto">
          <a:xfrm>
            <a:off x="3139380" y="4562946"/>
            <a:ext cx="56388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defRPr sz="2400">
                <a:solidFill>
                  <a:srgbClr val="515151"/>
                </a:solidFill>
                <a:latin typeface="Arial" charset="0"/>
                <a:cs typeface="Arial" charset="0"/>
              </a:defRPr>
            </a:lvl1pPr>
            <a:lvl2pPr marL="742950" indent="-285750" defTabSz="762000" eaLnBrk="0" hangingPunct="0">
              <a:defRPr sz="2400">
                <a:solidFill>
                  <a:srgbClr val="515151"/>
                </a:solidFill>
                <a:latin typeface="Arial" charset="0"/>
                <a:cs typeface="Arial" charset="0"/>
              </a:defRPr>
            </a:lvl2pPr>
            <a:lvl3pPr marL="1143000" indent="-228600" defTabSz="762000" eaLnBrk="0" hangingPunct="0">
              <a:defRPr sz="2400">
                <a:solidFill>
                  <a:srgbClr val="515151"/>
                </a:solidFill>
                <a:latin typeface="Arial" charset="0"/>
                <a:cs typeface="Arial" charset="0"/>
              </a:defRPr>
            </a:lvl3pPr>
            <a:lvl4pPr marL="1600200" indent="-228600" defTabSz="762000" eaLnBrk="0" hangingPunct="0">
              <a:defRPr sz="2400">
                <a:solidFill>
                  <a:srgbClr val="515151"/>
                </a:solidFill>
                <a:latin typeface="Arial" charset="0"/>
                <a:cs typeface="Arial" charset="0"/>
              </a:defRPr>
            </a:lvl4pPr>
            <a:lvl5pPr marL="2057400" indent="-228600" defTabSz="762000" eaLnBrk="0" hangingPunct="0">
              <a:defRPr sz="2400">
                <a:solidFill>
                  <a:srgbClr val="515151"/>
                </a:solidFill>
                <a:latin typeface="Arial" charset="0"/>
                <a:cs typeface="Arial" charset="0"/>
              </a:defRPr>
            </a:lvl5pPr>
            <a:lvl6pPr marL="2514600" indent="-228600" algn="r" defTabSz="762000" eaLnBrk="0" fontAlgn="base" hangingPunct="0">
              <a:spcBef>
                <a:spcPct val="0"/>
              </a:spcBef>
              <a:spcAft>
                <a:spcPct val="0"/>
              </a:spcAft>
              <a:defRPr sz="2400">
                <a:solidFill>
                  <a:srgbClr val="515151"/>
                </a:solidFill>
                <a:latin typeface="Arial" charset="0"/>
                <a:cs typeface="Arial" charset="0"/>
              </a:defRPr>
            </a:lvl6pPr>
            <a:lvl7pPr marL="2971800" indent="-228600" algn="r" defTabSz="762000" eaLnBrk="0" fontAlgn="base" hangingPunct="0">
              <a:spcBef>
                <a:spcPct val="0"/>
              </a:spcBef>
              <a:spcAft>
                <a:spcPct val="0"/>
              </a:spcAft>
              <a:defRPr sz="2400">
                <a:solidFill>
                  <a:srgbClr val="515151"/>
                </a:solidFill>
                <a:latin typeface="Arial" charset="0"/>
                <a:cs typeface="Arial" charset="0"/>
              </a:defRPr>
            </a:lvl7pPr>
            <a:lvl8pPr marL="3429000" indent="-228600" algn="r" defTabSz="762000" eaLnBrk="0" fontAlgn="base" hangingPunct="0">
              <a:spcBef>
                <a:spcPct val="0"/>
              </a:spcBef>
              <a:spcAft>
                <a:spcPct val="0"/>
              </a:spcAft>
              <a:defRPr sz="2400">
                <a:solidFill>
                  <a:srgbClr val="515151"/>
                </a:solidFill>
                <a:latin typeface="Arial" charset="0"/>
                <a:cs typeface="Arial" charset="0"/>
              </a:defRPr>
            </a:lvl8pPr>
            <a:lvl9pPr marL="3886200" indent="-228600" algn="r" defTabSz="762000" eaLnBrk="0" fontAlgn="base" hangingPunct="0">
              <a:spcBef>
                <a:spcPct val="0"/>
              </a:spcBef>
              <a:spcAft>
                <a:spcPct val="0"/>
              </a:spcAft>
              <a:defRPr sz="2400">
                <a:solidFill>
                  <a:srgbClr val="515151"/>
                </a:solidFill>
                <a:latin typeface="Arial" charset="0"/>
                <a:cs typeface="Arial" charset="0"/>
              </a:defRPr>
            </a:lvl9pPr>
          </a:lstStyle>
          <a:p>
            <a:pPr algn="l" eaLnBrk="1" hangingPunct="1">
              <a:lnSpc>
                <a:spcPct val="130000"/>
              </a:lnSpc>
            </a:pPr>
            <a:r>
              <a:rPr lang="de-DE" sz="1600" b="1">
                <a:solidFill>
                  <a:schemeClr val="tx1"/>
                </a:solidFill>
              </a:rPr>
              <a:t> 4.5</a:t>
            </a:r>
            <a:r>
              <a:rPr lang="de-DE" sz="1600" b="1">
                <a:solidFill>
                  <a:schemeClr val="tx1"/>
                </a:solidFill>
                <a:sym typeface="Symbol" pitchFamily="18" charset="2"/>
              </a:rPr>
              <a:t>·10</a:t>
            </a:r>
            <a:r>
              <a:rPr lang="de-DE" sz="1600" b="1" baseline="30000">
                <a:solidFill>
                  <a:schemeClr val="tx1"/>
                </a:solidFill>
              </a:rPr>
              <a:t>-16</a:t>
            </a:r>
            <a:r>
              <a:rPr lang="de-DE" sz="1600" b="1">
                <a:solidFill>
                  <a:schemeClr val="tx1"/>
                </a:solidFill>
              </a:rPr>
              <a:t>      8</a:t>
            </a:r>
            <a:r>
              <a:rPr lang="de-DE" sz="1600" b="1">
                <a:solidFill>
                  <a:schemeClr val="tx1"/>
                </a:solidFill>
                <a:sym typeface="Symbol" pitchFamily="18" charset="2"/>
              </a:rPr>
              <a:t>·10</a:t>
            </a:r>
            <a:r>
              <a:rPr lang="de-DE" sz="1600" b="1" baseline="30000">
                <a:solidFill>
                  <a:schemeClr val="tx1"/>
                </a:solidFill>
              </a:rPr>
              <a:t>-16</a:t>
            </a:r>
            <a:r>
              <a:rPr lang="de-DE" sz="1600" b="1">
                <a:solidFill>
                  <a:schemeClr val="tx1"/>
                </a:solidFill>
              </a:rPr>
              <a:t>         3 </a:t>
            </a:r>
            <a:r>
              <a:rPr lang="de-DE" sz="1600" b="1">
                <a:solidFill>
                  <a:schemeClr val="tx1"/>
                </a:solidFill>
                <a:sym typeface="Symbol" pitchFamily="18" charset="2"/>
              </a:rPr>
              <a:t>·10</a:t>
            </a:r>
            <a:r>
              <a:rPr lang="de-DE" sz="1600" b="1" baseline="30000">
                <a:solidFill>
                  <a:schemeClr val="tx1"/>
                </a:solidFill>
              </a:rPr>
              <a:t>-15</a:t>
            </a:r>
            <a:r>
              <a:rPr lang="de-DE" sz="1600" b="1">
                <a:solidFill>
                  <a:schemeClr val="tx1"/>
                </a:solidFill>
              </a:rPr>
              <a:t>        8 </a:t>
            </a:r>
            <a:r>
              <a:rPr lang="de-DE" sz="1600" b="1">
                <a:solidFill>
                  <a:schemeClr val="tx1"/>
                </a:solidFill>
                <a:sym typeface="Symbol" pitchFamily="18" charset="2"/>
              </a:rPr>
              <a:t>·10</a:t>
            </a:r>
            <a:r>
              <a:rPr lang="de-DE" sz="1600" b="1" baseline="30000">
                <a:solidFill>
                  <a:schemeClr val="tx1"/>
                </a:solidFill>
              </a:rPr>
              <a:t>-15</a:t>
            </a:r>
            <a:r>
              <a:rPr lang="de-DE" sz="1600" b="1">
                <a:solidFill>
                  <a:schemeClr val="tx1"/>
                </a:solidFill>
              </a:rPr>
              <a:t>        2 </a:t>
            </a:r>
            <a:r>
              <a:rPr lang="de-DE" sz="1600" b="1">
                <a:solidFill>
                  <a:schemeClr val="tx1"/>
                </a:solidFill>
                <a:sym typeface="Symbol" pitchFamily="18" charset="2"/>
              </a:rPr>
              <a:t>·10</a:t>
            </a:r>
            <a:r>
              <a:rPr lang="de-DE" sz="1600" b="1" baseline="30000">
                <a:solidFill>
                  <a:schemeClr val="tx1"/>
                </a:solidFill>
              </a:rPr>
              <a:t>-13</a:t>
            </a:r>
            <a:endParaRPr lang="en-GB" sz="1600" b="1">
              <a:solidFill>
                <a:schemeClr val="tx1"/>
              </a:solidFill>
            </a:endParaRPr>
          </a:p>
        </p:txBody>
      </p:sp>
      <p:sp>
        <p:nvSpPr>
          <p:cNvPr id="24600" name="Text Box 6988"/>
          <p:cNvSpPr txBox="1">
            <a:spLocks noChangeArrowheads="1"/>
          </p:cNvSpPr>
          <p:nvPr/>
        </p:nvSpPr>
        <p:spPr bwMode="auto">
          <a:xfrm>
            <a:off x="3063180" y="4950296"/>
            <a:ext cx="5694363"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defRPr sz="2400">
                <a:solidFill>
                  <a:srgbClr val="515151"/>
                </a:solidFill>
                <a:latin typeface="Arial" charset="0"/>
                <a:cs typeface="Arial" charset="0"/>
              </a:defRPr>
            </a:lvl1pPr>
            <a:lvl2pPr marL="742950" indent="-285750" defTabSz="762000" eaLnBrk="0" hangingPunct="0">
              <a:defRPr sz="2400">
                <a:solidFill>
                  <a:srgbClr val="515151"/>
                </a:solidFill>
                <a:latin typeface="Arial" charset="0"/>
                <a:cs typeface="Arial" charset="0"/>
              </a:defRPr>
            </a:lvl2pPr>
            <a:lvl3pPr marL="1143000" indent="-228600" defTabSz="762000" eaLnBrk="0" hangingPunct="0">
              <a:defRPr sz="2400">
                <a:solidFill>
                  <a:srgbClr val="515151"/>
                </a:solidFill>
                <a:latin typeface="Arial" charset="0"/>
                <a:cs typeface="Arial" charset="0"/>
              </a:defRPr>
            </a:lvl3pPr>
            <a:lvl4pPr marL="1600200" indent="-228600" defTabSz="762000" eaLnBrk="0" hangingPunct="0">
              <a:defRPr sz="2400">
                <a:solidFill>
                  <a:srgbClr val="515151"/>
                </a:solidFill>
                <a:latin typeface="Arial" charset="0"/>
                <a:cs typeface="Arial" charset="0"/>
              </a:defRPr>
            </a:lvl4pPr>
            <a:lvl5pPr marL="2057400" indent="-228600" defTabSz="762000" eaLnBrk="0" hangingPunct="0">
              <a:defRPr sz="2400">
                <a:solidFill>
                  <a:srgbClr val="515151"/>
                </a:solidFill>
                <a:latin typeface="Arial" charset="0"/>
                <a:cs typeface="Arial" charset="0"/>
              </a:defRPr>
            </a:lvl5pPr>
            <a:lvl6pPr marL="2514600" indent="-228600" algn="r" defTabSz="762000" eaLnBrk="0" fontAlgn="base" hangingPunct="0">
              <a:spcBef>
                <a:spcPct val="0"/>
              </a:spcBef>
              <a:spcAft>
                <a:spcPct val="0"/>
              </a:spcAft>
              <a:defRPr sz="2400">
                <a:solidFill>
                  <a:srgbClr val="515151"/>
                </a:solidFill>
                <a:latin typeface="Arial" charset="0"/>
                <a:cs typeface="Arial" charset="0"/>
              </a:defRPr>
            </a:lvl6pPr>
            <a:lvl7pPr marL="2971800" indent="-228600" algn="r" defTabSz="762000" eaLnBrk="0" fontAlgn="base" hangingPunct="0">
              <a:spcBef>
                <a:spcPct val="0"/>
              </a:spcBef>
              <a:spcAft>
                <a:spcPct val="0"/>
              </a:spcAft>
              <a:defRPr sz="2400">
                <a:solidFill>
                  <a:srgbClr val="515151"/>
                </a:solidFill>
                <a:latin typeface="Arial" charset="0"/>
                <a:cs typeface="Arial" charset="0"/>
              </a:defRPr>
            </a:lvl7pPr>
            <a:lvl8pPr marL="3429000" indent="-228600" algn="r" defTabSz="762000" eaLnBrk="0" fontAlgn="base" hangingPunct="0">
              <a:spcBef>
                <a:spcPct val="0"/>
              </a:spcBef>
              <a:spcAft>
                <a:spcPct val="0"/>
              </a:spcAft>
              <a:defRPr sz="2400">
                <a:solidFill>
                  <a:srgbClr val="515151"/>
                </a:solidFill>
                <a:latin typeface="Arial" charset="0"/>
                <a:cs typeface="Arial" charset="0"/>
              </a:defRPr>
            </a:lvl8pPr>
            <a:lvl9pPr marL="3886200" indent="-228600" algn="r" defTabSz="762000" eaLnBrk="0" fontAlgn="base" hangingPunct="0">
              <a:spcBef>
                <a:spcPct val="0"/>
              </a:spcBef>
              <a:spcAft>
                <a:spcPct val="0"/>
              </a:spcAft>
              <a:defRPr sz="2400">
                <a:solidFill>
                  <a:srgbClr val="515151"/>
                </a:solidFill>
                <a:latin typeface="Arial" charset="0"/>
                <a:cs typeface="Arial" charset="0"/>
              </a:defRPr>
            </a:lvl9pPr>
          </a:lstStyle>
          <a:p>
            <a:pPr algn="l" eaLnBrk="1" hangingPunct="1">
              <a:lnSpc>
                <a:spcPct val="130000"/>
              </a:lnSpc>
            </a:pPr>
            <a:r>
              <a:rPr lang="de-DE" sz="1600" b="1">
                <a:solidFill>
                  <a:schemeClr val="tx1"/>
                </a:solidFill>
              </a:rPr>
              <a:t>     0.7             2.3	    2.7	            2.5             1.2</a:t>
            </a:r>
          </a:p>
          <a:p>
            <a:pPr algn="l" eaLnBrk="1" hangingPunct="1">
              <a:lnSpc>
                <a:spcPct val="130000"/>
              </a:lnSpc>
            </a:pPr>
            <a:r>
              <a:rPr lang="de-DE" sz="1600" b="1">
                <a:solidFill>
                  <a:schemeClr val="tx1"/>
                </a:solidFill>
              </a:rPr>
              <a:t> (at </a:t>
            </a:r>
            <a:r>
              <a:rPr lang="en-GB" sz="1600" b="1">
                <a:solidFill>
                  <a:schemeClr val="tx1"/>
                </a:solidFill>
              </a:rPr>
              <a:t>10</a:t>
            </a:r>
            <a:r>
              <a:rPr lang="en-GB" sz="1600" b="1" baseline="30000">
                <a:solidFill>
                  <a:schemeClr val="tx1"/>
                </a:solidFill>
              </a:rPr>
              <a:t>-12</a:t>
            </a:r>
            <a:r>
              <a:rPr lang="en-GB" sz="1600" b="1">
                <a:solidFill>
                  <a:schemeClr val="tx1"/>
                </a:solidFill>
              </a:rPr>
              <a:t>)     </a:t>
            </a:r>
            <a:r>
              <a:rPr lang="de-DE" sz="1600" b="1">
                <a:solidFill>
                  <a:schemeClr val="tx1"/>
                </a:solidFill>
              </a:rPr>
              <a:t>(at </a:t>
            </a:r>
            <a:r>
              <a:rPr lang="en-GB" sz="1600" b="1">
                <a:solidFill>
                  <a:schemeClr val="tx1"/>
                </a:solidFill>
              </a:rPr>
              <a:t>10</a:t>
            </a:r>
            <a:r>
              <a:rPr lang="en-GB" sz="1600" b="1" baseline="30000">
                <a:solidFill>
                  <a:schemeClr val="tx1"/>
                </a:solidFill>
              </a:rPr>
              <a:t>-12</a:t>
            </a:r>
            <a:r>
              <a:rPr lang="en-GB" sz="1600" b="1">
                <a:solidFill>
                  <a:schemeClr val="tx1"/>
                </a:solidFill>
              </a:rPr>
              <a:t>)      </a:t>
            </a:r>
            <a:r>
              <a:rPr lang="de-DE" sz="1600" b="1">
                <a:solidFill>
                  <a:schemeClr val="tx1"/>
                </a:solidFill>
              </a:rPr>
              <a:t>(at </a:t>
            </a:r>
            <a:r>
              <a:rPr lang="en-GB" sz="1600" b="1">
                <a:solidFill>
                  <a:schemeClr val="tx1"/>
                </a:solidFill>
              </a:rPr>
              <a:t>10</a:t>
            </a:r>
            <a:r>
              <a:rPr lang="en-GB" sz="1600" b="1" baseline="30000">
                <a:solidFill>
                  <a:schemeClr val="tx1"/>
                </a:solidFill>
              </a:rPr>
              <a:t>-12</a:t>
            </a:r>
            <a:r>
              <a:rPr lang="en-GB" sz="1600" b="1">
                <a:solidFill>
                  <a:schemeClr val="tx1"/>
                </a:solidFill>
              </a:rPr>
              <a:t>)        </a:t>
            </a:r>
            <a:r>
              <a:rPr lang="de-DE" sz="1600" b="1">
                <a:solidFill>
                  <a:schemeClr val="tx1"/>
                </a:solidFill>
              </a:rPr>
              <a:t>(at </a:t>
            </a:r>
            <a:r>
              <a:rPr lang="en-GB" sz="1600" b="1">
                <a:solidFill>
                  <a:schemeClr val="tx1"/>
                </a:solidFill>
              </a:rPr>
              <a:t>10</a:t>
            </a:r>
            <a:r>
              <a:rPr lang="en-GB" sz="1600" b="1" baseline="30000">
                <a:solidFill>
                  <a:schemeClr val="tx1"/>
                </a:solidFill>
              </a:rPr>
              <a:t>-11</a:t>
            </a:r>
            <a:r>
              <a:rPr lang="en-GB" sz="1600" b="1">
                <a:solidFill>
                  <a:schemeClr val="tx1"/>
                </a:solidFill>
              </a:rPr>
              <a:t>)      </a:t>
            </a:r>
            <a:r>
              <a:rPr lang="de-DE" sz="1600" b="1">
                <a:solidFill>
                  <a:schemeClr val="tx1"/>
                </a:solidFill>
              </a:rPr>
              <a:t>(at </a:t>
            </a:r>
            <a:r>
              <a:rPr lang="en-GB" sz="1600" b="1">
                <a:solidFill>
                  <a:schemeClr val="tx1"/>
                </a:solidFill>
              </a:rPr>
              <a:t>10</a:t>
            </a:r>
            <a:r>
              <a:rPr lang="en-GB" sz="1600" b="1" baseline="30000">
                <a:solidFill>
                  <a:schemeClr val="tx1"/>
                </a:solidFill>
              </a:rPr>
              <a:t>-11</a:t>
            </a:r>
            <a:r>
              <a:rPr lang="en-GB" sz="1600" b="1">
                <a:solidFill>
                  <a:schemeClr val="tx1"/>
                </a:solidFill>
              </a:rPr>
              <a:t>)</a:t>
            </a:r>
            <a:r>
              <a:rPr lang="de-DE" sz="1600" b="1">
                <a:solidFill>
                  <a:schemeClr val="tx1"/>
                </a:solidFill>
              </a:rPr>
              <a:t>  </a:t>
            </a:r>
            <a:endParaRPr lang="en-GB" sz="1600" b="1">
              <a:solidFill>
                <a:schemeClr val="tx1"/>
              </a:solidFill>
            </a:endParaRPr>
          </a:p>
        </p:txBody>
      </p:sp>
      <p:sp>
        <p:nvSpPr>
          <p:cNvPr id="24601" name="Line 6951"/>
          <p:cNvSpPr>
            <a:spLocks noChangeShapeType="1"/>
          </p:cNvSpPr>
          <p:nvPr/>
        </p:nvSpPr>
        <p:spPr bwMode="auto">
          <a:xfrm>
            <a:off x="370780" y="1410171"/>
            <a:ext cx="8174038" cy="0"/>
          </a:xfrm>
          <a:prstGeom prst="line">
            <a:avLst/>
          </a:prstGeom>
          <a:noFill/>
          <a:ln w="38100">
            <a:solidFill>
              <a:schemeClr val="accent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4602" name="Line 6952"/>
          <p:cNvSpPr>
            <a:spLocks noChangeShapeType="1"/>
          </p:cNvSpPr>
          <p:nvPr/>
        </p:nvSpPr>
        <p:spPr bwMode="auto">
          <a:xfrm>
            <a:off x="370780" y="2172171"/>
            <a:ext cx="8174038"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4603" name="Line 6953"/>
          <p:cNvSpPr>
            <a:spLocks noChangeShapeType="1"/>
          </p:cNvSpPr>
          <p:nvPr/>
        </p:nvSpPr>
        <p:spPr bwMode="auto">
          <a:xfrm>
            <a:off x="370780" y="2578571"/>
            <a:ext cx="8174038"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4604" name="Line 6954"/>
          <p:cNvSpPr>
            <a:spLocks noChangeShapeType="1"/>
          </p:cNvSpPr>
          <p:nvPr/>
        </p:nvSpPr>
        <p:spPr bwMode="auto">
          <a:xfrm>
            <a:off x="370780" y="3207221"/>
            <a:ext cx="8174038"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4605" name="Line 6970"/>
          <p:cNvSpPr>
            <a:spLocks noChangeShapeType="1"/>
          </p:cNvSpPr>
          <p:nvPr/>
        </p:nvSpPr>
        <p:spPr bwMode="auto">
          <a:xfrm>
            <a:off x="369193" y="1765771"/>
            <a:ext cx="8174037"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4606" name="Line 6973"/>
          <p:cNvSpPr>
            <a:spLocks noChangeShapeType="1"/>
          </p:cNvSpPr>
          <p:nvPr/>
        </p:nvSpPr>
        <p:spPr bwMode="auto">
          <a:xfrm flipV="1">
            <a:off x="319980" y="4035896"/>
            <a:ext cx="8221663"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4607" name="Line 6984"/>
          <p:cNvSpPr>
            <a:spLocks noChangeShapeType="1"/>
          </p:cNvSpPr>
          <p:nvPr/>
        </p:nvSpPr>
        <p:spPr bwMode="auto">
          <a:xfrm>
            <a:off x="375543" y="4454996"/>
            <a:ext cx="8175625"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4608" name="Line 6985"/>
          <p:cNvSpPr>
            <a:spLocks noChangeShapeType="1"/>
          </p:cNvSpPr>
          <p:nvPr/>
        </p:nvSpPr>
        <p:spPr bwMode="auto">
          <a:xfrm>
            <a:off x="375543" y="5026496"/>
            <a:ext cx="8175625"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4609" name="Line 6994"/>
          <p:cNvSpPr>
            <a:spLocks noChangeShapeType="1"/>
          </p:cNvSpPr>
          <p:nvPr/>
        </p:nvSpPr>
        <p:spPr bwMode="auto">
          <a:xfrm>
            <a:off x="367605" y="5712296"/>
            <a:ext cx="8174038" cy="0"/>
          </a:xfrm>
          <a:prstGeom prst="line">
            <a:avLst/>
          </a:prstGeom>
          <a:noFill/>
          <a:ln w="38100">
            <a:solidFill>
              <a:schemeClr val="accent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4610" name="Text Box 6989"/>
          <p:cNvSpPr txBox="1">
            <a:spLocks noChangeArrowheads="1"/>
          </p:cNvSpPr>
          <p:nvPr/>
        </p:nvSpPr>
        <p:spPr bwMode="auto">
          <a:xfrm>
            <a:off x="5468243" y="4112096"/>
            <a:ext cx="1571625"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defRPr sz="2400">
                <a:solidFill>
                  <a:srgbClr val="515151"/>
                </a:solidFill>
                <a:latin typeface="Arial" charset="0"/>
                <a:cs typeface="Arial" charset="0"/>
              </a:defRPr>
            </a:lvl1pPr>
            <a:lvl2pPr marL="742950" indent="-285750" defTabSz="762000" eaLnBrk="0" hangingPunct="0">
              <a:defRPr sz="2400">
                <a:solidFill>
                  <a:srgbClr val="515151"/>
                </a:solidFill>
                <a:latin typeface="Arial" charset="0"/>
                <a:cs typeface="Arial" charset="0"/>
              </a:defRPr>
            </a:lvl2pPr>
            <a:lvl3pPr marL="1143000" indent="-228600" defTabSz="762000" eaLnBrk="0" hangingPunct="0">
              <a:defRPr sz="2400">
                <a:solidFill>
                  <a:srgbClr val="515151"/>
                </a:solidFill>
                <a:latin typeface="Arial" charset="0"/>
                <a:cs typeface="Arial" charset="0"/>
              </a:defRPr>
            </a:lvl3pPr>
            <a:lvl4pPr marL="1600200" indent="-228600" defTabSz="762000" eaLnBrk="0" hangingPunct="0">
              <a:defRPr sz="2400">
                <a:solidFill>
                  <a:srgbClr val="515151"/>
                </a:solidFill>
                <a:latin typeface="Arial" charset="0"/>
                <a:cs typeface="Arial" charset="0"/>
              </a:defRPr>
            </a:lvl4pPr>
            <a:lvl5pPr marL="2057400" indent="-228600" defTabSz="762000" eaLnBrk="0" hangingPunct="0">
              <a:defRPr sz="2400">
                <a:solidFill>
                  <a:srgbClr val="515151"/>
                </a:solidFill>
                <a:latin typeface="Arial" charset="0"/>
                <a:cs typeface="Arial" charset="0"/>
              </a:defRPr>
            </a:lvl5pPr>
            <a:lvl6pPr marL="2514600" indent="-228600" algn="r" defTabSz="762000" eaLnBrk="0" fontAlgn="base" hangingPunct="0">
              <a:spcBef>
                <a:spcPct val="0"/>
              </a:spcBef>
              <a:spcAft>
                <a:spcPct val="0"/>
              </a:spcAft>
              <a:defRPr sz="2400">
                <a:solidFill>
                  <a:srgbClr val="515151"/>
                </a:solidFill>
                <a:latin typeface="Arial" charset="0"/>
                <a:cs typeface="Arial" charset="0"/>
              </a:defRPr>
            </a:lvl6pPr>
            <a:lvl7pPr marL="2971800" indent="-228600" algn="r" defTabSz="762000" eaLnBrk="0" fontAlgn="base" hangingPunct="0">
              <a:spcBef>
                <a:spcPct val="0"/>
              </a:spcBef>
              <a:spcAft>
                <a:spcPct val="0"/>
              </a:spcAft>
              <a:defRPr sz="2400">
                <a:solidFill>
                  <a:srgbClr val="515151"/>
                </a:solidFill>
                <a:latin typeface="Arial" charset="0"/>
                <a:cs typeface="Arial" charset="0"/>
              </a:defRPr>
            </a:lvl7pPr>
            <a:lvl8pPr marL="3429000" indent="-228600" algn="r" defTabSz="762000" eaLnBrk="0" fontAlgn="base" hangingPunct="0">
              <a:spcBef>
                <a:spcPct val="0"/>
              </a:spcBef>
              <a:spcAft>
                <a:spcPct val="0"/>
              </a:spcAft>
              <a:defRPr sz="2400">
                <a:solidFill>
                  <a:srgbClr val="515151"/>
                </a:solidFill>
                <a:latin typeface="Arial" charset="0"/>
                <a:cs typeface="Arial" charset="0"/>
              </a:defRPr>
            </a:lvl8pPr>
            <a:lvl9pPr marL="3886200" indent="-228600" algn="r" defTabSz="762000" eaLnBrk="0" fontAlgn="base" hangingPunct="0">
              <a:spcBef>
                <a:spcPct val="0"/>
              </a:spcBef>
              <a:spcAft>
                <a:spcPct val="0"/>
              </a:spcAft>
              <a:defRPr sz="2400">
                <a:solidFill>
                  <a:srgbClr val="515151"/>
                </a:solidFill>
                <a:latin typeface="Arial" charset="0"/>
                <a:cs typeface="Arial" charset="0"/>
              </a:defRPr>
            </a:lvl9pPr>
          </a:lstStyle>
          <a:p>
            <a:pPr algn="l" eaLnBrk="1" hangingPunct="1">
              <a:lnSpc>
                <a:spcPct val="90000"/>
              </a:lnSpc>
            </a:pPr>
            <a:r>
              <a:rPr lang="de-DE" sz="1600" b="1">
                <a:solidFill>
                  <a:schemeClr val="tx1"/>
                </a:solidFill>
              </a:rPr>
              <a:t>2</a:t>
            </a:r>
            <a:r>
              <a:rPr lang="en-US" sz="1600" b="1">
                <a:solidFill>
                  <a:schemeClr val="tx1"/>
                </a:solidFill>
              </a:rPr>
              <a:t>·10</a:t>
            </a:r>
            <a:r>
              <a:rPr lang="en-US" sz="1600" b="1" baseline="30000">
                <a:solidFill>
                  <a:schemeClr val="tx1"/>
                </a:solidFill>
              </a:rPr>
              <a:t>6</a:t>
            </a:r>
            <a:endParaRPr lang="de-DE" sz="1600" b="1" baseline="30000">
              <a:solidFill>
                <a:schemeClr val="tx1"/>
              </a:solidFill>
            </a:endParaRPr>
          </a:p>
        </p:txBody>
      </p:sp>
      <p:sp>
        <p:nvSpPr>
          <p:cNvPr id="24611" name="Text Box 6995"/>
          <p:cNvSpPr txBox="1">
            <a:spLocks noChangeArrowheads="1"/>
          </p:cNvSpPr>
          <p:nvPr/>
        </p:nvSpPr>
        <p:spPr bwMode="auto">
          <a:xfrm>
            <a:off x="6503293" y="4112096"/>
            <a:ext cx="1990725"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defRPr sz="2400">
                <a:solidFill>
                  <a:srgbClr val="515151"/>
                </a:solidFill>
                <a:latin typeface="Arial" charset="0"/>
                <a:cs typeface="Arial" charset="0"/>
              </a:defRPr>
            </a:lvl1pPr>
            <a:lvl2pPr marL="742950" indent="-285750" defTabSz="762000" eaLnBrk="0" hangingPunct="0">
              <a:defRPr sz="2400">
                <a:solidFill>
                  <a:srgbClr val="515151"/>
                </a:solidFill>
                <a:latin typeface="Arial" charset="0"/>
                <a:cs typeface="Arial" charset="0"/>
              </a:defRPr>
            </a:lvl2pPr>
            <a:lvl3pPr marL="1143000" indent="-228600" defTabSz="762000" eaLnBrk="0" hangingPunct="0">
              <a:defRPr sz="2400">
                <a:solidFill>
                  <a:srgbClr val="515151"/>
                </a:solidFill>
                <a:latin typeface="Arial" charset="0"/>
                <a:cs typeface="Arial" charset="0"/>
              </a:defRPr>
            </a:lvl3pPr>
            <a:lvl4pPr marL="1600200" indent="-228600" defTabSz="762000" eaLnBrk="0" hangingPunct="0">
              <a:defRPr sz="2400">
                <a:solidFill>
                  <a:srgbClr val="515151"/>
                </a:solidFill>
                <a:latin typeface="Arial" charset="0"/>
                <a:cs typeface="Arial" charset="0"/>
              </a:defRPr>
            </a:lvl4pPr>
            <a:lvl5pPr marL="2057400" indent="-228600" defTabSz="762000" eaLnBrk="0" hangingPunct="0">
              <a:defRPr sz="2400">
                <a:solidFill>
                  <a:srgbClr val="515151"/>
                </a:solidFill>
                <a:latin typeface="Arial" charset="0"/>
                <a:cs typeface="Arial" charset="0"/>
              </a:defRPr>
            </a:lvl5pPr>
            <a:lvl6pPr marL="2514600" indent="-228600" algn="r" defTabSz="762000" eaLnBrk="0" fontAlgn="base" hangingPunct="0">
              <a:spcBef>
                <a:spcPct val="0"/>
              </a:spcBef>
              <a:spcAft>
                <a:spcPct val="0"/>
              </a:spcAft>
              <a:defRPr sz="2400">
                <a:solidFill>
                  <a:srgbClr val="515151"/>
                </a:solidFill>
                <a:latin typeface="Arial" charset="0"/>
                <a:cs typeface="Arial" charset="0"/>
              </a:defRPr>
            </a:lvl6pPr>
            <a:lvl7pPr marL="2971800" indent="-228600" algn="r" defTabSz="762000" eaLnBrk="0" fontAlgn="base" hangingPunct="0">
              <a:spcBef>
                <a:spcPct val="0"/>
              </a:spcBef>
              <a:spcAft>
                <a:spcPct val="0"/>
              </a:spcAft>
              <a:defRPr sz="2400">
                <a:solidFill>
                  <a:srgbClr val="515151"/>
                </a:solidFill>
                <a:latin typeface="Arial" charset="0"/>
                <a:cs typeface="Arial" charset="0"/>
              </a:defRPr>
            </a:lvl7pPr>
            <a:lvl8pPr marL="3429000" indent="-228600" algn="r" defTabSz="762000" eaLnBrk="0" fontAlgn="base" hangingPunct="0">
              <a:spcBef>
                <a:spcPct val="0"/>
              </a:spcBef>
              <a:spcAft>
                <a:spcPct val="0"/>
              </a:spcAft>
              <a:defRPr sz="2400">
                <a:solidFill>
                  <a:srgbClr val="515151"/>
                </a:solidFill>
                <a:latin typeface="Arial" charset="0"/>
                <a:cs typeface="Arial" charset="0"/>
              </a:defRPr>
            </a:lvl8pPr>
            <a:lvl9pPr marL="3886200" indent="-228600" algn="r" defTabSz="762000" eaLnBrk="0" fontAlgn="base" hangingPunct="0">
              <a:spcBef>
                <a:spcPct val="0"/>
              </a:spcBef>
              <a:spcAft>
                <a:spcPct val="0"/>
              </a:spcAft>
              <a:defRPr sz="2400">
                <a:solidFill>
                  <a:srgbClr val="515151"/>
                </a:solidFill>
                <a:latin typeface="Arial" charset="0"/>
                <a:cs typeface="Arial" charset="0"/>
              </a:defRPr>
            </a:lvl9pPr>
          </a:lstStyle>
          <a:p>
            <a:pPr algn="l" eaLnBrk="1" hangingPunct="1">
              <a:lnSpc>
                <a:spcPct val="90000"/>
              </a:lnSpc>
            </a:pPr>
            <a:r>
              <a:rPr lang="de-DE" sz="1600" b="1">
                <a:solidFill>
                  <a:schemeClr val="tx1"/>
                </a:solidFill>
              </a:rPr>
              <a:t>      7</a:t>
            </a:r>
            <a:r>
              <a:rPr lang="en-US" sz="1600" b="1">
                <a:solidFill>
                  <a:schemeClr val="tx1"/>
                </a:solidFill>
              </a:rPr>
              <a:t>·10</a:t>
            </a:r>
            <a:r>
              <a:rPr lang="en-US" sz="1600" b="1" baseline="30000">
                <a:solidFill>
                  <a:schemeClr val="tx1"/>
                </a:solidFill>
              </a:rPr>
              <a:t>3</a:t>
            </a:r>
            <a:endParaRPr lang="de-DE" sz="1600" b="1" baseline="30000">
              <a:solidFill>
                <a:schemeClr val="tx1"/>
              </a:solidFill>
            </a:endParaRPr>
          </a:p>
        </p:txBody>
      </p:sp>
      <p:sp>
        <p:nvSpPr>
          <p:cNvPr id="24612" name="Text Box 7091"/>
          <p:cNvSpPr txBox="1">
            <a:spLocks noChangeArrowheads="1"/>
          </p:cNvSpPr>
          <p:nvPr/>
        </p:nvSpPr>
        <p:spPr bwMode="auto">
          <a:xfrm>
            <a:off x="3917255" y="5756746"/>
            <a:ext cx="43640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1039813" eaLnBrk="0" hangingPunct="0">
              <a:defRPr sz="2400">
                <a:solidFill>
                  <a:srgbClr val="515151"/>
                </a:solidFill>
                <a:latin typeface="Arial" charset="0"/>
                <a:cs typeface="Arial" charset="0"/>
              </a:defRPr>
            </a:lvl1pPr>
            <a:lvl2pPr marL="742950" indent="-285750" defTabSz="1039813" eaLnBrk="0" hangingPunct="0">
              <a:defRPr sz="2400">
                <a:solidFill>
                  <a:srgbClr val="515151"/>
                </a:solidFill>
                <a:latin typeface="Arial" charset="0"/>
                <a:cs typeface="Arial" charset="0"/>
              </a:defRPr>
            </a:lvl2pPr>
            <a:lvl3pPr marL="1143000" indent="-228600" defTabSz="1039813" eaLnBrk="0" hangingPunct="0">
              <a:defRPr sz="2400">
                <a:solidFill>
                  <a:srgbClr val="515151"/>
                </a:solidFill>
                <a:latin typeface="Arial" charset="0"/>
                <a:cs typeface="Arial" charset="0"/>
              </a:defRPr>
            </a:lvl3pPr>
            <a:lvl4pPr marL="1600200" indent="-228600" defTabSz="1039813" eaLnBrk="0" hangingPunct="0">
              <a:defRPr sz="2400">
                <a:solidFill>
                  <a:srgbClr val="515151"/>
                </a:solidFill>
                <a:latin typeface="Arial" charset="0"/>
                <a:cs typeface="Arial" charset="0"/>
              </a:defRPr>
            </a:lvl4pPr>
            <a:lvl5pPr marL="2057400" indent="-228600" defTabSz="1039813" eaLnBrk="0" hangingPunct="0">
              <a:defRPr sz="2400">
                <a:solidFill>
                  <a:srgbClr val="515151"/>
                </a:solidFill>
                <a:latin typeface="Arial" charset="0"/>
                <a:cs typeface="Arial" charset="0"/>
              </a:defRPr>
            </a:lvl5pPr>
            <a:lvl6pPr marL="2514600" indent="-228600" algn="r" defTabSz="1039813" eaLnBrk="0" fontAlgn="base" hangingPunct="0">
              <a:spcBef>
                <a:spcPct val="0"/>
              </a:spcBef>
              <a:spcAft>
                <a:spcPct val="0"/>
              </a:spcAft>
              <a:defRPr sz="2400">
                <a:solidFill>
                  <a:srgbClr val="515151"/>
                </a:solidFill>
                <a:latin typeface="Arial" charset="0"/>
                <a:cs typeface="Arial" charset="0"/>
              </a:defRPr>
            </a:lvl6pPr>
            <a:lvl7pPr marL="2971800" indent="-228600" algn="r" defTabSz="1039813" eaLnBrk="0" fontAlgn="base" hangingPunct="0">
              <a:spcBef>
                <a:spcPct val="0"/>
              </a:spcBef>
              <a:spcAft>
                <a:spcPct val="0"/>
              </a:spcAft>
              <a:defRPr sz="2400">
                <a:solidFill>
                  <a:srgbClr val="515151"/>
                </a:solidFill>
                <a:latin typeface="Arial" charset="0"/>
                <a:cs typeface="Arial" charset="0"/>
              </a:defRPr>
            </a:lvl7pPr>
            <a:lvl8pPr marL="3429000" indent="-228600" algn="r" defTabSz="1039813" eaLnBrk="0" fontAlgn="base" hangingPunct="0">
              <a:spcBef>
                <a:spcPct val="0"/>
              </a:spcBef>
              <a:spcAft>
                <a:spcPct val="0"/>
              </a:spcAft>
              <a:defRPr sz="2400">
                <a:solidFill>
                  <a:srgbClr val="515151"/>
                </a:solidFill>
                <a:latin typeface="Arial" charset="0"/>
                <a:cs typeface="Arial" charset="0"/>
              </a:defRPr>
            </a:lvl8pPr>
            <a:lvl9pPr marL="3886200" indent="-228600" algn="r" defTabSz="1039813" eaLnBrk="0" fontAlgn="base" hangingPunct="0">
              <a:spcBef>
                <a:spcPct val="0"/>
              </a:spcBef>
              <a:spcAft>
                <a:spcPct val="0"/>
              </a:spcAft>
              <a:defRPr sz="2400">
                <a:solidFill>
                  <a:srgbClr val="515151"/>
                </a:solidFill>
                <a:latin typeface="Arial" charset="0"/>
                <a:cs typeface="Arial" charset="0"/>
              </a:defRPr>
            </a:lvl9pPr>
          </a:lstStyle>
          <a:p>
            <a:pPr algn="l" eaLnBrk="1" hangingPunct="1"/>
            <a:r>
              <a:rPr lang="en-GB" sz="1600" b="1" i="1">
                <a:solidFill>
                  <a:schemeClr val="tx1"/>
                </a:solidFill>
              </a:rPr>
              <a:t>*no AgBr backing! Ni cathodes with Ni pins</a:t>
            </a:r>
          </a:p>
        </p:txBody>
      </p:sp>
      <p:sp>
        <p:nvSpPr>
          <p:cNvPr id="24613" name="Rectangle 61"/>
          <p:cNvSpPr>
            <a:spLocks noChangeArrowheads="1"/>
          </p:cNvSpPr>
          <p:nvPr/>
        </p:nvSpPr>
        <p:spPr bwMode="auto">
          <a:xfrm>
            <a:off x="339030" y="244946"/>
            <a:ext cx="6835439" cy="463846"/>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l">
              <a:spcBef>
                <a:spcPct val="33000"/>
              </a:spcBef>
            </a:pPr>
            <a:r>
              <a:rPr lang="en-GB" sz="2400" dirty="0">
                <a:latin typeface="Arial" pitchFamily="34" charset="0"/>
                <a:cs typeface="Arial" pitchFamily="34" charset="0"/>
              </a:rPr>
              <a:t>Current performance data DREAMS (2010/2011)</a:t>
            </a:r>
          </a:p>
        </p:txBody>
      </p:sp>
    </p:spTree>
    <p:extLst>
      <p:ext uri="{BB962C8B-B14F-4D97-AF65-F5344CB8AC3E}">
        <p14:creationId xmlns:p14="http://schemas.microsoft.com/office/powerpoint/2010/main" val="3780236371"/>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8" name="Picture 8" descr="pano-colorcorr-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4437063"/>
            <a:ext cx="8964613" cy="2058987"/>
          </a:xfrm>
          <a:prstGeom prst="rect">
            <a:avLst/>
          </a:prstGeom>
          <a:noFill/>
          <a:extLst>
            <a:ext uri="{909E8E84-426E-40DD-AFC4-6F175D3DCCD1}">
              <a14:hiddenFill xmlns:a14="http://schemas.microsoft.com/office/drawing/2010/main">
                <a:solidFill>
                  <a:srgbClr val="FFFFFF"/>
                </a:solidFill>
              </a14:hiddenFill>
            </a:ext>
          </a:extLst>
        </p:spPr>
      </p:pic>
      <p:pic>
        <p:nvPicPr>
          <p:cNvPr id="109570" name="Picture 2" descr="H:\Pictures\EOS550D\HZDR\2012_01_11_GIT_Phototermin\IMG_748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699" r="13307" b="26323"/>
          <a:stretch/>
        </p:blipFill>
        <p:spPr bwMode="auto">
          <a:xfrm>
            <a:off x="138576" y="423108"/>
            <a:ext cx="6262714" cy="3797979"/>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6401291" y="1052736"/>
            <a:ext cx="2671272" cy="2308324"/>
          </a:xfrm>
          <a:prstGeom prst="rect">
            <a:avLst/>
          </a:prstGeom>
          <a:noFill/>
        </p:spPr>
        <p:txBody>
          <a:bodyPr wrap="square" rtlCol="0">
            <a:spAutoFit/>
          </a:bodyPr>
          <a:lstStyle/>
          <a:p>
            <a:pPr algn="ctr"/>
            <a:r>
              <a:rPr lang="da-DK" sz="2400" dirty="0" smtClean="0">
                <a:latin typeface="Arial" pitchFamily="34" charset="0"/>
                <a:cs typeface="Arial" pitchFamily="34" charset="0"/>
              </a:rPr>
              <a:t>Thanks to the AMS group at HZDR (DREAMS)</a:t>
            </a:r>
          </a:p>
          <a:p>
            <a:pPr algn="ctr"/>
            <a:r>
              <a:rPr lang="da-DK" sz="2400" dirty="0" smtClean="0">
                <a:latin typeface="Arial" pitchFamily="34" charset="0"/>
                <a:cs typeface="Arial" pitchFamily="34" charset="0"/>
              </a:rPr>
              <a:t>Sh</a:t>
            </a:r>
            <a:r>
              <a:rPr lang="da-DK" sz="2400" dirty="0">
                <a:latin typeface="Arial" pitchFamily="34" charset="0"/>
                <a:cs typeface="Arial" pitchFamily="34" charset="0"/>
              </a:rPr>
              <a:t>. Akhmadaliev</a:t>
            </a:r>
            <a:r>
              <a:rPr lang="da-DK" sz="2400" dirty="0" smtClean="0">
                <a:latin typeface="Arial" pitchFamily="34" charset="0"/>
                <a:cs typeface="Arial" pitchFamily="34" charset="0"/>
              </a:rPr>
              <a:t>,</a:t>
            </a:r>
          </a:p>
          <a:p>
            <a:pPr algn="ctr"/>
            <a:r>
              <a:rPr lang="da-DK" sz="2400" dirty="0" smtClean="0">
                <a:latin typeface="Arial" pitchFamily="34" charset="0"/>
                <a:cs typeface="Arial" pitchFamily="34" charset="0"/>
              </a:rPr>
              <a:t>S. Pavetich,  </a:t>
            </a:r>
            <a:r>
              <a:rPr lang="da-DK" sz="2400" dirty="0">
                <a:latin typeface="Arial" pitchFamily="34" charset="0"/>
                <a:cs typeface="Arial" pitchFamily="34" charset="0"/>
              </a:rPr>
              <a:t>S. </a:t>
            </a:r>
            <a:r>
              <a:rPr lang="da-DK" sz="2400" dirty="0" smtClean="0">
                <a:latin typeface="Arial" pitchFamily="34" charset="0"/>
                <a:cs typeface="Arial" pitchFamily="34" charset="0"/>
              </a:rPr>
              <a:t>Merchel</a:t>
            </a:r>
            <a:endParaRPr lang="en-US" sz="2400" dirty="0">
              <a:latin typeface="Arial" pitchFamily="34" charset="0"/>
              <a:cs typeface="Arial" pitchFamily="34" charset="0"/>
            </a:endParaRPr>
          </a:p>
        </p:txBody>
      </p:sp>
    </p:spTree>
    <p:extLst>
      <p:ext uri="{BB962C8B-B14F-4D97-AF65-F5344CB8AC3E}">
        <p14:creationId xmlns:p14="http://schemas.microsoft.com/office/powerpoint/2010/main" val="3350697041"/>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21" name="Text Box 5"/>
          <p:cNvSpPr txBox="1">
            <a:spLocks noChangeArrowheads="1"/>
          </p:cNvSpPr>
          <p:nvPr/>
        </p:nvSpPr>
        <p:spPr bwMode="auto">
          <a:xfrm>
            <a:off x="6400800" y="188640"/>
            <a:ext cx="27432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dirty="0" smtClean="0">
                <a:latin typeface="Arial" pitchFamily="34" charset="0"/>
                <a:cs typeface="Arial" pitchFamily="34" charset="0"/>
              </a:rPr>
              <a:t>New Isotopes ?</a:t>
            </a:r>
          </a:p>
          <a:p>
            <a:pPr>
              <a:spcBef>
                <a:spcPct val="50000"/>
              </a:spcBef>
            </a:pPr>
            <a:endParaRPr lang="en-US" sz="2400" dirty="0" smtClean="0">
              <a:latin typeface="Arial" pitchFamily="34" charset="0"/>
              <a:cs typeface="Arial" pitchFamily="34" charset="0"/>
            </a:endParaRPr>
          </a:p>
          <a:p>
            <a:pPr>
              <a:spcBef>
                <a:spcPct val="50000"/>
              </a:spcBef>
            </a:pPr>
            <a:r>
              <a:rPr lang="en-US" sz="2400" dirty="0" smtClean="0">
                <a:latin typeface="Arial" pitchFamily="34" charset="0"/>
                <a:cs typeface="Arial" pitchFamily="34" charset="0"/>
              </a:rPr>
              <a:t>First: </a:t>
            </a:r>
            <a:r>
              <a:rPr lang="en-US" sz="2400" dirty="0">
                <a:latin typeface="Arial" pitchFamily="34" charset="0"/>
                <a:cs typeface="Arial" pitchFamily="34" charset="0"/>
              </a:rPr>
              <a:t>L</a:t>
            </a:r>
            <a:r>
              <a:rPr lang="en-US" sz="2400" dirty="0" smtClean="0">
                <a:latin typeface="Arial" pitchFamily="34" charset="0"/>
                <a:cs typeface="Arial" pitchFamily="34" charset="0"/>
              </a:rPr>
              <a:t>ook into the</a:t>
            </a:r>
          </a:p>
          <a:p>
            <a:pPr>
              <a:spcBef>
                <a:spcPct val="50000"/>
              </a:spcBef>
            </a:pPr>
            <a:r>
              <a:rPr lang="en-US" sz="2400" dirty="0" smtClean="0">
                <a:latin typeface="Arial" pitchFamily="34" charset="0"/>
                <a:cs typeface="Arial" pitchFamily="34" charset="0"/>
              </a:rPr>
              <a:t>Ion Cook Book</a:t>
            </a:r>
            <a:endParaRPr lang="en-US" sz="2400" dirty="0">
              <a:latin typeface="Arial" pitchFamily="34" charset="0"/>
              <a:cs typeface="Arial" pitchFamily="34" charset="0"/>
            </a:endParaRPr>
          </a:p>
        </p:txBody>
      </p:sp>
      <p:sp>
        <p:nvSpPr>
          <p:cNvPr id="9226" name="Text Box 10"/>
          <p:cNvSpPr txBox="1">
            <a:spLocks noChangeArrowheads="1"/>
          </p:cNvSpPr>
          <p:nvPr/>
        </p:nvSpPr>
        <p:spPr bwMode="auto">
          <a:xfrm>
            <a:off x="6387084" y="3260725"/>
            <a:ext cx="2971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t>http://tvdg10.phy.bnl.gov/</a:t>
            </a:r>
            <a:br>
              <a:rPr lang="en-US" dirty="0"/>
            </a:br>
            <a:r>
              <a:rPr lang="en-US" dirty="0"/>
              <a:t>COOKBOOK/</a:t>
            </a:r>
          </a:p>
        </p:txBody>
      </p:sp>
      <p:sp>
        <p:nvSpPr>
          <p:cNvPr id="9227" name="Text Box 11"/>
          <p:cNvSpPr txBox="1">
            <a:spLocks noChangeArrowheads="1"/>
          </p:cNvSpPr>
          <p:nvPr/>
        </p:nvSpPr>
        <p:spPr bwMode="auto">
          <a:xfrm>
            <a:off x="6667500" y="2416011"/>
            <a:ext cx="2438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t>Scanned version available under:</a:t>
            </a:r>
          </a:p>
        </p:txBody>
      </p:sp>
      <p:pic>
        <p:nvPicPr>
          <p:cNvPr id="9225" name="Picture 9" descr="middleton-book"/>
          <p:cNvPicPr>
            <a:picLocks noChangeAspect="1" noChangeArrowheads="1"/>
          </p:cNvPicPr>
          <p:nvPr/>
        </p:nvPicPr>
        <p:blipFill rotWithShape="1">
          <a:blip r:embed="rId2">
            <a:extLst>
              <a:ext uri="{28A0092B-C50C-407E-A947-70E740481C1C}">
                <a14:useLocalDpi xmlns:a14="http://schemas.microsoft.com/office/drawing/2010/main" val="0"/>
              </a:ext>
            </a:extLst>
          </a:blip>
          <a:srcRect b="11035"/>
          <a:stretch/>
        </p:blipFill>
        <p:spPr bwMode="auto">
          <a:xfrm>
            <a:off x="-36512" y="0"/>
            <a:ext cx="6440488" cy="6101255"/>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6516216" y="4293096"/>
            <a:ext cx="2448272" cy="1569660"/>
          </a:xfrm>
          <a:prstGeom prst="rect">
            <a:avLst/>
          </a:prstGeom>
          <a:noFill/>
        </p:spPr>
        <p:txBody>
          <a:bodyPr wrap="square" rtlCol="0">
            <a:spAutoFit/>
          </a:bodyPr>
          <a:lstStyle/>
          <a:p>
            <a:r>
              <a:rPr lang="de-DE" sz="2400" dirty="0" smtClean="0">
                <a:latin typeface="Arial" pitchFamily="34" charset="0"/>
                <a:cs typeface="Arial" pitchFamily="34" charset="0"/>
              </a:rPr>
              <a:t>Find </a:t>
            </a:r>
            <a:r>
              <a:rPr lang="de-DE" sz="2400" dirty="0" err="1" smtClean="0">
                <a:latin typeface="Arial" pitchFamily="34" charset="0"/>
                <a:cs typeface="Arial" pitchFamily="34" charset="0"/>
              </a:rPr>
              <a:t>someone</a:t>
            </a:r>
            <a:r>
              <a:rPr lang="de-DE" sz="2400" dirty="0" smtClean="0">
                <a:latin typeface="Arial" pitchFamily="34" charset="0"/>
                <a:cs typeface="Arial" pitchFamily="34" charset="0"/>
              </a:rPr>
              <a:t> </a:t>
            </a:r>
            <a:r>
              <a:rPr lang="de-DE" sz="2400" dirty="0" err="1" smtClean="0">
                <a:latin typeface="Arial" pitchFamily="34" charset="0"/>
                <a:cs typeface="Arial" pitchFamily="34" charset="0"/>
              </a:rPr>
              <a:t>for</a:t>
            </a:r>
            <a:r>
              <a:rPr lang="de-DE" sz="2400" dirty="0" smtClean="0">
                <a:latin typeface="Arial" pitchFamily="34" charset="0"/>
                <a:cs typeface="Arial" pitchFamily="34" charset="0"/>
              </a:rPr>
              <a:t> </a:t>
            </a:r>
            <a:r>
              <a:rPr lang="de-DE" sz="2400" dirty="0" err="1" smtClean="0">
                <a:latin typeface="Arial" pitchFamily="34" charset="0"/>
                <a:cs typeface="Arial" pitchFamily="34" charset="0"/>
              </a:rPr>
              <a:t>your</a:t>
            </a:r>
            <a:r>
              <a:rPr lang="de-DE" sz="2400" dirty="0" smtClean="0">
                <a:latin typeface="Arial" pitchFamily="34" charset="0"/>
                <a:cs typeface="Arial" pitchFamily="34" charset="0"/>
              </a:rPr>
              <a:t> DREAMS </a:t>
            </a:r>
            <a:r>
              <a:rPr lang="de-DE" sz="2400" dirty="0" err="1" smtClean="0">
                <a:latin typeface="Arial" pitchFamily="34" charset="0"/>
                <a:cs typeface="Arial" pitchFamily="34" charset="0"/>
              </a:rPr>
              <a:t>to</a:t>
            </a:r>
            <a:r>
              <a:rPr lang="de-DE" sz="2400" dirty="0" smtClean="0">
                <a:latin typeface="Arial" pitchFamily="34" charset="0"/>
                <a:cs typeface="Arial" pitchFamily="34" charset="0"/>
              </a:rPr>
              <a:t> </a:t>
            </a:r>
            <a:r>
              <a:rPr lang="de-DE" sz="2400" dirty="0" err="1" smtClean="0">
                <a:latin typeface="Arial" pitchFamily="34" charset="0"/>
                <a:cs typeface="Arial" pitchFamily="34" charset="0"/>
              </a:rPr>
              <a:t>become</a:t>
            </a:r>
            <a:r>
              <a:rPr lang="de-DE" sz="2400" dirty="0" smtClean="0">
                <a:latin typeface="Arial" pitchFamily="34" charset="0"/>
                <a:cs typeface="Arial" pitchFamily="34" charset="0"/>
              </a:rPr>
              <a:t> </a:t>
            </a:r>
            <a:r>
              <a:rPr lang="de-DE" sz="2400" dirty="0" err="1" smtClean="0">
                <a:latin typeface="Arial" pitchFamily="34" charset="0"/>
                <a:cs typeface="Arial" pitchFamily="34" charset="0"/>
              </a:rPr>
              <a:t>true</a:t>
            </a:r>
            <a:r>
              <a:rPr lang="de-DE" sz="2400" dirty="0" smtClean="0">
                <a:latin typeface="Arial" pitchFamily="34" charset="0"/>
                <a:cs typeface="Arial" pitchFamily="34" charset="0"/>
              </a:rPr>
              <a:t> !</a:t>
            </a:r>
            <a:endParaRPr lang="de-DE" sz="2400" dirty="0">
              <a:latin typeface="Arial" pitchFamily="34" charset="0"/>
              <a:cs typeface="Arial" pitchFamily="34" charset="0"/>
            </a:endParaRPr>
          </a:p>
        </p:txBody>
      </p:sp>
    </p:spTree>
    <p:extLst>
      <p:ext uri="{BB962C8B-B14F-4D97-AF65-F5344CB8AC3E}">
        <p14:creationId xmlns:p14="http://schemas.microsoft.com/office/powerpoint/2010/main" val="14173101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221"/>
                                        </p:tgtEl>
                                        <p:attrNameLst>
                                          <p:attrName>style.visibility</p:attrName>
                                        </p:attrNameLst>
                                      </p:cBhvr>
                                      <p:to>
                                        <p:strVal val="visible"/>
                                      </p:to>
                                    </p:set>
                                    <p:anim calcmode="lin" valueType="num">
                                      <p:cBhvr additive="base">
                                        <p:cTn id="7" dur="500" fill="hold"/>
                                        <p:tgtEl>
                                          <p:spTgt spid="9221"/>
                                        </p:tgtEl>
                                        <p:attrNameLst>
                                          <p:attrName>ppt_x</p:attrName>
                                        </p:attrNameLst>
                                      </p:cBhvr>
                                      <p:tavLst>
                                        <p:tav tm="0">
                                          <p:val>
                                            <p:strVal val="1+#ppt_w/2"/>
                                          </p:val>
                                        </p:tav>
                                        <p:tav tm="100000">
                                          <p:val>
                                            <p:strVal val="#ppt_x"/>
                                          </p:val>
                                        </p:tav>
                                      </p:tavLst>
                                    </p:anim>
                                    <p:anim calcmode="lin" valueType="num">
                                      <p:cBhvr additive="base">
                                        <p:cTn id="8" dur="500" fill="hold"/>
                                        <p:tgtEl>
                                          <p:spTgt spid="922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9225"/>
                                        </p:tgtEl>
                                        <p:attrNameLst>
                                          <p:attrName>style.visibility</p:attrName>
                                        </p:attrNameLst>
                                      </p:cBhvr>
                                      <p:to>
                                        <p:strVal val="visible"/>
                                      </p:to>
                                    </p:set>
                                    <p:anim calcmode="lin" valueType="num">
                                      <p:cBhvr additive="base">
                                        <p:cTn id="13" dur="500" fill="hold"/>
                                        <p:tgtEl>
                                          <p:spTgt spid="9225"/>
                                        </p:tgtEl>
                                        <p:attrNameLst>
                                          <p:attrName>ppt_x</p:attrName>
                                        </p:attrNameLst>
                                      </p:cBhvr>
                                      <p:tavLst>
                                        <p:tav tm="0">
                                          <p:val>
                                            <p:strVal val="0-#ppt_w/2"/>
                                          </p:val>
                                        </p:tav>
                                        <p:tav tm="100000">
                                          <p:val>
                                            <p:strVal val="#ppt_x"/>
                                          </p:val>
                                        </p:tav>
                                      </p:tavLst>
                                    </p:anim>
                                    <p:anim calcmode="lin" valueType="num">
                                      <p:cBhvr additive="base">
                                        <p:cTn id="14" dur="500" fill="hold"/>
                                        <p:tgtEl>
                                          <p:spTgt spid="922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9227"/>
                                        </p:tgtEl>
                                        <p:attrNameLst>
                                          <p:attrName>style.visibility</p:attrName>
                                        </p:attrNameLst>
                                      </p:cBhvr>
                                      <p:to>
                                        <p:strVal val="visible"/>
                                      </p:to>
                                    </p:set>
                                    <p:anim calcmode="lin" valueType="num">
                                      <p:cBhvr additive="base">
                                        <p:cTn id="19" dur="500" fill="hold"/>
                                        <p:tgtEl>
                                          <p:spTgt spid="9227"/>
                                        </p:tgtEl>
                                        <p:attrNameLst>
                                          <p:attrName>ppt_x</p:attrName>
                                        </p:attrNameLst>
                                      </p:cBhvr>
                                      <p:tavLst>
                                        <p:tav tm="0">
                                          <p:val>
                                            <p:strVal val="1+#ppt_w/2"/>
                                          </p:val>
                                        </p:tav>
                                        <p:tav tm="100000">
                                          <p:val>
                                            <p:strVal val="#ppt_x"/>
                                          </p:val>
                                        </p:tav>
                                      </p:tavLst>
                                    </p:anim>
                                    <p:anim calcmode="lin" valueType="num">
                                      <p:cBhvr additive="base">
                                        <p:cTn id="20" dur="500" fill="hold"/>
                                        <p:tgtEl>
                                          <p:spTgt spid="9227"/>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9226"/>
                                        </p:tgtEl>
                                        <p:attrNameLst>
                                          <p:attrName>style.visibility</p:attrName>
                                        </p:attrNameLst>
                                      </p:cBhvr>
                                      <p:to>
                                        <p:strVal val="visible"/>
                                      </p:to>
                                    </p:set>
                                    <p:anim calcmode="lin" valueType="num">
                                      <p:cBhvr additive="base">
                                        <p:cTn id="23" dur="500" fill="hold"/>
                                        <p:tgtEl>
                                          <p:spTgt spid="9226"/>
                                        </p:tgtEl>
                                        <p:attrNameLst>
                                          <p:attrName>ppt_x</p:attrName>
                                        </p:attrNameLst>
                                      </p:cBhvr>
                                      <p:tavLst>
                                        <p:tav tm="0">
                                          <p:val>
                                            <p:strVal val="1+#ppt_w/2"/>
                                          </p:val>
                                        </p:tav>
                                        <p:tav tm="100000">
                                          <p:val>
                                            <p:strVal val="#ppt_x"/>
                                          </p:val>
                                        </p:tav>
                                      </p:tavLst>
                                    </p:anim>
                                    <p:anim calcmode="lin" valueType="num">
                                      <p:cBhvr additive="base">
                                        <p:cTn id="24" dur="500" fill="hold"/>
                                        <p:tgtEl>
                                          <p:spTgt spid="9226"/>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autoUpdateAnimBg="0"/>
      <p:bldP spid="9226" grpId="0" autoUpdateAnimBg="0"/>
      <p:bldP spid="9227" grpId="0" autoUpdateAnimBg="0"/>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7" name="Rectangle 9"/>
          <p:cNvSpPr>
            <a:spLocks noChangeArrowheads="1"/>
          </p:cNvSpPr>
          <p:nvPr/>
        </p:nvSpPr>
        <p:spPr bwMode="auto">
          <a:xfrm>
            <a:off x="0" y="2781300"/>
            <a:ext cx="9144000"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4200">
                <a:latin typeface="Arial" pitchFamily="34" charset="0"/>
                <a:cs typeface="Arial" pitchFamily="34" charset="0"/>
              </a:rPr>
              <a:t>Thank you for your attention !</a:t>
            </a:r>
          </a:p>
        </p:txBody>
      </p:sp>
    </p:spTree>
    <p:extLst>
      <p:ext uri="{BB962C8B-B14F-4D97-AF65-F5344CB8AC3E}">
        <p14:creationId xmlns:p14="http://schemas.microsoft.com/office/powerpoint/2010/main" val="251313998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idx="4294967295"/>
          </p:nvPr>
        </p:nvSpPr>
        <p:spPr>
          <a:xfrm>
            <a:off x="685800" y="0"/>
            <a:ext cx="7772400" cy="1143000"/>
          </a:xfrm>
          <a:prstGeom prst="rect">
            <a:avLst/>
          </a:prstGeom>
        </p:spPr>
        <p:txBody>
          <a:bodyPr/>
          <a:lstStyle/>
          <a:p>
            <a:pPr eaLnBrk="1" hangingPunct="1"/>
            <a:r>
              <a:rPr lang="en-US" sz="3600" b="1" dirty="0" smtClean="0">
                <a:latin typeface="Arial" pitchFamily="34" charset="0"/>
                <a:cs typeface="Arial" pitchFamily="34" charset="0"/>
              </a:rPr>
              <a:t>A</a:t>
            </a:r>
            <a:r>
              <a:rPr lang="en-US" sz="3600" dirty="0" smtClean="0">
                <a:latin typeface="Arial" pitchFamily="34" charset="0"/>
                <a:cs typeface="Arial" pitchFamily="34" charset="0"/>
              </a:rPr>
              <a:t>ccelerator </a:t>
            </a:r>
            <a:r>
              <a:rPr lang="en-US" sz="3600" b="1" dirty="0" smtClean="0">
                <a:latin typeface="Arial" pitchFamily="34" charset="0"/>
                <a:cs typeface="Arial" pitchFamily="34" charset="0"/>
              </a:rPr>
              <a:t>M</a:t>
            </a:r>
            <a:r>
              <a:rPr lang="en-US" sz="3600" dirty="0" smtClean="0">
                <a:latin typeface="Arial" pitchFamily="34" charset="0"/>
                <a:cs typeface="Arial" pitchFamily="34" charset="0"/>
              </a:rPr>
              <a:t>ass </a:t>
            </a:r>
            <a:r>
              <a:rPr lang="en-US" sz="3600" b="1" dirty="0" smtClean="0">
                <a:latin typeface="Arial" pitchFamily="34" charset="0"/>
                <a:cs typeface="Arial" pitchFamily="34" charset="0"/>
              </a:rPr>
              <a:t>S</a:t>
            </a:r>
            <a:r>
              <a:rPr lang="en-US" sz="3600" dirty="0" smtClean="0">
                <a:latin typeface="Arial" pitchFamily="34" charset="0"/>
                <a:cs typeface="Arial" pitchFamily="34" charset="0"/>
              </a:rPr>
              <a:t>pectrometry</a:t>
            </a:r>
          </a:p>
        </p:txBody>
      </p:sp>
      <p:sp>
        <p:nvSpPr>
          <p:cNvPr id="61443" name="Text Box 3"/>
          <p:cNvSpPr txBox="1">
            <a:spLocks noChangeArrowheads="1"/>
          </p:cNvSpPr>
          <p:nvPr/>
        </p:nvSpPr>
        <p:spPr bwMode="auto">
          <a:xfrm>
            <a:off x="179512" y="881435"/>
            <a:ext cx="8964488"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400" dirty="0">
                <a:solidFill>
                  <a:srgbClr val="FF0000"/>
                </a:solidFill>
              </a:rPr>
              <a:t>challenge: isobar separation</a:t>
            </a:r>
          </a:p>
          <a:p>
            <a:pPr eaLnBrk="1" hangingPunct="1">
              <a:spcBef>
                <a:spcPct val="50000"/>
              </a:spcBef>
            </a:pPr>
            <a:r>
              <a:rPr lang="en-US" sz="2400" dirty="0">
                <a:solidFill>
                  <a:schemeClr val="tx2"/>
                </a:solidFill>
              </a:rPr>
              <a:t>	luck (e.g. for </a:t>
            </a:r>
            <a:r>
              <a:rPr lang="en-US" sz="2400" baseline="30000" dirty="0">
                <a:solidFill>
                  <a:schemeClr val="tx2"/>
                </a:solidFill>
              </a:rPr>
              <a:t>14</a:t>
            </a:r>
            <a:r>
              <a:rPr lang="en-US" sz="2400" dirty="0">
                <a:solidFill>
                  <a:schemeClr val="tx2"/>
                </a:solidFill>
              </a:rPr>
              <a:t>C</a:t>
            </a:r>
            <a:r>
              <a:rPr lang="en-US" sz="2400" b="1" baseline="50000" dirty="0">
                <a:solidFill>
                  <a:schemeClr val="tx2"/>
                </a:solidFill>
                <a:latin typeface="Symbol" pitchFamily="18" charset="2"/>
              </a:rPr>
              <a:t>-</a:t>
            </a:r>
            <a:r>
              <a:rPr lang="en-US" sz="2400" dirty="0">
                <a:solidFill>
                  <a:schemeClr val="tx2"/>
                </a:solidFill>
              </a:rPr>
              <a:t> no stable </a:t>
            </a:r>
            <a:r>
              <a:rPr lang="en-US" sz="2400" baseline="30000" dirty="0">
                <a:solidFill>
                  <a:schemeClr val="tx2"/>
                </a:solidFill>
              </a:rPr>
              <a:t>14</a:t>
            </a:r>
            <a:r>
              <a:rPr lang="en-US" sz="2400" dirty="0">
                <a:solidFill>
                  <a:schemeClr val="tx2"/>
                </a:solidFill>
              </a:rPr>
              <a:t>N</a:t>
            </a:r>
            <a:r>
              <a:rPr lang="en-US" sz="2400" b="1" baseline="50000" dirty="0">
                <a:solidFill>
                  <a:schemeClr val="tx2"/>
                </a:solidFill>
                <a:latin typeface="Symbol" pitchFamily="18" charset="2"/>
              </a:rPr>
              <a:t>-</a:t>
            </a:r>
            <a:r>
              <a:rPr lang="en-US" sz="2400" dirty="0">
                <a:solidFill>
                  <a:schemeClr val="tx2"/>
                </a:solidFill>
              </a:rPr>
              <a:t> ion)</a:t>
            </a:r>
          </a:p>
          <a:p>
            <a:pPr eaLnBrk="1" hangingPunct="1">
              <a:spcBef>
                <a:spcPct val="50000"/>
              </a:spcBef>
            </a:pPr>
            <a:r>
              <a:rPr lang="en-US" sz="2400" dirty="0">
                <a:solidFill>
                  <a:schemeClr val="tx2"/>
                </a:solidFill>
              </a:rPr>
              <a:t>	X-ray coincidence</a:t>
            </a:r>
          </a:p>
          <a:p>
            <a:pPr eaLnBrk="1" hangingPunct="1">
              <a:spcBef>
                <a:spcPct val="50000"/>
              </a:spcBef>
            </a:pPr>
            <a:r>
              <a:rPr lang="en-US" sz="2400" dirty="0">
                <a:solidFill>
                  <a:schemeClr val="tx2"/>
                </a:solidFill>
              </a:rPr>
              <a:t>	chemistry</a:t>
            </a:r>
          </a:p>
          <a:p>
            <a:pPr eaLnBrk="1" hangingPunct="1">
              <a:spcBef>
                <a:spcPct val="50000"/>
              </a:spcBef>
            </a:pPr>
            <a:r>
              <a:rPr lang="en-US" sz="2400" dirty="0">
                <a:solidFill>
                  <a:schemeClr val="tx2"/>
                </a:solidFill>
              </a:rPr>
              <a:t>	specific energy </a:t>
            </a:r>
            <a:r>
              <a:rPr lang="en-US" sz="2400" dirty="0" smtClean="0">
                <a:solidFill>
                  <a:schemeClr val="tx2"/>
                </a:solidFill>
              </a:rPr>
              <a:t>loss				</a:t>
            </a:r>
            <a:endParaRPr lang="en-US" sz="2400" dirty="0">
              <a:solidFill>
                <a:schemeClr val="tx2"/>
              </a:solidFill>
            </a:endParaRPr>
          </a:p>
          <a:p>
            <a:pPr eaLnBrk="1" hangingPunct="1">
              <a:spcBef>
                <a:spcPct val="50000"/>
              </a:spcBef>
            </a:pPr>
            <a:r>
              <a:rPr lang="en-US" sz="2400" dirty="0">
                <a:solidFill>
                  <a:schemeClr val="tx2"/>
                </a:solidFill>
              </a:rPr>
              <a:t>	deflection in a gas-filled magnet</a:t>
            </a:r>
          </a:p>
        </p:txBody>
      </p:sp>
      <p:sp>
        <p:nvSpPr>
          <p:cNvPr id="61444" name="AutoShape 4"/>
          <p:cNvSpPr>
            <a:spLocks/>
          </p:cNvSpPr>
          <p:nvPr/>
        </p:nvSpPr>
        <p:spPr bwMode="auto">
          <a:xfrm>
            <a:off x="5508104" y="2564904"/>
            <a:ext cx="152400" cy="1371600"/>
          </a:xfrm>
          <a:prstGeom prst="rightBrace">
            <a:avLst>
              <a:gd name="adj1" fmla="val 75000"/>
              <a:gd name="adj2" fmla="val 50000"/>
            </a:avLst>
          </a:prstGeom>
          <a:noFill/>
          <a:ln w="381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61445" name="AutoShape 5"/>
          <p:cNvSpPr>
            <a:spLocks noChangeArrowheads="1"/>
          </p:cNvSpPr>
          <p:nvPr/>
        </p:nvSpPr>
        <p:spPr bwMode="auto">
          <a:xfrm rot="5400000">
            <a:off x="5872336" y="3064768"/>
            <a:ext cx="533400" cy="6858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6600"/>
          </a:solidFill>
          <a:ln w="9525">
            <a:solidFill>
              <a:schemeClr val="tx1"/>
            </a:solidFill>
            <a:miter lim="800000"/>
            <a:headEnd/>
            <a:tailEnd/>
          </a:ln>
        </p:spPr>
        <p:txBody>
          <a:bodyPr wrap="none" anchor="ctr"/>
          <a:lstStyle/>
          <a:p>
            <a:endParaRPr lang="de-DE"/>
          </a:p>
        </p:txBody>
      </p:sp>
      <p:sp>
        <p:nvSpPr>
          <p:cNvPr id="61446" name="Text Box 6"/>
          <p:cNvSpPr txBox="1">
            <a:spLocks noChangeArrowheads="1"/>
          </p:cNvSpPr>
          <p:nvPr/>
        </p:nvSpPr>
        <p:spPr bwMode="auto">
          <a:xfrm>
            <a:off x="251520" y="4509120"/>
            <a:ext cx="57912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400" dirty="0"/>
              <a:t>Example (</a:t>
            </a:r>
            <a:r>
              <a:rPr lang="en-US" sz="2400" baseline="30000" dirty="0"/>
              <a:t>63</a:t>
            </a:r>
            <a:r>
              <a:rPr lang="en-US" sz="2400" dirty="0"/>
              <a:t>Ni in Cu):</a:t>
            </a:r>
          </a:p>
          <a:p>
            <a:pPr eaLnBrk="1" hangingPunct="1">
              <a:spcBef>
                <a:spcPct val="50000"/>
              </a:spcBef>
            </a:pPr>
            <a:r>
              <a:rPr lang="en-US" sz="2400" dirty="0"/>
              <a:t>m(</a:t>
            </a:r>
            <a:r>
              <a:rPr lang="en-US" sz="2400" baseline="30000" dirty="0"/>
              <a:t>63</a:t>
            </a:r>
            <a:r>
              <a:rPr lang="en-US" sz="2400" dirty="0"/>
              <a:t>Ni) = 62.929674 (T</a:t>
            </a:r>
            <a:r>
              <a:rPr lang="en-US" sz="2400" baseline="-25000" dirty="0"/>
              <a:t>1/2 </a:t>
            </a:r>
            <a:r>
              <a:rPr lang="en-US" sz="2400" dirty="0"/>
              <a:t>= 100 a)</a:t>
            </a:r>
          </a:p>
          <a:p>
            <a:pPr eaLnBrk="1" hangingPunct="1">
              <a:spcBef>
                <a:spcPct val="50000"/>
              </a:spcBef>
            </a:pPr>
            <a:r>
              <a:rPr lang="en-US" sz="2400" dirty="0"/>
              <a:t>m(</a:t>
            </a:r>
            <a:r>
              <a:rPr lang="en-US" sz="2400" baseline="30000" dirty="0"/>
              <a:t>63</a:t>
            </a:r>
            <a:r>
              <a:rPr lang="en-US" sz="2400" dirty="0"/>
              <a:t>Cu)= 62.929602 (stable)</a:t>
            </a:r>
          </a:p>
        </p:txBody>
      </p:sp>
      <p:sp>
        <p:nvSpPr>
          <p:cNvPr id="61447" name="Text Box 7"/>
          <p:cNvSpPr txBox="1">
            <a:spLocks noChangeArrowheads="1"/>
          </p:cNvSpPr>
          <p:nvPr/>
        </p:nvSpPr>
        <p:spPr bwMode="auto">
          <a:xfrm>
            <a:off x="5246712" y="5348064"/>
            <a:ext cx="2133600" cy="45720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400" dirty="0" err="1">
                <a:latin typeface="Symbol" pitchFamily="18" charset="2"/>
              </a:rPr>
              <a:t>D</a:t>
            </a:r>
            <a:r>
              <a:rPr lang="en-US" sz="2400" dirty="0" err="1"/>
              <a:t>m</a:t>
            </a:r>
            <a:r>
              <a:rPr lang="en-US" sz="2400" dirty="0"/>
              <a:t>: &lt; 1.2 10</a:t>
            </a:r>
            <a:r>
              <a:rPr lang="en-US" sz="2400" baseline="30000" dirty="0"/>
              <a:t>-6</a:t>
            </a:r>
          </a:p>
        </p:txBody>
      </p:sp>
      <p:sp>
        <p:nvSpPr>
          <p:cNvPr id="61448" name="Text Box 8"/>
          <p:cNvSpPr txBox="1">
            <a:spLocks noChangeArrowheads="1"/>
          </p:cNvSpPr>
          <p:nvPr/>
        </p:nvSpPr>
        <p:spPr bwMode="auto">
          <a:xfrm>
            <a:off x="5580657" y="3789040"/>
            <a:ext cx="331182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2400" dirty="0" err="1"/>
              <a:t>At</a:t>
            </a:r>
            <a:r>
              <a:rPr lang="de-DE" sz="2400" dirty="0"/>
              <a:t> </a:t>
            </a:r>
            <a:r>
              <a:rPr lang="de-DE" sz="2400" dirty="0" err="1" smtClean="0"/>
              <a:t>Munich</a:t>
            </a:r>
            <a:r>
              <a:rPr lang="de-DE" sz="2400" dirty="0" smtClean="0"/>
              <a:t>/Garching</a:t>
            </a:r>
            <a:br>
              <a:rPr lang="de-DE" sz="2400" dirty="0" smtClean="0"/>
            </a:br>
            <a:r>
              <a:rPr lang="de-DE" sz="2400" dirty="0" smtClean="0"/>
              <a:t>DREAMS </a:t>
            </a:r>
            <a:r>
              <a:rPr lang="de-DE" sz="2400" dirty="0" err="1" smtClean="0"/>
              <a:t>later</a:t>
            </a:r>
            <a:endParaRPr lang="de-DE" sz="2400" dirty="0"/>
          </a:p>
        </p:txBody>
      </p:sp>
    </p:spTree>
    <p:extLst>
      <p:ext uri="{BB962C8B-B14F-4D97-AF65-F5344CB8AC3E}">
        <p14:creationId xmlns:p14="http://schemas.microsoft.com/office/powerpoint/2010/main" val="35443441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Inhaltsplatzhalter 3" descr="Bayernviewer_Garching_Forschungszentrum.png"/>
          <p:cNvPicPr>
            <a:picLocks noGrp="1" noChangeAspect="1"/>
          </p:cNvPicPr>
          <p:nvPr>
            <p:ph idx="1"/>
          </p:nvPr>
        </p:nvPicPr>
        <p:blipFill rotWithShape="1">
          <a:blip r:embed="rId2">
            <a:extLst>
              <a:ext uri="{28A0092B-C50C-407E-A947-70E740481C1C}">
                <a14:useLocalDpi xmlns:a14="http://schemas.microsoft.com/office/drawing/2010/main" val="0"/>
              </a:ext>
            </a:extLst>
          </a:blip>
          <a:srcRect t="18303"/>
          <a:stretch/>
        </p:blipFill>
        <p:spPr>
          <a:xfrm>
            <a:off x="1187450" y="908720"/>
            <a:ext cx="7056438" cy="5186456"/>
          </a:xfrm>
        </p:spPr>
      </p:pic>
      <p:sp>
        <p:nvSpPr>
          <p:cNvPr id="52229" name="Rectangle 5"/>
          <p:cNvSpPr>
            <a:spLocks noChangeArrowheads="1"/>
          </p:cNvSpPr>
          <p:nvPr/>
        </p:nvSpPr>
        <p:spPr bwMode="auto">
          <a:xfrm>
            <a:off x="5940425" y="1628800"/>
            <a:ext cx="792163" cy="720725"/>
          </a:xfrm>
          <a:prstGeom prst="rect">
            <a:avLst/>
          </a:prstGeom>
          <a:noFill/>
          <a:ln w="508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useBgFill="1">
        <p:nvSpPr>
          <p:cNvPr id="56323" name="Titel 1"/>
          <p:cNvSpPr>
            <a:spLocks noGrp="1"/>
          </p:cNvSpPr>
          <p:nvPr>
            <p:ph type="title"/>
          </p:nvPr>
        </p:nvSpPr>
        <p:spPr>
          <a:xfrm>
            <a:off x="395536" y="125413"/>
            <a:ext cx="8640960" cy="1143000"/>
          </a:xfrm>
        </p:spPr>
        <p:txBody>
          <a:bodyPr/>
          <a:lstStyle/>
          <a:p>
            <a:r>
              <a:rPr lang="de-DE" sz="3600" dirty="0" smtClean="0"/>
              <a:t>Garching Research Center</a:t>
            </a:r>
            <a:br>
              <a:rPr lang="de-DE" sz="3600" dirty="0" smtClean="0"/>
            </a:br>
            <a:r>
              <a:rPr lang="de-DE" sz="1800" dirty="0" err="1" smtClean="0"/>
              <a:t>about</a:t>
            </a:r>
            <a:r>
              <a:rPr lang="de-DE" sz="1800" dirty="0" smtClean="0"/>
              <a:t> 14km </a:t>
            </a:r>
            <a:r>
              <a:rPr lang="de-DE" sz="1800" dirty="0"/>
              <a:t>N</a:t>
            </a:r>
            <a:r>
              <a:rPr lang="de-DE" sz="1800" dirty="0" smtClean="0"/>
              <a:t>orth </a:t>
            </a:r>
            <a:r>
              <a:rPr lang="de-DE" sz="1800" dirty="0" err="1" smtClean="0"/>
              <a:t>of</a:t>
            </a:r>
            <a:r>
              <a:rPr lang="de-DE" sz="1800" dirty="0" smtClean="0"/>
              <a:t> </a:t>
            </a:r>
            <a:r>
              <a:rPr lang="de-DE" sz="1800" dirty="0" err="1" smtClean="0"/>
              <a:t>Munich</a:t>
            </a:r>
            <a:endParaRPr lang="de-DE" sz="1800" dirty="0" smtClean="0"/>
          </a:p>
        </p:txBody>
      </p:sp>
    </p:spTree>
    <p:extLst>
      <p:ext uri="{BB962C8B-B14F-4D97-AF65-F5344CB8AC3E}">
        <p14:creationId xmlns:p14="http://schemas.microsoft.com/office/powerpoint/2010/main" val="1422375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2229"/>
                                        </p:tgtEl>
                                        <p:attrNameLst>
                                          <p:attrName>style.visibility</p:attrName>
                                        </p:attrNameLst>
                                      </p:cBhvr>
                                      <p:to>
                                        <p:strVal val="visible"/>
                                      </p:to>
                                    </p:set>
                                    <p:animEffect transition="in" filter="blinds(horizontal)">
                                      <p:cBhvr>
                                        <p:cTn id="7" dur="500"/>
                                        <p:tgtEl>
                                          <p:spTgt spid="52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7347" name="Titel 1"/>
          <p:cNvSpPr>
            <a:spLocks noGrp="1"/>
          </p:cNvSpPr>
          <p:nvPr>
            <p:ph type="title"/>
          </p:nvPr>
        </p:nvSpPr>
        <p:spPr>
          <a:xfrm>
            <a:off x="395536" y="44624"/>
            <a:ext cx="8748464" cy="1143000"/>
          </a:xfrm>
        </p:spPr>
        <p:txBody>
          <a:bodyPr/>
          <a:lstStyle/>
          <a:p>
            <a:r>
              <a:rPr lang="de-DE" sz="2400" dirty="0" smtClean="0"/>
              <a:t>Tandem </a:t>
            </a:r>
            <a:r>
              <a:rPr lang="de-DE" sz="2400" dirty="0" err="1" smtClean="0"/>
              <a:t>Accelerator</a:t>
            </a:r>
            <a:r>
              <a:rPr lang="de-DE" sz="2400" dirty="0" smtClean="0"/>
              <a:t> Laboratory Garching </a:t>
            </a:r>
            <a:br>
              <a:rPr lang="de-DE" sz="2400" dirty="0" smtClean="0"/>
            </a:br>
            <a:r>
              <a:rPr lang="de-DE" sz="2400" dirty="0" smtClean="0"/>
              <a:t>Part </a:t>
            </a:r>
            <a:r>
              <a:rPr lang="de-DE" sz="2400" dirty="0" err="1" smtClean="0"/>
              <a:t>of</a:t>
            </a:r>
            <a:r>
              <a:rPr lang="de-DE" sz="2400" dirty="0" smtClean="0"/>
              <a:t> </a:t>
            </a:r>
            <a:r>
              <a:rPr lang="de-DE" sz="2400" dirty="0" err="1" smtClean="0"/>
              <a:t>the</a:t>
            </a:r>
            <a:r>
              <a:rPr lang="de-DE" sz="2400" dirty="0" smtClean="0"/>
              <a:t> MLL (Maier Leibnitz Laboratory) </a:t>
            </a:r>
            <a:br>
              <a:rPr lang="de-DE" sz="2400" dirty="0" smtClean="0"/>
            </a:br>
            <a:r>
              <a:rPr lang="de-DE" sz="2400" dirty="0" smtClean="0"/>
              <a:t>Ludwig Maximilians Universität </a:t>
            </a:r>
            <a:r>
              <a:rPr lang="de-DE" sz="2400" dirty="0" err="1" smtClean="0"/>
              <a:t>and</a:t>
            </a:r>
            <a:r>
              <a:rPr lang="de-DE" sz="2400" dirty="0" smtClean="0"/>
              <a:t> Technische Universität München</a:t>
            </a:r>
          </a:p>
        </p:txBody>
      </p:sp>
      <p:pic>
        <p:nvPicPr>
          <p:cNvPr id="57348" name="Grafik 6" descr="Bayernviewer_Garching_ForschungszentrumBeschleuniger1_mitBeamlin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179512"/>
            <a:ext cx="5333969" cy="476976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Freihandform 11"/>
          <p:cNvSpPr/>
          <p:nvPr/>
        </p:nvSpPr>
        <p:spPr>
          <a:xfrm>
            <a:off x="4094747" y="2402305"/>
            <a:ext cx="858253" cy="966537"/>
          </a:xfrm>
          <a:custGeom>
            <a:avLst/>
            <a:gdLst>
              <a:gd name="connsiteX0" fmla="*/ 0 w 858253"/>
              <a:gd name="connsiteY0" fmla="*/ 0 h 966537"/>
              <a:gd name="connsiteX1" fmla="*/ 8021 w 858253"/>
              <a:gd name="connsiteY1" fmla="*/ 20053 h 966537"/>
              <a:gd name="connsiteX2" fmla="*/ 12032 w 858253"/>
              <a:gd name="connsiteY2" fmla="*/ 36095 h 966537"/>
              <a:gd name="connsiteX3" fmla="*/ 20053 w 858253"/>
              <a:gd name="connsiteY3" fmla="*/ 60158 h 966537"/>
              <a:gd name="connsiteX4" fmla="*/ 24064 w 858253"/>
              <a:gd name="connsiteY4" fmla="*/ 72190 h 966537"/>
              <a:gd name="connsiteX5" fmla="*/ 28074 w 858253"/>
              <a:gd name="connsiteY5" fmla="*/ 84221 h 966537"/>
              <a:gd name="connsiteX6" fmla="*/ 40106 w 858253"/>
              <a:gd name="connsiteY6" fmla="*/ 92242 h 966537"/>
              <a:gd name="connsiteX7" fmla="*/ 52137 w 858253"/>
              <a:gd name="connsiteY7" fmla="*/ 96253 h 966537"/>
              <a:gd name="connsiteX8" fmla="*/ 96253 w 858253"/>
              <a:gd name="connsiteY8" fmla="*/ 100263 h 966537"/>
              <a:gd name="connsiteX9" fmla="*/ 124327 w 858253"/>
              <a:gd name="connsiteY9" fmla="*/ 104274 h 966537"/>
              <a:gd name="connsiteX10" fmla="*/ 148390 w 858253"/>
              <a:gd name="connsiteY10" fmla="*/ 112295 h 966537"/>
              <a:gd name="connsiteX11" fmla="*/ 160421 w 858253"/>
              <a:gd name="connsiteY11" fmla="*/ 116306 h 966537"/>
              <a:gd name="connsiteX12" fmla="*/ 188495 w 858253"/>
              <a:gd name="connsiteY12" fmla="*/ 128337 h 966537"/>
              <a:gd name="connsiteX13" fmla="*/ 208548 w 858253"/>
              <a:gd name="connsiteY13" fmla="*/ 132348 h 966537"/>
              <a:gd name="connsiteX14" fmla="*/ 220579 w 858253"/>
              <a:gd name="connsiteY14" fmla="*/ 136358 h 966537"/>
              <a:gd name="connsiteX15" fmla="*/ 292769 w 858253"/>
              <a:gd name="connsiteY15" fmla="*/ 140369 h 966537"/>
              <a:gd name="connsiteX16" fmla="*/ 320842 w 858253"/>
              <a:gd name="connsiteY16" fmla="*/ 144379 h 966537"/>
              <a:gd name="connsiteX17" fmla="*/ 332874 w 858253"/>
              <a:gd name="connsiteY17" fmla="*/ 148390 h 966537"/>
              <a:gd name="connsiteX18" fmla="*/ 376990 w 858253"/>
              <a:gd name="connsiteY18" fmla="*/ 152400 h 966537"/>
              <a:gd name="connsiteX19" fmla="*/ 461211 w 858253"/>
              <a:gd name="connsiteY19" fmla="*/ 160421 h 966537"/>
              <a:gd name="connsiteX20" fmla="*/ 493295 w 858253"/>
              <a:gd name="connsiteY20" fmla="*/ 164432 h 966537"/>
              <a:gd name="connsiteX21" fmla="*/ 521369 w 858253"/>
              <a:gd name="connsiteY21" fmla="*/ 172453 h 966537"/>
              <a:gd name="connsiteX22" fmla="*/ 549442 w 858253"/>
              <a:gd name="connsiteY22" fmla="*/ 176463 h 966537"/>
              <a:gd name="connsiteX23" fmla="*/ 581527 w 858253"/>
              <a:gd name="connsiteY23" fmla="*/ 184484 h 966537"/>
              <a:gd name="connsiteX24" fmla="*/ 593558 w 858253"/>
              <a:gd name="connsiteY24" fmla="*/ 188495 h 966537"/>
              <a:gd name="connsiteX25" fmla="*/ 613611 w 858253"/>
              <a:gd name="connsiteY25" fmla="*/ 192506 h 966537"/>
              <a:gd name="connsiteX26" fmla="*/ 629653 w 858253"/>
              <a:gd name="connsiteY26" fmla="*/ 196516 h 966537"/>
              <a:gd name="connsiteX27" fmla="*/ 649706 w 858253"/>
              <a:gd name="connsiteY27" fmla="*/ 200527 h 966537"/>
              <a:gd name="connsiteX28" fmla="*/ 661737 w 858253"/>
              <a:gd name="connsiteY28" fmla="*/ 204537 h 966537"/>
              <a:gd name="connsiteX29" fmla="*/ 766011 w 858253"/>
              <a:gd name="connsiteY29" fmla="*/ 212558 h 966537"/>
              <a:gd name="connsiteX30" fmla="*/ 802106 w 858253"/>
              <a:gd name="connsiteY30" fmla="*/ 220579 h 966537"/>
              <a:gd name="connsiteX31" fmla="*/ 818148 w 858253"/>
              <a:gd name="connsiteY31" fmla="*/ 224590 h 966537"/>
              <a:gd name="connsiteX32" fmla="*/ 858253 w 858253"/>
              <a:gd name="connsiteY32" fmla="*/ 232611 h 966537"/>
              <a:gd name="connsiteX33" fmla="*/ 850232 w 858253"/>
              <a:gd name="connsiteY33" fmla="*/ 256674 h 966537"/>
              <a:gd name="connsiteX34" fmla="*/ 846221 w 858253"/>
              <a:gd name="connsiteY34" fmla="*/ 268706 h 966537"/>
              <a:gd name="connsiteX35" fmla="*/ 838200 w 858253"/>
              <a:gd name="connsiteY35" fmla="*/ 280737 h 966537"/>
              <a:gd name="connsiteX36" fmla="*/ 834190 w 858253"/>
              <a:gd name="connsiteY36" fmla="*/ 292769 h 966537"/>
              <a:gd name="connsiteX37" fmla="*/ 826169 w 858253"/>
              <a:gd name="connsiteY37" fmla="*/ 304800 h 966537"/>
              <a:gd name="connsiteX38" fmla="*/ 822158 w 858253"/>
              <a:gd name="connsiteY38" fmla="*/ 336884 h 966537"/>
              <a:gd name="connsiteX39" fmla="*/ 818148 w 858253"/>
              <a:gd name="connsiteY39" fmla="*/ 348916 h 966537"/>
              <a:gd name="connsiteX40" fmla="*/ 814137 w 858253"/>
              <a:gd name="connsiteY40" fmla="*/ 421106 h 966537"/>
              <a:gd name="connsiteX41" fmla="*/ 806116 w 858253"/>
              <a:gd name="connsiteY41" fmla="*/ 445169 h 966537"/>
              <a:gd name="connsiteX42" fmla="*/ 802106 w 858253"/>
              <a:gd name="connsiteY42" fmla="*/ 457200 h 966537"/>
              <a:gd name="connsiteX43" fmla="*/ 794085 w 858253"/>
              <a:gd name="connsiteY43" fmla="*/ 517358 h 966537"/>
              <a:gd name="connsiteX44" fmla="*/ 790074 w 858253"/>
              <a:gd name="connsiteY44" fmla="*/ 529390 h 966537"/>
              <a:gd name="connsiteX45" fmla="*/ 786064 w 858253"/>
              <a:gd name="connsiteY45" fmla="*/ 553453 h 966537"/>
              <a:gd name="connsiteX46" fmla="*/ 782053 w 858253"/>
              <a:gd name="connsiteY46" fmla="*/ 565484 h 966537"/>
              <a:gd name="connsiteX47" fmla="*/ 778042 w 858253"/>
              <a:gd name="connsiteY47" fmla="*/ 625642 h 966537"/>
              <a:gd name="connsiteX48" fmla="*/ 782053 w 858253"/>
              <a:gd name="connsiteY48" fmla="*/ 794084 h 966537"/>
              <a:gd name="connsiteX49" fmla="*/ 778042 w 858253"/>
              <a:gd name="connsiteY49" fmla="*/ 814137 h 966537"/>
              <a:gd name="connsiteX50" fmla="*/ 770021 w 858253"/>
              <a:gd name="connsiteY50" fmla="*/ 838200 h 966537"/>
              <a:gd name="connsiteX51" fmla="*/ 766011 w 858253"/>
              <a:gd name="connsiteY51" fmla="*/ 966537 h 966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58253" h="966537">
                <a:moveTo>
                  <a:pt x="0" y="0"/>
                </a:moveTo>
                <a:cubicBezTo>
                  <a:pt x="2674" y="6684"/>
                  <a:pt x="5744" y="13223"/>
                  <a:pt x="8021" y="20053"/>
                </a:cubicBezTo>
                <a:cubicBezTo>
                  <a:pt x="9764" y="25282"/>
                  <a:pt x="10448" y="30816"/>
                  <a:pt x="12032" y="36095"/>
                </a:cubicBezTo>
                <a:cubicBezTo>
                  <a:pt x="14462" y="44193"/>
                  <a:pt x="17379" y="52137"/>
                  <a:pt x="20053" y="60158"/>
                </a:cubicBezTo>
                <a:lnTo>
                  <a:pt x="24064" y="72190"/>
                </a:lnTo>
                <a:cubicBezTo>
                  <a:pt x="25401" y="76200"/>
                  <a:pt x="24557" y="81876"/>
                  <a:pt x="28074" y="84221"/>
                </a:cubicBezTo>
                <a:cubicBezTo>
                  <a:pt x="32085" y="86895"/>
                  <a:pt x="35795" y="90086"/>
                  <a:pt x="40106" y="92242"/>
                </a:cubicBezTo>
                <a:cubicBezTo>
                  <a:pt x="43887" y="94133"/>
                  <a:pt x="47952" y="95655"/>
                  <a:pt x="52137" y="96253"/>
                </a:cubicBezTo>
                <a:cubicBezTo>
                  <a:pt x="66755" y="98341"/>
                  <a:pt x="81577" y="98632"/>
                  <a:pt x="96253" y="100263"/>
                </a:cubicBezTo>
                <a:cubicBezTo>
                  <a:pt x="105648" y="101307"/>
                  <a:pt x="114969" y="102937"/>
                  <a:pt x="124327" y="104274"/>
                </a:cubicBezTo>
                <a:lnTo>
                  <a:pt x="148390" y="112295"/>
                </a:lnTo>
                <a:cubicBezTo>
                  <a:pt x="152400" y="113632"/>
                  <a:pt x="156640" y="114416"/>
                  <a:pt x="160421" y="116306"/>
                </a:cubicBezTo>
                <a:cubicBezTo>
                  <a:pt x="171901" y="122045"/>
                  <a:pt x="176692" y="125386"/>
                  <a:pt x="188495" y="128337"/>
                </a:cubicBezTo>
                <a:cubicBezTo>
                  <a:pt x="195108" y="129990"/>
                  <a:pt x="201935" y="130695"/>
                  <a:pt x="208548" y="132348"/>
                </a:cubicBezTo>
                <a:cubicBezTo>
                  <a:pt x="212649" y="133373"/>
                  <a:pt x="216371" y="135957"/>
                  <a:pt x="220579" y="136358"/>
                </a:cubicBezTo>
                <a:cubicBezTo>
                  <a:pt x="244571" y="138643"/>
                  <a:pt x="268706" y="139032"/>
                  <a:pt x="292769" y="140369"/>
                </a:cubicBezTo>
                <a:cubicBezTo>
                  <a:pt x="302127" y="141706"/>
                  <a:pt x="311573" y="142525"/>
                  <a:pt x="320842" y="144379"/>
                </a:cubicBezTo>
                <a:cubicBezTo>
                  <a:pt x="324988" y="145208"/>
                  <a:pt x="328689" y="147792"/>
                  <a:pt x="332874" y="148390"/>
                </a:cubicBezTo>
                <a:cubicBezTo>
                  <a:pt x="347492" y="150478"/>
                  <a:pt x="362285" y="151063"/>
                  <a:pt x="376990" y="152400"/>
                </a:cubicBezTo>
                <a:cubicBezTo>
                  <a:pt x="413001" y="164406"/>
                  <a:pt x="378432" y="154053"/>
                  <a:pt x="461211" y="160421"/>
                </a:cubicBezTo>
                <a:cubicBezTo>
                  <a:pt x="471957" y="161248"/>
                  <a:pt x="482664" y="162660"/>
                  <a:pt x="493295" y="164432"/>
                </a:cubicBezTo>
                <a:cubicBezTo>
                  <a:pt x="553134" y="174405"/>
                  <a:pt x="473661" y="162911"/>
                  <a:pt x="521369" y="172453"/>
                </a:cubicBezTo>
                <a:cubicBezTo>
                  <a:pt x="530638" y="174307"/>
                  <a:pt x="540173" y="174609"/>
                  <a:pt x="549442" y="176463"/>
                </a:cubicBezTo>
                <a:cubicBezTo>
                  <a:pt x="560252" y="178625"/>
                  <a:pt x="571069" y="180997"/>
                  <a:pt x="581527" y="184484"/>
                </a:cubicBezTo>
                <a:cubicBezTo>
                  <a:pt x="585537" y="185821"/>
                  <a:pt x="589457" y="187470"/>
                  <a:pt x="593558" y="188495"/>
                </a:cubicBezTo>
                <a:cubicBezTo>
                  <a:pt x="600171" y="190148"/>
                  <a:pt x="606957" y="191027"/>
                  <a:pt x="613611" y="192506"/>
                </a:cubicBezTo>
                <a:cubicBezTo>
                  <a:pt x="618992" y="193702"/>
                  <a:pt x="624272" y="195320"/>
                  <a:pt x="629653" y="196516"/>
                </a:cubicBezTo>
                <a:cubicBezTo>
                  <a:pt x="636307" y="197995"/>
                  <a:pt x="643093" y="198874"/>
                  <a:pt x="649706" y="200527"/>
                </a:cubicBezTo>
                <a:cubicBezTo>
                  <a:pt x="653807" y="201552"/>
                  <a:pt x="657547" y="203978"/>
                  <a:pt x="661737" y="204537"/>
                </a:cubicBezTo>
                <a:cubicBezTo>
                  <a:pt x="674605" y="206253"/>
                  <a:pt x="756698" y="211893"/>
                  <a:pt x="766011" y="212558"/>
                </a:cubicBezTo>
                <a:cubicBezTo>
                  <a:pt x="789427" y="220365"/>
                  <a:pt x="766812" y="213520"/>
                  <a:pt x="802106" y="220579"/>
                </a:cubicBezTo>
                <a:cubicBezTo>
                  <a:pt x="807511" y="221660"/>
                  <a:pt x="812758" y="223435"/>
                  <a:pt x="818148" y="224590"/>
                </a:cubicBezTo>
                <a:cubicBezTo>
                  <a:pt x="831478" y="227447"/>
                  <a:pt x="858253" y="232611"/>
                  <a:pt x="858253" y="232611"/>
                </a:cubicBezTo>
                <a:lnTo>
                  <a:pt x="850232" y="256674"/>
                </a:lnTo>
                <a:cubicBezTo>
                  <a:pt x="848895" y="260685"/>
                  <a:pt x="848566" y="265188"/>
                  <a:pt x="846221" y="268706"/>
                </a:cubicBezTo>
                <a:lnTo>
                  <a:pt x="838200" y="280737"/>
                </a:lnTo>
                <a:cubicBezTo>
                  <a:pt x="836863" y="284748"/>
                  <a:pt x="836081" y="288988"/>
                  <a:pt x="834190" y="292769"/>
                </a:cubicBezTo>
                <a:cubicBezTo>
                  <a:pt x="832035" y="297080"/>
                  <a:pt x="827437" y="300150"/>
                  <a:pt x="826169" y="304800"/>
                </a:cubicBezTo>
                <a:cubicBezTo>
                  <a:pt x="823333" y="315198"/>
                  <a:pt x="824086" y="326280"/>
                  <a:pt x="822158" y="336884"/>
                </a:cubicBezTo>
                <a:cubicBezTo>
                  <a:pt x="821402" y="341043"/>
                  <a:pt x="819485" y="344905"/>
                  <a:pt x="818148" y="348916"/>
                </a:cubicBezTo>
                <a:cubicBezTo>
                  <a:pt x="816811" y="372979"/>
                  <a:pt x="817126" y="397192"/>
                  <a:pt x="814137" y="421106"/>
                </a:cubicBezTo>
                <a:cubicBezTo>
                  <a:pt x="813088" y="429496"/>
                  <a:pt x="808790" y="437148"/>
                  <a:pt x="806116" y="445169"/>
                </a:cubicBezTo>
                <a:lnTo>
                  <a:pt x="802106" y="457200"/>
                </a:lnTo>
                <a:cubicBezTo>
                  <a:pt x="800176" y="474565"/>
                  <a:pt x="798084" y="499364"/>
                  <a:pt x="794085" y="517358"/>
                </a:cubicBezTo>
                <a:cubicBezTo>
                  <a:pt x="793168" y="521485"/>
                  <a:pt x="791411" y="525379"/>
                  <a:pt x="790074" y="529390"/>
                </a:cubicBezTo>
                <a:cubicBezTo>
                  <a:pt x="788737" y="537411"/>
                  <a:pt x="787828" y="545515"/>
                  <a:pt x="786064" y="553453"/>
                </a:cubicBezTo>
                <a:cubicBezTo>
                  <a:pt x="785147" y="557580"/>
                  <a:pt x="782520" y="561283"/>
                  <a:pt x="782053" y="565484"/>
                </a:cubicBezTo>
                <a:cubicBezTo>
                  <a:pt x="779833" y="585458"/>
                  <a:pt x="779379" y="605589"/>
                  <a:pt x="778042" y="625642"/>
                </a:cubicBezTo>
                <a:cubicBezTo>
                  <a:pt x="785924" y="720210"/>
                  <a:pt x="789454" y="708988"/>
                  <a:pt x="782053" y="794084"/>
                </a:cubicBezTo>
                <a:cubicBezTo>
                  <a:pt x="781462" y="800875"/>
                  <a:pt x="779836" y="807560"/>
                  <a:pt x="778042" y="814137"/>
                </a:cubicBezTo>
                <a:cubicBezTo>
                  <a:pt x="775817" y="822294"/>
                  <a:pt x="770021" y="838200"/>
                  <a:pt x="770021" y="838200"/>
                </a:cubicBezTo>
                <a:cubicBezTo>
                  <a:pt x="764834" y="926397"/>
                  <a:pt x="766011" y="883613"/>
                  <a:pt x="766011" y="966537"/>
                </a:cubicBezTo>
              </a:path>
            </a:pathLst>
          </a:cu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p:cNvSpPr/>
          <p:nvPr/>
        </p:nvSpPr>
        <p:spPr>
          <a:xfrm>
            <a:off x="5076056" y="3096344"/>
            <a:ext cx="1728192"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err="1" smtClean="0">
                <a:latin typeface="Arial" pitchFamily="34" charset="0"/>
                <a:cs typeface="Arial" pitchFamily="34" charset="0"/>
              </a:rPr>
              <a:t>Length</a:t>
            </a:r>
            <a:r>
              <a:rPr lang="de-DE" sz="2000" b="1" dirty="0" smtClean="0">
                <a:latin typeface="Arial" pitchFamily="34" charset="0"/>
                <a:cs typeface="Arial" pitchFamily="34" charset="0"/>
              </a:rPr>
              <a:t>:</a:t>
            </a:r>
            <a:br>
              <a:rPr lang="de-DE" sz="2000" b="1" dirty="0" smtClean="0">
                <a:latin typeface="Arial" pitchFamily="34" charset="0"/>
                <a:cs typeface="Arial" pitchFamily="34" charset="0"/>
              </a:rPr>
            </a:br>
            <a:r>
              <a:rPr lang="de-DE" sz="2000" b="1" dirty="0" err="1" smtClean="0">
                <a:latin typeface="Arial" pitchFamily="34" charset="0"/>
                <a:cs typeface="Arial" pitchFamily="34" charset="0"/>
              </a:rPr>
              <a:t>about</a:t>
            </a:r>
            <a:r>
              <a:rPr lang="de-DE" sz="2000" b="1" dirty="0" smtClean="0">
                <a:latin typeface="Arial" pitchFamily="34" charset="0"/>
                <a:cs typeface="Arial" pitchFamily="34" charset="0"/>
              </a:rPr>
              <a:t> 76 m</a:t>
            </a:r>
            <a:endParaRPr lang="de-DE" sz="2000" b="1" dirty="0">
              <a:latin typeface="Arial" pitchFamily="34" charset="0"/>
              <a:cs typeface="Arial" pitchFamily="34" charset="0"/>
            </a:endParaRPr>
          </a:p>
        </p:txBody>
      </p:sp>
    </p:spTree>
    <p:extLst>
      <p:ext uri="{BB962C8B-B14F-4D97-AF65-F5344CB8AC3E}">
        <p14:creationId xmlns:p14="http://schemas.microsoft.com/office/powerpoint/2010/main" val="32776501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sz="half" idx="1"/>
          </p:nvPr>
        </p:nvSpPr>
        <p:spPr/>
        <p:txBody>
          <a:bodyPr/>
          <a:lstStyle/>
          <a:p>
            <a:endParaRPr lang="de-DE" dirty="0"/>
          </a:p>
        </p:txBody>
      </p:sp>
      <p:sp>
        <p:nvSpPr>
          <p:cNvPr id="4" name="Inhaltsplatzhalter 3"/>
          <p:cNvSpPr>
            <a:spLocks noGrp="1"/>
          </p:cNvSpPr>
          <p:nvPr>
            <p:ph sz="half" idx="2"/>
          </p:nvPr>
        </p:nvSpPr>
        <p:spPr/>
        <p:txBody>
          <a:bodyPr/>
          <a:lstStyle/>
          <a:p>
            <a:endParaRPr lang="de-DE"/>
          </a:p>
        </p:txBody>
      </p:sp>
      <p:pic>
        <p:nvPicPr>
          <p:cNvPr id="40962" name="Picture 2" descr="H:\Pictures\Kollegen\br\121000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533" y="-27384"/>
            <a:ext cx="9409045" cy="7056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109156"/>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tion_blue_master">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Presentation_blue_master</Template>
  <TotalTime>0</TotalTime>
  <Words>2862</Words>
  <Application>Microsoft Office PowerPoint</Application>
  <PresentationFormat>Bildschirmpräsentation (4:3)</PresentationFormat>
  <Paragraphs>677</Paragraphs>
  <Slides>53</Slides>
  <Notes>39</Notes>
  <HiddenSlides>0</HiddenSlides>
  <MMClips>0</MMClips>
  <ScaleCrop>false</ScaleCrop>
  <HeadingPairs>
    <vt:vector size="6" baseType="variant">
      <vt:variant>
        <vt:lpstr>Design</vt:lpstr>
      </vt:variant>
      <vt:variant>
        <vt:i4>2</vt:i4>
      </vt:variant>
      <vt:variant>
        <vt:lpstr>Eingebettete OLE-Server</vt:lpstr>
      </vt:variant>
      <vt:variant>
        <vt:i4>10</vt:i4>
      </vt:variant>
      <vt:variant>
        <vt:lpstr>Folientitel</vt:lpstr>
      </vt:variant>
      <vt:variant>
        <vt:i4>53</vt:i4>
      </vt:variant>
    </vt:vector>
  </HeadingPairs>
  <TitlesOfParts>
    <vt:vector size="65" baseType="lpstr">
      <vt:lpstr>Presentation_blue_master</vt:lpstr>
      <vt:lpstr>1_Benutzerdefiniertes Design</vt:lpstr>
      <vt:lpstr>CorelDRAW</vt:lpstr>
      <vt:lpstr>Formel</vt:lpstr>
      <vt:lpstr>CorelDRAW 9.0 Graphic</vt:lpstr>
      <vt:lpstr>Dokument</vt:lpstr>
      <vt:lpstr>Microsoft Word Picture</vt:lpstr>
      <vt:lpstr>PHOTO-PAINT</vt:lpstr>
      <vt:lpstr>Diagramm</vt:lpstr>
      <vt:lpstr>Photo Editor Photo</vt:lpstr>
      <vt:lpstr>Graph</vt:lpstr>
      <vt:lpstr>VISIO</vt:lpstr>
      <vt:lpstr>PowerPoint-Präsentation</vt:lpstr>
      <vt:lpstr>Outline</vt:lpstr>
      <vt:lpstr>Historical</vt:lpstr>
      <vt:lpstr>Accelerator Mass Spectrometry</vt:lpstr>
      <vt:lpstr>Radionuclides detected by AMS</vt:lpstr>
      <vt:lpstr>Accelerator Mass Spectrometry</vt:lpstr>
      <vt:lpstr>Garching Research Center about 14km North of Munich</vt:lpstr>
      <vt:lpstr>Tandem Accelerator Laboratory Garching  Part of the MLL (Maier Leibnitz Laboratory)  Ludwig Maximilians Universität and Technische Universität München</vt:lpstr>
      <vt:lpstr>PowerPoint-Präsentation</vt:lpstr>
      <vt:lpstr>AMS Setup in Garching</vt:lpstr>
      <vt:lpstr>PowerPoint-Präsentation</vt:lpstr>
      <vt:lpstr>AMS Setup in Garching</vt:lpstr>
      <vt:lpstr>PowerPoint-Präsentation</vt:lpstr>
      <vt:lpstr>PowerPoint-Präsentation</vt:lpstr>
      <vt:lpstr>AMS Setup in Garching</vt:lpstr>
      <vt:lpstr>PowerPoint-Präsentation</vt:lpstr>
      <vt:lpstr>AMS Setup in Garching</vt:lpstr>
      <vt:lpstr>The Gas-filled Analyzing Magnet System</vt:lpstr>
      <vt:lpstr>Isobar Separation in a Gas-filled Magnet</vt:lpstr>
      <vt:lpstr>PowerPoint-Präsentation</vt:lpstr>
      <vt:lpstr>spectra for calibration sample: 60Fe/Fe = 5 ·10-12</vt:lpstr>
      <vt:lpstr>spectra for crust sample: 60Fe/Fe ~ 2·10-15</vt:lpstr>
      <vt:lpstr>spectra for crust sample: 60Fe/Fe = 1.4 ·10-15</vt:lpstr>
      <vt:lpstr>some numbers</vt:lpstr>
      <vt:lpstr>PowerPoint-Präsentation</vt:lpstr>
      <vt:lpstr>Reservoir: Manganese Crust</vt:lpstr>
      <vt:lpstr>PowerPoint-Präsentation</vt:lpstr>
      <vt:lpstr>Sample Preparation</vt:lpstr>
      <vt:lpstr>PowerPoint-Präsentation</vt:lpstr>
      <vt:lpstr>Measurements with GAMS:  Deep See  Ferro-Manganese Crust </vt:lpstr>
      <vt:lpstr>PowerPoint-Präsentation</vt:lpstr>
      <vt:lpstr>Signal in more reservoirs: Moon</vt:lpstr>
      <vt:lpstr>PowerPoint-Präsentation</vt:lpstr>
      <vt:lpstr>AMS at GAMS</vt:lpstr>
      <vt:lpstr>AMS Setup in Garching</vt:lpstr>
      <vt:lpstr>Accelerator Mass Spectrometry</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Rugel, Georg</dc:creator>
  <cp:lastModifiedBy>Rugel, Georg</cp:lastModifiedBy>
  <cp:revision>53</cp:revision>
  <dcterms:created xsi:type="dcterms:W3CDTF">2012-02-06T16:59:17Z</dcterms:created>
  <dcterms:modified xsi:type="dcterms:W3CDTF">2012-02-08T11:01:44Z</dcterms:modified>
</cp:coreProperties>
</file>