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3" r:id="rId2"/>
  </p:sldMasterIdLst>
  <p:notesMasterIdLst>
    <p:notesMasterId r:id="rId58"/>
  </p:notesMasterIdLst>
  <p:handoutMasterIdLst>
    <p:handoutMasterId r:id="rId59"/>
  </p:handoutMasterIdLst>
  <p:sldIdLst>
    <p:sldId id="283" r:id="rId3"/>
    <p:sldId id="542" r:id="rId4"/>
    <p:sldId id="548" r:id="rId5"/>
    <p:sldId id="549" r:id="rId6"/>
    <p:sldId id="572" r:id="rId7"/>
    <p:sldId id="573" r:id="rId8"/>
    <p:sldId id="570" r:id="rId9"/>
    <p:sldId id="571" r:id="rId10"/>
    <p:sldId id="556" r:id="rId11"/>
    <p:sldId id="557" r:id="rId12"/>
    <p:sldId id="558" r:id="rId13"/>
    <p:sldId id="550" r:id="rId14"/>
    <p:sldId id="553" r:id="rId15"/>
    <p:sldId id="554" r:id="rId16"/>
    <p:sldId id="555" r:id="rId17"/>
    <p:sldId id="565" r:id="rId18"/>
    <p:sldId id="566" r:id="rId19"/>
    <p:sldId id="567" r:id="rId20"/>
    <p:sldId id="568" r:id="rId21"/>
    <p:sldId id="460" r:id="rId22"/>
    <p:sldId id="543" r:id="rId23"/>
    <p:sldId id="544" r:id="rId24"/>
    <p:sldId id="545" r:id="rId25"/>
    <p:sldId id="547" r:id="rId26"/>
    <p:sldId id="464" r:id="rId27"/>
    <p:sldId id="546" r:id="rId28"/>
    <p:sldId id="561" r:id="rId29"/>
    <p:sldId id="569" r:id="rId30"/>
    <p:sldId id="514" r:id="rId31"/>
    <p:sldId id="526" r:id="rId32"/>
    <p:sldId id="465" r:id="rId33"/>
    <p:sldId id="500" r:id="rId34"/>
    <p:sldId id="505" r:id="rId35"/>
    <p:sldId id="520" r:id="rId36"/>
    <p:sldId id="528" r:id="rId37"/>
    <p:sldId id="458" r:id="rId38"/>
    <p:sldId id="516" r:id="rId39"/>
    <p:sldId id="529" r:id="rId40"/>
    <p:sldId id="541" r:id="rId41"/>
    <p:sldId id="446" r:id="rId42"/>
    <p:sldId id="452" r:id="rId43"/>
    <p:sldId id="453" r:id="rId44"/>
    <p:sldId id="457" r:id="rId45"/>
    <p:sldId id="473" r:id="rId46"/>
    <p:sldId id="522" r:id="rId47"/>
    <p:sldId id="518" r:id="rId48"/>
    <p:sldId id="517" r:id="rId49"/>
    <p:sldId id="524" r:id="rId50"/>
    <p:sldId id="525" r:id="rId51"/>
    <p:sldId id="535" r:id="rId52"/>
    <p:sldId id="474" r:id="rId53"/>
    <p:sldId id="534" r:id="rId54"/>
    <p:sldId id="559" r:id="rId55"/>
    <p:sldId id="574" r:id="rId56"/>
    <p:sldId id="560"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00"/>
    <a:srgbClr val="009900"/>
    <a:srgbClr val="00FF00"/>
    <a:srgbClr val="FF0000"/>
    <a:srgbClr val="008080"/>
    <a:srgbClr val="CCFF33"/>
    <a:srgbClr val="404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205" autoAdjust="0"/>
    <p:restoredTop sz="94660"/>
  </p:normalViewPr>
  <p:slideViewPr>
    <p:cSldViewPr>
      <p:cViewPr>
        <p:scale>
          <a:sx n="100" d="100"/>
          <a:sy n="100" d="100"/>
        </p:scale>
        <p:origin x="-516" y="-246"/>
      </p:cViewPr>
      <p:guideLst>
        <p:guide orient="horz" pos="2160"/>
        <p:guide pos="5647"/>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1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5BB7A3-62E4-4FC7-8454-E5201B95A322}" type="datetimeFigureOut">
              <a:rPr lang="cs-CZ" smtClean="0"/>
              <a:t>9.2.2012</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748CC2-D6E6-4249-B8E1-C7D3346817C7}" type="slidenum">
              <a:rPr lang="cs-CZ" smtClean="0"/>
              <a:t>‹#›</a:t>
            </a:fld>
            <a:endParaRPr lang="cs-CZ"/>
          </a:p>
        </p:txBody>
      </p:sp>
    </p:spTree>
    <p:extLst>
      <p:ext uri="{BB962C8B-B14F-4D97-AF65-F5344CB8AC3E}">
        <p14:creationId xmlns:p14="http://schemas.microsoft.com/office/powerpoint/2010/main" val="33938950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3C6730-2B94-4E7D-B6B0-CA91D7F336EA}" type="slidenum">
              <a:rPr lang="en-US"/>
              <a:pPr/>
              <a:t>‹#›</a:t>
            </a:fld>
            <a:endParaRPr lang="en-US"/>
          </a:p>
        </p:txBody>
      </p:sp>
    </p:spTree>
    <p:extLst>
      <p:ext uri="{BB962C8B-B14F-4D97-AF65-F5344CB8AC3E}">
        <p14:creationId xmlns:p14="http://schemas.microsoft.com/office/powerpoint/2010/main" val="373103044"/>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4588" y="685800"/>
            <a:ext cx="4570412" cy="3427413"/>
          </a:xfrm>
          <a:ln/>
        </p:spPr>
      </p:sp>
      <p:sp>
        <p:nvSpPr>
          <p:cNvPr id="38915" name="Rectangle 3"/>
          <p:cNvSpPr>
            <a:spLocks noGrp="1" noChangeArrowheads="1"/>
          </p:cNvSpPr>
          <p:nvPr>
            <p:ph type="body" idx="1"/>
          </p:nvPr>
        </p:nvSpPr>
        <p:spPr>
          <a:xfrm>
            <a:off x="914400" y="4343400"/>
            <a:ext cx="5029200" cy="4114800"/>
          </a:xfrm>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914400" y="4344988"/>
            <a:ext cx="5029200" cy="4113212"/>
          </a:xfrm>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1143000" y="687388"/>
            <a:ext cx="4572000" cy="3429000"/>
          </a:xfrm>
          <a:ln/>
        </p:spPr>
      </p:sp>
      <p:sp>
        <p:nvSpPr>
          <p:cNvPr id="540675" name="Rectangle 3"/>
          <p:cNvSpPr>
            <a:spLocks noGrp="1" noChangeArrowheads="1"/>
          </p:cNvSpPr>
          <p:nvPr>
            <p:ph type="body" idx="1"/>
          </p:nvPr>
        </p:nvSpPr>
        <p:spPr>
          <a:xfrm>
            <a:off x="914400" y="4346575"/>
            <a:ext cx="5029200" cy="4110038"/>
          </a:xfrm>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1141413" y="687388"/>
            <a:ext cx="4572000" cy="3429000"/>
          </a:xfrm>
          <a:ln/>
        </p:spPr>
      </p:sp>
      <p:sp>
        <p:nvSpPr>
          <p:cNvPr id="128004" name="Rectangle 3"/>
          <p:cNvSpPr>
            <a:spLocks noGrp="1" noChangeArrowheads="1"/>
          </p:cNvSpPr>
          <p:nvPr>
            <p:ph type="body" idx="1"/>
          </p:nvPr>
        </p:nvSpPr>
        <p:spPr>
          <a:xfrm>
            <a:off x="914400" y="4344988"/>
            <a:ext cx="5029200" cy="4111625"/>
          </a:xfrm>
          <a:noFill/>
        </p:spPr>
        <p:txBody>
          <a:bodyPr/>
          <a:lstStyle/>
          <a:p>
            <a:pPr eaLnBrk="1" hangingPunct="1"/>
            <a:endParaRPr lang="cs-CZ"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Rot="1" noChangeAspect="1" noChangeArrowheads="1" noTextEdit="1"/>
          </p:cNvSpPr>
          <p:nvPr>
            <p:ph type="sldImg"/>
          </p:nvPr>
        </p:nvSpPr>
        <p:spPr>
          <a:xfrm>
            <a:off x="1141413" y="687388"/>
            <a:ext cx="4572000" cy="3429000"/>
          </a:xfrm>
          <a:ln/>
        </p:spPr>
      </p:sp>
      <p:sp>
        <p:nvSpPr>
          <p:cNvPr id="518147"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xfrm>
            <a:off x="1141413" y="687388"/>
            <a:ext cx="4572000" cy="3429000"/>
          </a:xfrm>
          <a:ln/>
        </p:spPr>
      </p:sp>
      <p:sp>
        <p:nvSpPr>
          <p:cNvPr id="141316" name="Rectangle 3"/>
          <p:cNvSpPr>
            <a:spLocks noGrp="1" noChangeArrowheads="1"/>
          </p:cNvSpPr>
          <p:nvPr>
            <p:ph type="body" idx="1"/>
          </p:nvPr>
        </p:nvSpPr>
        <p:spPr>
          <a:xfrm>
            <a:off x="914400" y="4344988"/>
            <a:ext cx="5029200" cy="4111625"/>
          </a:xfrm>
          <a:noFill/>
        </p:spPr>
        <p:txBody>
          <a:bodyPr/>
          <a:lstStyle/>
          <a:p>
            <a:pPr eaLnBrk="1" hangingPunct="1"/>
            <a:endParaRPr lang="cs-CZ"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Rot="1" noChangeAspect="1" noChangeArrowheads="1" noTextEdit="1"/>
          </p:cNvSpPr>
          <p:nvPr>
            <p:ph type="sldImg"/>
          </p:nvPr>
        </p:nvSpPr>
        <p:spPr>
          <a:xfrm>
            <a:off x="1141413" y="687388"/>
            <a:ext cx="4572000" cy="3429000"/>
          </a:xfrm>
          <a:ln/>
        </p:spPr>
      </p:sp>
      <p:sp>
        <p:nvSpPr>
          <p:cNvPr id="492547"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Rot="1" noChangeAspect="1" noChangeArrowheads="1" noTextEdit="1"/>
          </p:cNvSpPr>
          <p:nvPr>
            <p:ph type="sldImg"/>
          </p:nvPr>
        </p:nvSpPr>
        <p:spPr>
          <a:xfrm>
            <a:off x="1141413" y="687388"/>
            <a:ext cx="4572000" cy="3429000"/>
          </a:xfrm>
          <a:ln/>
        </p:spPr>
      </p:sp>
      <p:sp>
        <p:nvSpPr>
          <p:cNvPr id="503811"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spect="1" noChangeArrowheads="1" noTextEdit="1"/>
          </p:cNvSpPr>
          <p:nvPr>
            <p:ph type="sldImg"/>
          </p:nvPr>
        </p:nvSpPr>
        <p:spPr>
          <a:xfrm>
            <a:off x="1141413" y="687388"/>
            <a:ext cx="4572000" cy="3429000"/>
          </a:xfrm>
          <a:ln/>
        </p:spPr>
      </p:sp>
      <p:sp>
        <p:nvSpPr>
          <p:cNvPr id="505859"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1141413" y="687388"/>
            <a:ext cx="4572000" cy="3429000"/>
          </a:xfrm>
          <a:ln/>
        </p:spPr>
      </p:sp>
      <p:sp>
        <p:nvSpPr>
          <p:cNvPr id="514051"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43000" y="687388"/>
            <a:ext cx="4572000" cy="3429000"/>
          </a:xfrm>
          <a:ln/>
        </p:spPr>
      </p:sp>
      <p:sp>
        <p:nvSpPr>
          <p:cNvPr id="225283" name="Rectangle 3"/>
          <p:cNvSpPr>
            <a:spLocks noGrp="1" noChangeArrowheads="1"/>
          </p:cNvSpPr>
          <p:nvPr>
            <p:ph type="body" idx="1"/>
          </p:nvPr>
        </p:nvSpPr>
        <p:spPr>
          <a:xfrm>
            <a:off x="914400" y="4346575"/>
            <a:ext cx="5029200" cy="4110038"/>
          </a:xfrm>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C2D9FFC-CCAF-4E91-8FB0-97A8B8281432}" type="slidenum">
              <a:rPr lang="cs-CZ" sz="1200">
                <a:cs typeface="Arial" charset="0"/>
              </a:rPr>
              <a:pPr algn="r"/>
              <a:t>44</a:t>
            </a:fld>
            <a:endParaRPr lang="cs-CZ" sz="1200">
              <a:cs typeface="Arial" charset="0"/>
            </a:endParaRPr>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1141413" y="687388"/>
            <a:ext cx="4572000" cy="3429000"/>
          </a:xfrm>
          <a:ln/>
        </p:spPr>
      </p:sp>
      <p:sp>
        <p:nvSpPr>
          <p:cNvPr id="140292" name="Rectangle 3"/>
          <p:cNvSpPr>
            <a:spLocks noGrp="1" noChangeArrowheads="1"/>
          </p:cNvSpPr>
          <p:nvPr>
            <p:ph type="body" idx="1"/>
          </p:nvPr>
        </p:nvSpPr>
        <p:spPr>
          <a:xfrm>
            <a:off x="914400" y="4344988"/>
            <a:ext cx="5029200" cy="4111625"/>
          </a:xfrm>
          <a:noFill/>
        </p:spPr>
        <p:txBody>
          <a:bodyPr/>
          <a:lstStyle/>
          <a:p>
            <a:pPr eaLnBrk="1" hangingPunct="1"/>
            <a:endParaRPr lang="cs-CZ"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1141413" y="687388"/>
            <a:ext cx="4572000" cy="3429000"/>
          </a:xfrm>
          <a:ln/>
        </p:spPr>
      </p:sp>
      <p:sp>
        <p:nvSpPr>
          <p:cNvPr id="549891" name="Rectangle 3"/>
          <p:cNvSpPr>
            <a:spLocks noGrp="1" noChangeArrowheads="1"/>
          </p:cNvSpPr>
          <p:nvPr>
            <p:ph type="body" idx="1"/>
          </p:nvPr>
        </p:nvSpPr>
        <p:spPr>
          <a:xfrm>
            <a:off x="914400" y="4344988"/>
            <a:ext cx="5029200" cy="4111625"/>
          </a:xfrm>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spect="1" noChangeArrowheads="1" noTextEdit="1"/>
          </p:cNvSpPr>
          <p:nvPr>
            <p:ph type="sldImg"/>
          </p:nvPr>
        </p:nvSpPr>
        <p:spPr>
          <a:xfrm>
            <a:off x="1144588" y="685800"/>
            <a:ext cx="4570412" cy="3427413"/>
          </a:xfrm>
          <a:ln/>
        </p:spPr>
      </p:sp>
      <p:sp>
        <p:nvSpPr>
          <p:cNvPr id="558083" name="Rectangle 3"/>
          <p:cNvSpPr>
            <a:spLocks noGrp="1" noChangeArrowheads="1"/>
          </p:cNvSpPr>
          <p:nvPr>
            <p:ph type="body" idx="1"/>
          </p:nvPr>
        </p:nvSpPr>
        <p:spPr>
          <a:xfrm>
            <a:off x="914400" y="4343400"/>
            <a:ext cx="5029200" cy="4114800"/>
          </a:xfrm>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a:xfrm>
            <a:off x="1143000" y="687388"/>
            <a:ext cx="4572000" cy="3429000"/>
          </a:xfrm>
          <a:ln/>
        </p:spPr>
      </p:sp>
      <p:sp>
        <p:nvSpPr>
          <p:cNvPr id="526339" name="Rectangle 3"/>
          <p:cNvSpPr>
            <a:spLocks noGrp="1" noChangeArrowheads="1"/>
          </p:cNvSpPr>
          <p:nvPr>
            <p:ph type="body" idx="1"/>
          </p:nvPr>
        </p:nvSpPr>
        <p:spPr>
          <a:xfrm>
            <a:off x="914400" y="4346575"/>
            <a:ext cx="5029200" cy="4110038"/>
          </a:xfrm>
        </p:spPr>
        <p:txBody>
          <a:bodyPr/>
          <a:lstStyle/>
          <a:p>
            <a:pPr>
              <a:spcAft>
                <a:spcPct val="20000"/>
              </a:spcAft>
            </a:pPr>
            <a:r>
              <a:rPr lang="en-US"/>
              <a:t>The Medipix collaboration involves a number of European Universities and Research Institutes.</a:t>
            </a:r>
            <a:endParaRPr lang="en-US" sz="600"/>
          </a:p>
          <a:p>
            <a:pPr>
              <a:spcAft>
                <a:spcPct val="20000"/>
              </a:spcAft>
            </a:pPr>
            <a:r>
              <a:rPr lang="en-US"/>
              <a:t>The Medipix2 is a second generation of a high spatial, high contrast resolving CMOS pixel read-out chip working in single particle counting mode</a:t>
            </a:r>
            <a:endParaRPr lang="en-US" sz="600"/>
          </a:p>
          <a:p>
            <a:pPr>
              <a:spcAft>
                <a:spcPct val="20000"/>
              </a:spcAft>
            </a:pPr>
            <a:r>
              <a:rPr lang="en-US"/>
              <a:t>It can be combined with different semiconductor sensors which convert the ionizing particle directly into detectable electric signals</a:t>
            </a:r>
            <a:endParaRPr lang="en-US" sz="600"/>
          </a:p>
          <a:p>
            <a:pPr>
              <a:spcAft>
                <a:spcPct val="20000"/>
              </a:spcAft>
            </a:pPr>
            <a:r>
              <a:rPr lang="en-US"/>
              <a:t>High sensitivity, large dynamic range and low contrast detectability, exceeding present charge integrating techniques</a:t>
            </a:r>
            <a:endParaRPr lang="en-US" sz="600"/>
          </a:p>
          <a:p>
            <a:pPr>
              <a:spcAft>
                <a:spcPct val="20000"/>
              </a:spcAft>
            </a:pPr>
            <a:r>
              <a:rPr lang="en-US"/>
              <a:t>No sensitivity to dark currents, allowing for long exposure times under very low intensity illumination (medical applications) </a:t>
            </a:r>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43000" y="687388"/>
            <a:ext cx="4572000" cy="3429000"/>
          </a:xfrm>
          <a:ln/>
        </p:spPr>
      </p:sp>
      <p:sp>
        <p:nvSpPr>
          <p:cNvPr id="225283" name="Rectangle 3"/>
          <p:cNvSpPr>
            <a:spLocks noGrp="1" noChangeArrowheads="1"/>
          </p:cNvSpPr>
          <p:nvPr>
            <p:ph type="body" idx="1"/>
          </p:nvPr>
        </p:nvSpPr>
        <p:spPr>
          <a:xfrm>
            <a:off x="914400" y="4346575"/>
            <a:ext cx="5029200" cy="4110038"/>
          </a:xfrm>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43000" y="687388"/>
            <a:ext cx="4572000" cy="3429000"/>
          </a:xfrm>
          <a:ln/>
        </p:spPr>
      </p:sp>
      <p:sp>
        <p:nvSpPr>
          <p:cNvPr id="225283" name="Rectangle 3"/>
          <p:cNvSpPr>
            <a:spLocks noGrp="1" noChangeArrowheads="1"/>
          </p:cNvSpPr>
          <p:nvPr>
            <p:ph type="body" idx="1"/>
          </p:nvPr>
        </p:nvSpPr>
        <p:spPr>
          <a:xfrm>
            <a:off x="914400" y="4346575"/>
            <a:ext cx="5029200" cy="4110038"/>
          </a:xfrm>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1F80EA3D-E468-47AE-9AA9-3C24D9BBD167}" type="slidenum">
              <a:rPr lang="cs-CZ" sz="1200">
                <a:cs typeface="Arial" pitchFamily="34" charset="0"/>
              </a:rPr>
              <a:pPr algn="r"/>
              <a:t>7</a:t>
            </a:fld>
            <a:endParaRPr lang="cs-CZ" sz="1200">
              <a:cs typeface="Arial" pitchFamily="34" charset="0"/>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Next, we used the detector medipix for imaging of animal tissue. In this picture we concentrated (konsentreit) on mouse kidneys. We were looking for presence of tumors in mouse kydney. The first picture presents the kidney without tumor cells. Also you can see different magnification. We clearly observe (ebzerv) the inside structure of kidney. </a:t>
            </a:r>
            <a:endParaRPr lang="cs-CZ"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 </a:t>
            </a:r>
            <a:r>
              <a:rPr lang="en-US" sz="1200" kern="1200" baseline="0" dirty="0" err="1" smtClean="0">
                <a:solidFill>
                  <a:schemeClr val="tx1"/>
                </a:solidFill>
                <a:latin typeface="Arial" charset="0"/>
                <a:ea typeface="+mn-ea"/>
                <a:cs typeface="+mn-cs"/>
              </a:rPr>
              <a:t>F_uncal</a:t>
            </a:r>
            <a:r>
              <a:rPr lang="en-US" sz="1200" kern="1200" baseline="0" dirty="0" smtClean="0">
                <a:solidFill>
                  <a:schemeClr val="tx1"/>
                </a:solidFill>
                <a:latin typeface="Arial" charset="0"/>
                <a:ea typeface="+mn-ea"/>
                <a:cs typeface="+mn-cs"/>
              </a:rPr>
              <a:t> = load(['01 data </a:t>
            </a:r>
            <a:r>
              <a:rPr lang="en-US" sz="1200" kern="1200" baseline="0" dirty="0" err="1" smtClean="0">
                <a:solidFill>
                  <a:schemeClr val="tx1"/>
                </a:solidFill>
                <a:latin typeface="Arial" charset="0"/>
                <a:ea typeface="+mn-ea"/>
                <a:cs typeface="+mn-cs"/>
              </a:rPr>
              <a:t>nb</a:t>
            </a:r>
            <a:r>
              <a:rPr lang="en-US" sz="1200" kern="1200" baseline="0" dirty="0" smtClean="0">
                <a:solidFill>
                  <a:schemeClr val="tx1"/>
                </a:solidFill>
                <a:latin typeface="Arial" charset="0"/>
                <a:ea typeface="+mn-ea"/>
                <a:cs typeface="+mn-cs"/>
              </a:rPr>
              <a:t> </a:t>
            </a:r>
            <a:r>
              <a:rPr lang="en-US" sz="1200" kern="1200" baseline="0" dirty="0" err="1" smtClean="0">
                <a:solidFill>
                  <a:schemeClr val="tx1"/>
                </a:solidFill>
                <a:latin typeface="Arial" charset="0"/>
                <a:ea typeface="+mn-ea"/>
                <a:cs typeface="+mn-cs"/>
              </a:rPr>
              <a:t>vasek</a:t>
            </a:r>
            <a:r>
              <a:rPr lang="en-US" sz="1200" kern="1200" baseline="0" dirty="0" smtClean="0">
                <a:solidFill>
                  <a:schemeClr val="tx1"/>
                </a:solidFill>
                <a:latin typeface="Arial" charset="0"/>
                <a:ea typeface="+mn-ea"/>
                <a:cs typeface="+mn-cs"/>
              </a:rPr>
              <a:t>\005_TPXbezSpectrometruNizkeTHLBestSNR_TimepixMode_JenFragmenty\J06-W0082\J06_data_r', e, '_.txt']);</a:t>
            </a:r>
            <a:endParaRPr lang="en-US" dirty="0"/>
          </a:p>
        </p:txBody>
      </p:sp>
      <p:sp>
        <p:nvSpPr>
          <p:cNvPr id="4" name="Zástupný symbol pro číslo snímku 3"/>
          <p:cNvSpPr>
            <a:spLocks noGrp="1"/>
          </p:cNvSpPr>
          <p:nvPr>
            <p:ph type="sldNum" sz="quarter" idx="10"/>
          </p:nvPr>
        </p:nvSpPr>
        <p:spPr/>
        <p:txBody>
          <a:bodyPr/>
          <a:lstStyle/>
          <a:p>
            <a:fld id="{E00A3F70-8DFC-46DF-AB5A-78F31669255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1143000" y="687388"/>
            <a:ext cx="4572000" cy="3429000"/>
          </a:xfrm>
          <a:ln/>
        </p:spPr>
      </p:sp>
      <p:sp>
        <p:nvSpPr>
          <p:cNvPr id="522243" name="Rectangle 3"/>
          <p:cNvSpPr>
            <a:spLocks noGrp="1" noChangeArrowheads="1"/>
          </p:cNvSpPr>
          <p:nvPr>
            <p:ph type="body" idx="1"/>
          </p:nvPr>
        </p:nvSpPr>
        <p:spPr>
          <a:xfrm>
            <a:off x="914400" y="4346575"/>
            <a:ext cx="5029200" cy="4110038"/>
          </a:xfrm>
        </p:spPr>
        <p:txBody>
          <a:bodyPr/>
          <a:lstStyle/>
          <a:p>
            <a:pPr>
              <a:spcAft>
                <a:spcPct val="20000"/>
              </a:spcAft>
            </a:pPr>
            <a:r>
              <a:rPr lang="en-US"/>
              <a:t>The Medipix collaboration involves a number of European Universities and Research Institutes.</a:t>
            </a:r>
            <a:endParaRPr lang="en-US" sz="600"/>
          </a:p>
          <a:p>
            <a:pPr>
              <a:spcAft>
                <a:spcPct val="20000"/>
              </a:spcAft>
            </a:pPr>
            <a:r>
              <a:rPr lang="en-US"/>
              <a:t>The Medipix2 is a second generation of a high spatial, high contrast resolving CMOS pixel read-out chip working in single particle counting mode</a:t>
            </a:r>
            <a:endParaRPr lang="en-US" sz="600"/>
          </a:p>
          <a:p>
            <a:pPr>
              <a:spcAft>
                <a:spcPct val="20000"/>
              </a:spcAft>
            </a:pPr>
            <a:r>
              <a:rPr lang="en-US"/>
              <a:t>It can be combined with different semiconductor sensors which convert the ionizing particle directly into detectable electric signals</a:t>
            </a:r>
            <a:endParaRPr lang="en-US" sz="600"/>
          </a:p>
          <a:p>
            <a:pPr>
              <a:spcAft>
                <a:spcPct val="20000"/>
              </a:spcAft>
            </a:pPr>
            <a:r>
              <a:rPr lang="en-US"/>
              <a:t>High sensitivity, large dynamic range and low contrast detectability, exceeding present charge integrating techniques</a:t>
            </a:r>
            <a:endParaRPr lang="en-US" sz="600"/>
          </a:p>
          <a:p>
            <a:pPr>
              <a:spcAft>
                <a:spcPct val="20000"/>
              </a:spcAft>
            </a:pPr>
            <a:r>
              <a:rPr lang="en-US"/>
              <a:t>No sensitivity to dark currents, allowing for long exposure times under very low intensity illumination (medical applications) </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a:xfrm>
            <a:off x="1143000" y="687388"/>
            <a:ext cx="4572000" cy="3429000"/>
          </a:xfrm>
          <a:ln/>
        </p:spPr>
      </p:sp>
      <p:sp>
        <p:nvSpPr>
          <p:cNvPr id="530435" name="Rectangle 3"/>
          <p:cNvSpPr>
            <a:spLocks noGrp="1" noChangeArrowheads="1"/>
          </p:cNvSpPr>
          <p:nvPr>
            <p:ph type="body" idx="1"/>
          </p:nvPr>
        </p:nvSpPr>
        <p:spPr>
          <a:xfrm>
            <a:off x="914400" y="4346575"/>
            <a:ext cx="5029200" cy="4110038"/>
          </a:xfrm>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Rot="1" noChangeAspect="1" noChangeArrowheads="1" noTextEdit="1"/>
          </p:cNvSpPr>
          <p:nvPr>
            <p:ph type="sldImg"/>
          </p:nvPr>
        </p:nvSpPr>
        <p:spPr>
          <a:xfrm>
            <a:off x="1143000" y="687388"/>
            <a:ext cx="4572000" cy="3429000"/>
          </a:xfrm>
          <a:ln/>
        </p:spPr>
      </p:sp>
      <p:sp>
        <p:nvSpPr>
          <p:cNvPr id="524291" name="Rectangle 3"/>
          <p:cNvSpPr>
            <a:spLocks noGrp="1" noChangeArrowheads="1"/>
          </p:cNvSpPr>
          <p:nvPr>
            <p:ph type="body" idx="1"/>
          </p:nvPr>
        </p:nvSpPr>
        <p:spPr>
          <a:xfrm>
            <a:off x="914400" y="4346575"/>
            <a:ext cx="5029200" cy="4110038"/>
          </a:xfrm>
        </p:spPr>
        <p:txBody>
          <a:bodyPr/>
          <a:lstStyle/>
          <a:p>
            <a:pPr>
              <a:spcAft>
                <a:spcPct val="20000"/>
              </a:spcAft>
            </a:pPr>
            <a:r>
              <a:rPr lang="en-US"/>
              <a:t>The Medipix collaboration involves a number of European Universities and Research Institutes.</a:t>
            </a:r>
            <a:endParaRPr lang="en-US" sz="600"/>
          </a:p>
          <a:p>
            <a:pPr>
              <a:spcAft>
                <a:spcPct val="20000"/>
              </a:spcAft>
            </a:pPr>
            <a:r>
              <a:rPr lang="en-US"/>
              <a:t>The Medipix2 is a second generation of a high spatial, high contrast resolving CMOS pixel read-out chip working in single particle counting mode</a:t>
            </a:r>
            <a:endParaRPr lang="en-US" sz="600"/>
          </a:p>
          <a:p>
            <a:pPr>
              <a:spcAft>
                <a:spcPct val="20000"/>
              </a:spcAft>
            </a:pPr>
            <a:r>
              <a:rPr lang="en-US"/>
              <a:t>It can be combined with different semiconductor sensors which convert the ionizing particle directly into detectable electric signals</a:t>
            </a:r>
            <a:endParaRPr lang="en-US" sz="600"/>
          </a:p>
          <a:p>
            <a:pPr>
              <a:spcAft>
                <a:spcPct val="20000"/>
              </a:spcAft>
            </a:pPr>
            <a:r>
              <a:rPr lang="en-US"/>
              <a:t>High sensitivity, large dynamic range and low contrast detectability, exceeding present charge integrating techniques</a:t>
            </a:r>
            <a:endParaRPr lang="en-US" sz="600"/>
          </a:p>
          <a:p>
            <a:pPr>
              <a:spcAft>
                <a:spcPct val="20000"/>
              </a:spcAft>
            </a:pPr>
            <a:r>
              <a:rPr lang="en-US"/>
              <a:t>No sensitivity to dark currents, allowing for long exposure times under very low intensity illumination (medical applications) </a:t>
            </a:r>
          </a:p>
          <a:p>
            <a:endParaRPr lang="en-US"/>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6858000"/>
          </a:xfrm>
          <a:prstGeom prst="rect">
            <a:avLst/>
          </a:prstGeom>
          <a:gradFill rotWithShape="0">
            <a:gsLst>
              <a:gs pos="0">
                <a:srgbClr val="D3DE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6867" name="Group 3"/>
          <p:cNvGrpSpPr>
            <a:grpSpLocks/>
          </p:cNvGrpSpPr>
          <p:nvPr/>
        </p:nvGrpSpPr>
        <p:grpSpPr bwMode="auto">
          <a:xfrm>
            <a:off x="0" y="0"/>
            <a:ext cx="9144000" cy="6858000"/>
            <a:chOff x="0" y="0"/>
            <a:chExt cx="5760" cy="4320"/>
          </a:xfrm>
        </p:grpSpPr>
        <p:grpSp>
          <p:nvGrpSpPr>
            <p:cNvPr id="36868" name="Group 4"/>
            <p:cNvGrpSpPr>
              <a:grpSpLocks/>
            </p:cNvGrpSpPr>
            <p:nvPr/>
          </p:nvGrpSpPr>
          <p:grpSpPr bwMode="auto">
            <a:xfrm>
              <a:off x="0" y="0"/>
              <a:ext cx="5760" cy="4320"/>
              <a:chOff x="0" y="0"/>
              <a:chExt cx="5760" cy="4320"/>
            </a:xfrm>
          </p:grpSpPr>
          <p:sp>
            <p:nvSpPr>
              <p:cNvPr id="36869" name="Rectangle 5"/>
              <p:cNvSpPr>
                <a:spLocks noChangeArrowheads="1"/>
              </p:cNvSpPr>
              <p:nvPr/>
            </p:nvSpPr>
            <p:spPr bwMode="ltGray">
              <a:xfrm>
                <a:off x="2112" y="0"/>
                <a:ext cx="3648"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6870" name="Group 6"/>
              <p:cNvGrpSpPr>
                <a:grpSpLocks/>
              </p:cNvGrpSpPr>
              <p:nvPr userDrawn="1"/>
            </p:nvGrpSpPr>
            <p:grpSpPr bwMode="auto">
              <a:xfrm>
                <a:off x="0" y="0"/>
                <a:ext cx="5760" cy="4320"/>
                <a:chOff x="0" y="0"/>
                <a:chExt cx="5760" cy="4320"/>
              </a:xfrm>
            </p:grpSpPr>
            <p:sp>
              <p:nvSpPr>
                <p:cNvPr id="36871" name="Line 7"/>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2" name="Line 8"/>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3" name="Line 9"/>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4" name="Line 10"/>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5" name="Line 11"/>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6" name="Line 12"/>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7" name="Line 13"/>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8" name="Line 14"/>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79" name="Line 15"/>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0" name="Line 16"/>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1" name="Line 17"/>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2" name="Line 18"/>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3" name="Line 19"/>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4" name="Line 20"/>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5" name="Line 21"/>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6" name="Line 22"/>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7" name="Line 23"/>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8" name="Line 24"/>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89" name="Line 25"/>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0" name="Line 26"/>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1" name="Line 27"/>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2" name="Line 28"/>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3" name="Line 29"/>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4" name="Line 30"/>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5" name="Line 31"/>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6" name="Line 32"/>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7" name="Line 33"/>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8" name="Line 34"/>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899" name="Line 35"/>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0" name="Line 36"/>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1" name="Line 37"/>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2" name="Line 38"/>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3" name="Line 39"/>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4" name="Line 40"/>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5" name="Line 41"/>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6" name="Line 42"/>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7" name="Line 43"/>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8" name="Line 44"/>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09" name="Line 45"/>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0" name="Line 46"/>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1" name="Line 47"/>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2" name="Line 48"/>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3" name="Line 49"/>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4" name="Line 50"/>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5" name="Line 51"/>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6" name="Line 52"/>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7" name="Line 53"/>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8" name="Line 54"/>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19" name="Line 55"/>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20" name="Line 56"/>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21" name="Line 57"/>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6922" name="Line 58"/>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6923" name="Group 59"/>
            <p:cNvGrpSpPr>
              <a:grpSpLocks/>
            </p:cNvGrpSpPr>
            <p:nvPr userDrawn="1"/>
          </p:nvGrpSpPr>
          <p:grpSpPr bwMode="auto">
            <a:xfrm>
              <a:off x="3" y="559"/>
              <a:ext cx="4192" cy="1796"/>
              <a:chOff x="3" y="559"/>
              <a:chExt cx="4192" cy="1796"/>
            </a:xfrm>
          </p:grpSpPr>
          <p:sp>
            <p:nvSpPr>
              <p:cNvPr id="36924" name="Line 60"/>
              <p:cNvSpPr>
                <a:spLocks noChangeShapeType="1"/>
              </p:cNvSpPr>
              <p:nvPr/>
            </p:nvSpPr>
            <p:spPr bwMode="ltGray">
              <a:xfrm>
                <a:off x="506" y="559"/>
                <a:ext cx="0" cy="17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25" name="Line 61"/>
              <p:cNvSpPr>
                <a:spLocks noChangeShapeType="1"/>
              </p:cNvSpPr>
              <p:nvPr/>
            </p:nvSpPr>
            <p:spPr bwMode="ltGray">
              <a:xfrm flipH="1" flipV="1">
                <a:off x="3" y="1924"/>
                <a:ext cx="32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26" name="Line 62"/>
              <p:cNvSpPr>
                <a:spLocks noChangeShapeType="1"/>
              </p:cNvSpPr>
              <p:nvPr/>
            </p:nvSpPr>
            <p:spPr bwMode="ltGray">
              <a:xfrm flipH="1" flipV="1">
                <a:off x="384" y="938"/>
                <a:ext cx="38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27" name="Arc 63"/>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6928" name="Group 64"/>
            <p:cNvGrpSpPr>
              <a:grpSpLocks/>
            </p:cNvGrpSpPr>
            <p:nvPr userDrawn="1"/>
          </p:nvGrpSpPr>
          <p:grpSpPr bwMode="auto">
            <a:xfrm>
              <a:off x="1480" y="1952"/>
              <a:ext cx="3808" cy="1812"/>
              <a:chOff x="1480" y="1952"/>
              <a:chExt cx="3808" cy="1812"/>
            </a:xfrm>
          </p:grpSpPr>
          <p:sp>
            <p:nvSpPr>
              <p:cNvPr id="36929" name="Line 65"/>
              <p:cNvSpPr>
                <a:spLocks noChangeShapeType="1"/>
              </p:cNvSpPr>
              <p:nvPr/>
            </p:nvSpPr>
            <p:spPr bwMode="ltGray">
              <a:xfrm flipV="1">
                <a:off x="1480" y="3442"/>
                <a:ext cx="38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30" name="Line 66"/>
              <p:cNvSpPr>
                <a:spLocks noChangeShapeType="1"/>
              </p:cNvSpPr>
              <p:nvPr/>
            </p:nvSpPr>
            <p:spPr bwMode="ltGray">
              <a:xfrm flipH="1">
                <a:off x="5172" y="1952"/>
                <a:ext cx="0" cy="18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931" name="Arc 67"/>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36932" name="Rectangle 68"/>
          <p:cNvSpPr>
            <a:spLocks noGrp="1" noChangeArrowheads="1"/>
          </p:cNvSpPr>
          <p:nvPr>
            <p:ph type="ctrTitle"/>
          </p:nvPr>
        </p:nvSpPr>
        <p:spPr>
          <a:xfrm>
            <a:off x="990600" y="1752600"/>
            <a:ext cx="7772400" cy="1143000"/>
          </a:xfrm>
        </p:spPr>
        <p:txBody>
          <a:bodyPr/>
          <a:lstStyle>
            <a:lvl1pPr>
              <a:defRPr/>
            </a:lvl1pPr>
          </a:lstStyle>
          <a:p>
            <a:pPr lvl="0"/>
            <a:r>
              <a:rPr lang="en-US" noProof="0" smtClean="0"/>
              <a:t>Klepnutím lze upravit styl předlohy nadpisů.</a:t>
            </a:r>
          </a:p>
        </p:txBody>
      </p:sp>
      <p:sp>
        <p:nvSpPr>
          <p:cNvPr id="36933" name="Rectangle 69"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36934" name="Rectangle 70"/>
          <p:cNvSpPr>
            <a:spLocks noGrp="1" noChangeArrowheads="1"/>
          </p:cNvSpPr>
          <p:nvPr>
            <p:ph type="dt" sz="quarter" idx="2"/>
          </p:nvPr>
        </p:nvSpPr>
        <p:spPr>
          <a:xfrm>
            <a:off x="250825" y="6248400"/>
            <a:ext cx="4033838" cy="457200"/>
          </a:xfrm>
        </p:spPr>
        <p:txBody>
          <a:bodyPr/>
          <a:lstStyle>
            <a:lvl1pPr>
              <a:defRPr sz="1200"/>
            </a:lvl1pPr>
          </a:lstStyle>
          <a:p>
            <a:endParaRPr lang="en-US" dirty="0" smtClean="0"/>
          </a:p>
        </p:txBody>
      </p:sp>
      <p:sp>
        <p:nvSpPr>
          <p:cNvPr id="36935" name="Rectangle 71"/>
          <p:cNvSpPr>
            <a:spLocks noGrp="1" noChangeArrowheads="1"/>
          </p:cNvSpPr>
          <p:nvPr>
            <p:ph type="ftr" sz="quarter" idx="3"/>
          </p:nvPr>
        </p:nvSpPr>
        <p:spPr>
          <a:xfrm>
            <a:off x="4500563" y="6248400"/>
            <a:ext cx="3024187" cy="457200"/>
          </a:xfrm>
        </p:spPr>
        <p:txBody>
          <a:bodyPr/>
          <a:lstStyle>
            <a:lvl1pPr algn="l">
              <a:defRPr sz="1200"/>
            </a:lvl1pPr>
          </a:lstStyle>
          <a:p>
            <a:endParaRPr lang="en-US"/>
          </a:p>
        </p:txBody>
      </p:sp>
      <p:sp>
        <p:nvSpPr>
          <p:cNvPr id="36936" name="Rectangle 72"/>
          <p:cNvSpPr>
            <a:spLocks noChangeArrowheads="1"/>
          </p:cNvSpPr>
          <p:nvPr/>
        </p:nvSpPr>
        <p:spPr bwMode="auto">
          <a:xfrm>
            <a:off x="7524750" y="6243638"/>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r>
              <a:rPr lang="en-US" sz="1200">
                <a:latin typeface="Tahoma" pitchFamily="34" charset="0"/>
              </a:rPr>
              <a:t>IEAP–CTU Prague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01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dirty="0" smtClean="0"/>
              <a:t>Click to edit Master title style</a:t>
            </a:r>
            <a:endParaRPr lang="cs-CZ"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9826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1527982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260350"/>
            <a:ext cx="2016125" cy="5905500"/>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609600" y="260350"/>
            <a:ext cx="5899150"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28460760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350"/>
            <a:ext cx="7346950" cy="936625"/>
          </a:xfrm>
        </p:spPr>
        <p:txBody>
          <a:bodyPr/>
          <a:lstStyle/>
          <a:p>
            <a:r>
              <a:rPr lang="en-US" smtClean="0"/>
              <a:t>Click to edit Master title style</a:t>
            </a:r>
            <a:endParaRPr lang="cs-CZ"/>
          </a:p>
        </p:txBody>
      </p:sp>
      <p:sp>
        <p:nvSpPr>
          <p:cNvPr id="3" name="Content Placeholder 2"/>
          <p:cNvSpPr>
            <a:spLocks noGrp="1"/>
          </p:cNvSpPr>
          <p:nvPr>
            <p:ph sz="quarter" idx="1"/>
          </p:nvPr>
        </p:nvSpPr>
        <p:spPr>
          <a:xfrm>
            <a:off x="755650" y="1484313"/>
            <a:ext cx="3884613" cy="226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quarter" idx="2"/>
          </p:nvPr>
        </p:nvSpPr>
        <p:spPr>
          <a:xfrm>
            <a:off x="755650" y="3900488"/>
            <a:ext cx="3884613" cy="22653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cs-CZ" dirty="0"/>
          </a:p>
        </p:txBody>
      </p:sp>
      <p:sp>
        <p:nvSpPr>
          <p:cNvPr id="5" name="Text Placeholder 4"/>
          <p:cNvSpPr>
            <a:spLocks noGrp="1"/>
          </p:cNvSpPr>
          <p:nvPr>
            <p:ph type="body" sz="half" idx="3"/>
          </p:nvPr>
        </p:nvSpPr>
        <p:spPr>
          <a:xfrm>
            <a:off x="4792663" y="1484313"/>
            <a:ext cx="3884612" cy="468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10628965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350"/>
            <a:ext cx="7346950" cy="936625"/>
          </a:xfrm>
        </p:spPr>
        <p:txBody>
          <a:bodyPr/>
          <a:lstStyle/>
          <a:p>
            <a:r>
              <a:rPr lang="en-US" smtClean="0"/>
              <a:t>Click to edit Master title style</a:t>
            </a:r>
            <a:endParaRPr lang="cs-CZ"/>
          </a:p>
        </p:txBody>
      </p:sp>
      <p:sp>
        <p:nvSpPr>
          <p:cNvPr id="3" name="Text Placeholder 2"/>
          <p:cNvSpPr>
            <a:spLocks noGrp="1"/>
          </p:cNvSpPr>
          <p:nvPr>
            <p:ph type="body" sz="half" idx="1"/>
          </p:nvPr>
        </p:nvSpPr>
        <p:spPr>
          <a:xfrm>
            <a:off x="755650" y="1484313"/>
            <a:ext cx="3884613" cy="468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quarter" idx="2"/>
          </p:nvPr>
        </p:nvSpPr>
        <p:spPr>
          <a:xfrm>
            <a:off x="4792663" y="1484313"/>
            <a:ext cx="3884612" cy="226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Content Placeholder 4"/>
          <p:cNvSpPr>
            <a:spLocks noGrp="1"/>
          </p:cNvSpPr>
          <p:nvPr>
            <p:ph sz="quarter" idx="3"/>
          </p:nvPr>
        </p:nvSpPr>
        <p:spPr>
          <a:xfrm>
            <a:off x="4792663" y="3900488"/>
            <a:ext cx="3884612" cy="2265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866014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quarter" idx="10"/>
          </p:nvPr>
        </p:nvSpPr>
        <p:spPr/>
        <p:txBody>
          <a:bodyPr/>
          <a:lstStyle>
            <a:lvl1pPr>
              <a:defRPr/>
            </a:lvl1pPr>
          </a:lstStyle>
          <a:p>
            <a:endParaRPr lang="en-US" dirty="0" smtClean="0"/>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2186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quarter" idx="10"/>
          </p:nvPr>
        </p:nvSpPr>
        <p:spPr/>
        <p:txBody>
          <a:bodyPr/>
          <a:lstStyle>
            <a:lvl1pPr>
              <a:defRPr/>
            </a:lvl1pPr>
          </a:lstStyle>
          <a:p>
            <a:endParaRPr lang="en-US" dirty="0" smtClean="0"/>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60714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6858000"/>
          </a:xfrm>
          <a:prstGeom prst="rect">
            <a:avLst/>
          </a:prstGeom>
          <a:gradFill rotWithShape="0">
            <a:gsLst>
              <a:gs pos="0">
                <a:srgbClr val="D3DE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49155" name="Group 3"/>
          <p:cNvGrpSpPr>
            <a:grpSpLocks/>
          </p:cNvGrpSpPr>
          <p:nvPr/>
        </p:nvGrpSpPr>
        <p:grpSpPr bwMode="auto">
          <a:xfrm>
            <a:off x="0" y="0"/>
            <a:ext cx="9144000" cy="6858000"/>
            <a:chOff x="0" y="0"/>
            <a:chExt cx="5760" cy="4320"/>
          </a:xfrm>
        </p:grpSpPr>
        <p:grpSp>
          <p:nvGrpSpPr>
            <p:cNvPr id="49156" name="Group 4"/>
            <p:cNvGrpSpPr>
              <a:grpSpLocks/>
            </p:cNvGrpSpPr>
            <p:nvPr userDrawn="1"/>
          </p:nvGrpSpPr>
          <p:grpSpPr bwMode="auto">
            <a:xfrm>
              <a:off x="0" y="192"/>
              <a:ext cx="5760" cy="4032"/>
              <a:chOff x="0" y="192"/>
              <a:chExt cx="5760" cy="4032"/>
            </a:xfrm>
          </p:grpSpPr>
          <p:sp>
            <p:nvSpPr>
              <p:cNvPr id="49157" name="Line 5"/>
              <p:cNvSpPr>
                <a:spLocks noChangeShapeType="1"/>
              </p:cNvSpPr>
              <p:nvPr userDrawn="1"/>
            </p:nvSpPr>
            <p:spPr bwMode="white">
              <a:xfrm>
                <a:off x="0" y="19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Line 6"/>
              <p:cNvSpPr>
                <a:spLocks noChangeShapeType="1"/>
              </p:cNvSpPr>
              <p:nvPr userDrawn="1"/>
            </p:nvSpPr>
            <p:spPr bwMode="white">
              <a:xfrm>
                <a:off x="0" y="38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9" name="Line 7"/>
              <p:cNvSpPr>
                <a:spLocks noChangeShapeType="1"/>
              </p:cNvSpPr>
              <p:nvPr userDrawn="1"/>
            </p:nvSpPr>
            <p:spPr bwMode="white">
              <a:xfrm>
                <a:off x="0" y="57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0" name="Line 8"/>
              <p:cNvSpPr>
                <a:spLocks noChangeShapeType="1"/>
              </p:cNvSpPr>
              <p:nvPr userDrawn="1"/>
            </p:nvSpPr>
            <p:spPr bwMode="white">
              <a:xfrm>
                <a:off x="0" y="76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1" name="Line 9"/>
              <p:cNvSpPr>
                <a:spLocks noChangeShapeType="1"/>
              </p:cNvSpPr>
              <p:nvPr userDrawn="1"/>
            </p:nvSpPr>
            <p:spPr bwMode="white">
              <a:xfrm>
                <a:off x="0" y="96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2" name="Line 10"/>
              <p:cNvSpPr>
                <a:spLocks noChangeShapeType="1"/>
              </p:cNvSpPr>
              <p:nvPr userDrawn="1"/>
            </p:nvSpPr>
            <p:spPr bwMode="white">
              <a:xfrm>
                <a:off x="0" y="115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3" name="Line 11"/>
              <p:cNvSpPr>
                <a:spLocks noChangeShapeType="1"/>
              </p:cNvSpPr>
              <p:nvPr userDrawn="1"/>
            </p:nvSpPr>
            <p:spPr bwMode="white">
              <a:xfrm>
                <a:off x="0" y="134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4" name="Line 12"/>
              <p:cNvSpPr>
                <a:spLocks noChangeShapeType="1"/>
              </p:cNvSpPr>
              <p:nvPr userDrawn="1"/>
            </p:nvSpPr>
            <p:spPr bwMode="white">
              <a:xfrm>
                <a:off x="0" y="153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5" name="Line 13"/>
              <p:cNvSpPr>
                <a:spLocks noChangeShapeType="1"/>
              </p:cNvSpPr>
              <p:nvPr userDrawn="1"/>
            </p:nvSpPr>
            <p:spPr bwMode="white">
              <a:xfrm>
                <a:off x="0" y="172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6" name="Line 14"/>
              <p:cNvSpPr>
                <a:spLocks noChangeShapeType="1"/>
              </p:cNvSpPr>
              <p:nvPr userDrawn="1"/>
            </p:nvSpPr>
            <p:spPr bwMode="white">
              <a:xfrm>
                <a:off x="0" y="192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7" name="Line 15"/>
              <p:cNvSpPr>
                <a:spLocks noChangeShapeType="1"/>
              </p:cNvSpPr>
              <p:nvPr userDrawn="1"/>
            </p:nvSpPr>
            <p:spPr bwMode="white">
              <a:xfrm>
                <a:off x="0" y="211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8" name="Line 16"/>
              <p:cNvSpPr>
                <a:spLocks noChangeShapeType="1"/>
              </p:cNvSpPr>
              <p:nvPr userDrawn="1"/>
            </p:nvSpPr>
            <p:spPr bwMode="white">
              <a:xfrm>
                <a:off x="0" y="230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69" name="Line 17"/>
              <p:cNvSpPr>
                <a:spLocks noChangeShapeType="1"/>
              </p:cNvSpPr>
              <p:nvPr userDrawn="1"/>
            </p:nvSpPr>
            <p:spPr bwMode="white">
              <a:xfrm>
                <a:off x="0" y="249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0" name="Line 18"/>
              <p:cNvSpPr>
                <a:spLocks noChangeShapeType="1"/>
              </p:cNvSpPr>
              <p:nvPr userDrawn="1"/>
            </p:nvSpPr>
            <p:spPr bwMode="white">
              <a:xfrm>
                <a:off x="0" y="268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1" name="Line 19"/>
              <p:cNvSpPr>
                <a:spLocks noChangeShapeType="1"/>
              </p:cNvSpPr>
              <p:nvPr userDrawn="1"/>
            </p:nvSpPr>
            <p:spPr bwMode="white">
              <a:xfrm>
                <a:off x="0" y="288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2" name="Line 20"/>
              <p:cNvSpPr>
                <a:spLocks noChangeShapeType="1"/>
              </p:cNvSpPr>
              <p:nvPr userDrawn="1"/>
            </p:nvSpPr>
            <p:spPr bwMode="white">
              <a:xfrm>
                <a:off x="0" y="307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3" name="Line 21"/>
              <p:cNvSpPr>
                <a:spLocks noChangeShapeType="1"/>
              </p:cNvSpPr>
              <p:nvPr userDrawn="1"/>
            </p:nvSpPr>
            <p:spPr bwMode="white">
              <a:xfrm>
                <a:off x="0" y="326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4" name="Line 22"/>
              <p:cNvSpPr>
                <a:spLocks noChangeShapeType="1"/>
              </p:cNvSpPr>
              <p:nvPr userDrawn="1"/>
            </p:nvSpPr>
            <p:spPr bwMode="white">
              <a:xfrm>
                <a:off x="0" y="345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5" name="Line 23"/>
              <p:cNvSpPr>
                <a:spLocks noChangeShapeType="1"/>
              </p:cNvSpPr>
              <p:nvPr userDrawn="1"/>
            </p:nvSpPr>
            <p:spPr bwMode="white">
              <a:xfrm>
                <a:off x="0" y="364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6" name="Line 24"/>
              <p:cNvSpPr>
                <a:spLocks noChangeShapeType="1"/>
              </p:cNvSpPr>
              <p:nvPr userDrawn="1"/>
            </p:nvSpPr>
            <p:spPr bwMode="white">
              <a:xfrm>
                <a:off x="0" y="384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7" name="Line 25"/>
              <p:cNvSpPr>
                <a:spLocks noChangeShapeType="1"/>
              </p:cNvSpPr>
              <p:nvPr userDrawn="1"/>
            </p:nvSpPr>
            <p:spPr bwMode="white">
              <a:xfrm>
                <a:off x="0" y="403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8" name="Line 26"/>
              <p:cNvSpPr>
                <a:spLocks noChangeShapeType="1"/>
              </p:cNvSpPr>
              <p:nvPr userDrawn="1"/>
            </p:nvSpPr>
            <p:spPr bwMode="white">
              <a:xfrm>
                <a:off x="0" y="422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9179" name="Group 27"/>
            <p:cNvGrpSpPr>
              <a:grpSpLocks/>
            </p:cNvGrpSpPr>
            <p:nvPr userDrawn="1"/>
          </p:nvGrpSpPr>
          <p:grpSpPr bwMode="auto">
            <a:xfrm>
              <a:off x="192" y="0"/>
              <a:ext cx="5376" cy="4320"/>
              <a:chOff x="192" y="0"/>
              <a:chExt cx="5376" cy="4320"/>
            </a:xfrm>
          </p:grpSpPr>
          <p:sp>
            <p:nvSpPr>
              <p:cNvPr id="49180" name="Line 28"/>
              <p:cNvSpPr>
                <a:spLocks noChangeShapeType="1"/>
              </p:cNvSpPr>
              <p:nvPr userDrawn="1"/>
            </p:nvSpPr>
            <p:spPr bwMode="white">
              <a:xfrm>
                <a:off x="19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1" name="Line 29"/>
              <p:cNvSpPr>
                <a:spLocks noChangeShapeType="1"/>
              </p:cNvSpPr>
              <p:nvPr userDrawn="1"/>
            </p:nvSpPr>
            <p:spPr bwMode="white">
              <a:xfrm>
                <a:off x="38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2" name="Line 30"/>
              <p:cNvSpPr>
                <a:spLocks noChangeShapeType="1"/>
              </p:cNvSpPr>
              <p:nvPr userDrawn="1"/>
            </p:nvSpPr>
            <p:spPr bwMode="white">
              <a:xfrm>
                <a:off x="57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3" name="Line 31"/>
              <p:cNvSpPr>
                <a:spLocks noChangeShapeType="1"/>
              </p:cNvSpPr>
              <p:nvPr userDrawn="1"/>
            </p:nvSpPr>
            <p:spPr bwMode="white">
              <a:xfrm>
                <a:off x="76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4" name="Line 32"/>
              <p:cNvSpPr>
                <a:spLocks noChangeShapeType="1"/>
              </p:cNvSpPr>
              <p:nvPr userDrawn="1"/>
            </p:nvSpPr>
            <p:spPr bwMode="white">
              <a:xfrm>
                <a:off x="96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5" name="Line 33"/>
              <p:cNvSpPr>
                <a:spLocks noChangeShapeType="1"/>
              </p:cNvSpPr>
              <p:nvPr userDrawn="1"/>
            </p:nvSpPr>
            <p:spPr bwMode="white">
              <a:xfrm>
                <a:off x="115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6" name="Line 34"/>
              <p:cNvSpPr>
                <a:spLocks noChangeShapeType="1"/>
              </p:cNvSpPr>
              <p:nvPr userDrawn="1"/>
            </p:nvSpPr>
            <p:spPr bwMode="white">
              <a:xfrm>
                <a:off x="134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7" name="Line 35"/>
              <p:cNvSpPr>
                <a:spLocks noChangeShapeType="1"/>
              </p:cNvSpPr>
              <p:nvPr userDrawn="1"/>
            </p:nvSpPr>
            <p:spPr bwMode="white">
              <a:xfrm>
                <a:off x="153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8" name="Line 36"/>
              <p:cNvSpPr>
                <a:spLocks noChangeShapeType="1"/>
              </p:cNvSpPr>
              <p:nvPr userDrawn="1"/>
            </p:nvSpPr>
            <p:spPr bwMode="white">
              <a:xfrm>
                <a:off x="172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89" name="Line 37"/>
              <p:cNvSpPr>
                <a:spLocks noChangeShapeType="1"/>
              </p:cNvSpPr>
              <p:nvPr userDrawn="1"/>
            </p:nvSpPr>
            <p:spPr bwMode="white">
              <a:xfrm>
                <a:off x="192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0" name="Line 38"/>
              <p:cNvSpPr>
                <a:spLocks noChangeShapeType="1"/>
              </p:cNvSpPr>
              <p:nvPr userDrawn="1"/>
            </p:nvSpPr>
            <p:spPr bwMode="white">
              <a:xfrm>
                <a:off x="211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1" name="Line 39"/>
              <p:cNvSpPr>
                <a:spLocks noChangeShapeType="1"/>
              </p:cNvSpPr>
              <p:nvPr userDrawn="1"/>
            </p:nvSpPr>
            <p:spPr bwMode="white">
              <a:xfrm>
                <a:off x="230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2" name="Line 40"/>
              <p:cNvSpPr>
                <a:spLocks noChangeShapeType="1"/>
              </p:cNvSpPr>
              <p:nvPr userDrawn="1"/>
            </p:nvSpPr>
            <p:spPr bwMode="white">
              <a:xfrm>
                <a:off x="249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3" name="Line 41"/>
              <p:cNvSpPr>
                <a:spLocks noChangeShapeType="1"/>
              </p:cNvSpPr>
              <p:nvPr userDrawn="1"/>
            </p:nvSpPr>
            <p:spPr bwMode="white">
              <a:xfrm>
                <a:off x="268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4" name="Line 42"/>
              <p:cNvSpPr>
                <a:spLocks noChangeShapeType="1"/>
              </p:cNvSpPr>
              <p:nvPr userDrawn="1"/>
            </p:nvSpPr>
            <p:spPr bwMode="white">
              <a:xfrm>
                <a:off x="288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5" name="Line 43"/>
              <p:cNvSpPr>
                <a:spLocks noChangeShapeType="1"/>
              </p:cNvSpPr>
              <p:nvPr userDrawn="1"/>
            </p:nvSpPr>
            <p:spPr bwMode="white">
              <a:xfrm>
                <a:off x="307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6" name="Line 44"/>
              <p:cNvSpPr>
                <a:spLocks noChangeShapeType="1"/>
              </p:cNvSpPr>
              <p:nvPr userDrawn="1"/>
            </p:nvSpPr>
            <p:spPr bwMode="white">
              <a:xfrm>
                <a:off x="326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7" name="Line 45"/>
              <p:cNvSpPr>
                <a:spLocks noChangeShapeType="1"/>
              </p:cNvSpPr>
              <p:nvPr userDrawn="1"/>
            </p:nvSpPr>
            <p:spPr bwMode="white">
              <a:xfrm>
                <a:off x="345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8" name="Line 46"/>
              <p:cNvSpPr>
                <a:spLocks noChangeShapeType="1"/>
              </p:cNvSpPr>
              <p:nvPr userDrawn="1"/>
            </p:nvSpPr>
            <p:spPr bwMode="white">
              <a:xfrm>
                <a:off x="364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99" name="Line 47"/>
              <p:cNvSpPr>
                <a:spLocks noChangeShapeType="1"/>
              </p:cNvSpPr>
              <p:nvPr userDrawn="1"/>
            </p:nvSpPr>
            <p:spPr bwMode="white">
              <a:xfrm>
                <a:off x="384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0" name="Line 48"/>
              <p:cNvSpPr>
                <a:spLocks noChangeShapeType="1"/>
              </p:cNvSpPr>
              <p:nvPr userDrawn="1"/>
            </p:nvSpPr>
            <p:spPr bwMode="white">
              <a:xfrm>
                <a:off x="403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1" name="Line 49"/>
              <p:cNvSpPr>
                <a:spLocks noChangeShapeType="1"/>
              </p:cNvSpPr>
              <p:nvPr userDrawn="1"/>
            </p:nvSpPr>
            <p:spPr bwMode="white">
              <a:xfrm>
                <a:off x="422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2" name="Line 50"/>
              <p:cNvSpPr>
                <a:spLocks noChangeShapeType="1"/>
              </p:cNvSpPr>
              <p:nvPr userDrawn="1"/>
            </p:nvSpPr>
            <p:spPr bwMode="white">
              <a:xfrm>
                <a:off x="441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3" name="Line 51"/>
              <p:cNvSpPr>
                <a:spLocks noChangeShapeType="1"/>
              </p:cNvSpPr>
              <p:nvPr userDrawn="1"/>
            </p:nvSpPr>
            <p:spPr bwMode="white">
              <a:xfrm>
                <a:off x="460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4" name="Line 52"/>
              <p:cNvSpPr>
                <a:spLocks noChangeShapeType="1"/>
              </p:cNvSpPr>
              <p:nvPr userDrawn="1"/>
            </p:nvSpPr>
            <p:spPr bwMode="white">
              <a:xfrm>
                <a:off x="480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5" name="Line 53"/>
              <p:cNvSpPr>
                <a:spLocks noChangeShapeType="1"/>
              </p:cNvSpPr>
              <p:nvPr userDrawn="1"/>
            </p:nvSpPr>
            <p:spPr bwMode="white">
              <a:xfrm>
                <a:off x="499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6" name="Line 54"/>
              <p:cNvSpPr>
                <a:spLocks noChangeShapeType="1"/>
              </p:cNvSpPr>
              <p:nvPr userDrawn="1"/>
            </p:nvSpPr>
            <p:spPr bwMode="white">
              <a:xfrm>
                <a:off x="518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7" name="Line 55"/>
              <p:cNvSpPr>
                <a:spLocks noChangeShapeType="1"/>
              </p:cNvSpPr>
              <p:nvPr userDrawn="1"/>
            </p:nvSpPr>
            <p:spPr bwMode="white">
              <a:xfrm>
                <a:off x="537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08" name="Line 56"/>
              <p:cNvSpPr>
                <a:spLocks noChangeShapeType="1"/>
              </p:cNvSpPr>
              <p:nvPr userDrawn="1"/>
            </p:nvSpPr>
            <p:spPr bwMode="white">
              <a:xfrm>
                <a:off x="556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49209" name="Rectangle 57"/>
          <p:cNvSpPr>
            <a:spLocks noGrp="1" noChangeArrowheads="1"/>
          </p:cNvSpPr>
          <p:nvPr>
            <p:ph type="ctrTitle"/>
          </p:nvPr>
        </p:nvSpPr>
        <p:spPr>
          <a:xfrm>
            <a:off x="1116013" y="1700213"/>
            <a:ext cx="6911975" cy="1189037"/>
          </a:xfrm>
        </p:spPr>
        <p:txBody>
          <a:bodyPr anchor="ctr"/>
          <a:lstStyle>
            <a:lvl1pPr>
              <a:defRPr b="0"/>
            </a:lvl1pPr>
          </a:lstStyle>
          <a:p>
            <a:pPr lvl="0"/>
            <a:r>
              <a:rPr lang="en-US" noProof="0" smtClean="0"/>
              <a:t>Klepnutím lze upravit styl předlohy nadpisů.</a:t>
            </a:r>
          </a:p>
        </p:txBody>
      </p:sp>
      <p:sp>
        <p:nvSpPr>
          <p:cNvPr id="49210" name="Rectangle 58" descr="Rectangle: Click to edit Master text styles&#10;Second level&#10;Third level&#10;Fourth level&#10;Fifth level"/>
          <p:cNvSpPr>
            <a:spLocks noGrp="1" noChangeArrowheads="1"/>
          </p:cNvSpPr>
          <p:nvPr>
            <p:ph type="subTitle" idx="1"/>
          </p:nvPr>
        </p:nvSpPr>
        <p:spPr>
          <a:xfrm>
            <a:off x="1116013" y="3284538"/>
            <a:ext cx="6911975" cy="2016125"/>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49211" name="Line 59"/>
          <p:cNvSpPr>
            <a:spLocks noChangeShapeType="1"/>
          </p:cNvSpPr>
          <p:nvPr/>
        </p:nvSpPr>
        <p:spPr bwMode="ltGray">
          <a:xfrm flipH="1">
            <a:off x="719138" y="1524000"/>
            <a:ext cx="6096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2" name="Line 60"/>
          <p:cNvSpPr>
            <a:spLocks noChangeShapeType="1"/>
          </p:cNvSpPr>
          <p:nvPr/>
        </p:nvSpPr>
        <p:spPr bwMode="ltGray">
          <a:xfrm>
            <a:off x="912813" y="914400"/>
            <a:ext cx="0" cy="2835275"/>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3" name="Arc 61"/>
          <p:cNvSpPr>
            <a:spLocks/>
          </p:cNvSpPr>
          <p:nvPr/>
        </p:nvSpPr>
        <p:spPr bwMode="ltGray">
          <a:xfrm rot="16200000" flipH="1">
            <a:off x="821532" y="1426369"/>
            <a:ext cx="192087" cy="193675"/>
          </a:xfrm>
          <a:custGeom>
            <a:avLst/>
            <a:gdLst>
              <a:gd name="G0" fmla="+- 21595 0 0"/>
              <a:gd name="G1" fmla="+- 21581 0 0"/>
              <a:gd name="G2" fmla="+- 21600 0 0"/>
              <a:gd name="T0" fmla="*/ 22504 w 43195"/>
              <a:gd name="T1" fmla="*/ 0 h 43181"/>
              <a:gd name="T2" fmla="*/ 0 w 43195"/>
              <a:gd name="T3" fmla="*/ 22037 h 43181"/>
              <a:gd name="T4" fmla="*/ 21595 w 43195"/>
              <a:gd name="T5" fmla="*/ 21581 h 43181"/>
            </a:gdLst>
            <a:ahLst/>
            <a:cxnLst>
              <a:cxn ang="0">
                <a:pos x="T0" y="T1"/>
              </a:cxn>
              <a:cxn ang="0">
                <a:pos x="T2" y="T3"/>
              </a:cxn>
              <a:cxn ang="0">
                <a:pos x="T4" y="T5"/>
              </a:cxn>
            </a:cxnLst>
            <a:rect l="0" t="0" r="r" b="b"/>
            <a:pathLst>
              <a:path w="43195" h="43181" fill="none" extrusionOk="0">
                <a:moveTo>
                  <a:pt x="22503" y="0"/>
                </a:moveTo>
                <a:cubicBezTo>
                  <a:pt x="34069" y="487"/>
                  <a:pt x="43195" y="10005"/>
                  <a:pt x="43195" y="21581"/>
                </a:cubicBezTo>
                <a:cubicBezTo>
                  <a:pt x="43195" y="33510"/>
                  <a:pt x="33524" y="43181"/>
                  <a:pt x="21595" y="43181"/>
                </a:cubicBezTo>
                <a:cubicBezTo>
                  <a:pt x="9843" y="43181"/>
                  <a:pt x="247" y="33786"/>
                  <a:pt x="-1" y="22037"/>
                </a:cubicBezTo>
              </a:path>
              <a:path w="43195" h="43181" stroke="0" extrusionOk="0">
                <a:moveTo>
                  <a:pt x="22503" y="0"/>
                </a:moveTo>
                <a:cubicBezTo>
                  <a:pt x="34069" y="487"/>
                  <a:pt x="43195" y="10005"/>
                  <a:pt x="43195" y="21581"/>
                </a:cubicBezTo>
                <a:cubicBezTo>
                  <a:pt x="43195" y="33510"/>
                  <a:pt x="33524" y="43181"/>
                  <a:pt x="21595" y="43181"/>
                </a:cubicBezTo>
                <a:cubicBezTo>
                  <a:pt x="9843" y="43181"/>
                  <a:pt x="247" y="33786"/>
                  <a:pt x="-1" y="22037"/>
                </a:cubicBezTo>
                <a:lnTo>
                  <a:pt x="21595" y="21581"/>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4" name="Line 62"/>
          <p:cNvSpPr>
            <a:spLocks noChangeShapeType="1"/>
          </p:cNvSpPr>
          <p:nvPr/>
        </p:nvSpPr>
        <p:spPr bwMode="ltGray">
          <a:xfrm rot="10800000" flipH="1">
            <a:off x="2325688" y="5487988"/>
            <a:ext cx="6096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5" name="Line 63"/>
          <p:cNvSpPr>
            <a:spLocks noChangeShapeType="1"/>
          </p:cNvSpPr>
          <p:nvPr/>
        </p:nvSpPr>
        <p:spPr bwMode="ltGray">
          <a:xfrm rot="10800000">
            <a:off x="8229600" y="3262313"/>
            <a:ext cx="0" cy="2835275"/>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6" name="Arc 64"/>
          <p:cNvSpPr>
            <a:spLocks/>
          </p:cNvSpPr>
          <p:nvPr/>
        </p:nvSpPr>
        <p:spPr bwMode="ltGray">
          <a:xfrm rot="5400000" flipH="1">
            <a:off x="8133557" y="5393531"/>
            <a:ext cx="192088" cy="193675"/>
          </a:xfrm>
          <a:custGeom>
            <a:avLst/>
            <a:gdLst>
              <a:gd name="G0" fmla="+- 21595 0 0"/>
              <a:gd name="G1" fmla="+- 21540 0 0"/>
              <a:gd name="G2" fmla="+- 21600 0 0"/>
              <a:gd name="T0" fmla="*/ 23200 w 43195"/>
              <a:gd name="T1" fmla="*/ 0 h 43140"/>
              <a:gd name="T2" fmla="*/ 0 w 43195"/>
              <a:gd name="T3" fmla="*/ 21996 h 43140"/>
              <a:gd name="T4" fmla="*/ 21595 w 43195"/>
              <a:gd name="T5" fmla="*/ 21540 h 43140"/>
            </a:gdLst>
            <a:ahLst/>
            <a:cxnLst>
              <a:cxn ang="0">
                <a:pos x="T0" y="T1"/>
              </a:cxn>
              <a:cxn ang="0">
                <a:pos x="T2" y="T3"/>
              </a:cxn>
              <a:cxn ang="0">
                <a:pos x="T4" y="T5"/>
              </a:cxn>
            </a:cxnLst>
            <a:rect l="0" t="0" r="r" b="b"/>
            <a:pathLst>
              <a:path w="43195" h="43140" fill="none" extrusionOk="0">
                <a:moveTo>
                  <a:pt x="23200" y="-1"/>
                </a:moveTo>
                <a:cubicBezTo>
                  <a:pt x="34475" y="839"/>
                  <a:pt x="43195" y="10233"/>
                  <a:pt x="43195" y="21540"/>
                </a:cubicBezTo>
                <a:cubicBezTo>
                  <a:pt x="43195" y="33469"/>
                  <a:pt x="33524" y="43140"/>
                  <a:pt x="21595" y="43140"/>
                </a:cubicBezTo>
                <a:cubicBezTo>
                  <a:pt x="9843" y="43140"/>
                  <a:pt x="247" y="33745"/>
                  <a:pt x="-1" y="21996"/>
                </a:cubicBezTo>
              </a:path>
              <a:path w="43195" h="43140" stroke="0" extrusionOk="0">
                <a:moveTo>
                  <a:pt x="23200" y="-1"/>
                </a:moveTo>
                <a:cubicBezTo>
                  <a:pt x="34475" y="839"/>
                  <a:pt x="43195" y="10233"/>
                  <a:pt x="43195" y="21540"/>
                </a:cubicBezTo>
                <a:cubicBezTo>
                  <a:pt x="43195" y="33469"/>
                  <a:pt x="33524" y="43140"/>
                  <a:pt x="21595" y="43140"/>
                </a:cubicBezTo>
                <a:cubicBezTo>
                  <a:pt x="9843" y="43140"/>
                  <a:pt x="247" y="33745"/>
                  <a:pt x="-1" y="21996"/>
                </a:cubicBezTo>
                <a:lnTo>
                  <a:pt x="21595" y="2154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7" name="Rectangle 65"/>
          <p:cNvSpPr>
            <a:spLocks noChangeArrowheads="1"/>
          </p:cNvSpPr>
          <p:nvPr/>
        </p:nvSpPr>
        <p:spPr bwMode="ltGray">
          <a:xfrm>
            <a:off x="3352800" y="0"/>
            <a:ext cx="5791200" cy="152400"/>
          </a:xfrm>
          <a:prstGeom prst="rect">
            <a:avLst/>
          </a:prstGeom>
          <a:solidFill>
            <a:srgbClr val="D1D7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8" name="Line 66"/>
          <p:cNvSpPr>
            <a:spLocks noChangeShapeType="1"/>
          </p:cNvSpPr>
          <p:nvPr/>
        </p:nvSpPr>
        <p:spPr bwMode="ltGray">
          <a:xfrm>
            <a:off x="8843963" y="0"/>
            <a:ext cx="0" cy="23622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219" name="Line 67"/>
          <p:cNvSpPr>
            <a:spLocks noChangeShapeType="1"/>
          </p:cNvSpPr>
          <p:nvPr/>
        </p:nvSpPr>
        <p:spPr bwMode="ltGray">
          <a:xfrm>
            <a:off x="0" y="3051175"/>
            <a:ext cx="5148263"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9220" name="Picture 6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25" y="4292600"/>
            <a:ext cx="115252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21" name="Rectangle 69"/>
          <p:cNvSpPr>
            <a:spLocks noGrp="1" noChangeArrowheads="1"/>
          </p:cNvSpPr>
          <p:nvPr>
            <p:ph type="dt" sz="quarter" idx="2"/>
          </p:nvPr>
        </p:nvSpPr>
        <p:spPr bwMode="auto">
          <a:xfrm>
            <a:off x="58738" y="6400800"/>
            <a:ext cx="2684462"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mn-lt"/>
              </a:defRPr>
            </a:lvl1pPr>
          </a:lstStyle>
          <a:p>
            <a:endParaRPr lang="en-US"/>
          </a:p>
        </p:txBody>
      </p:sp>
      <p:sp>
        <p:nvSpPr>
          <p:cNvPr id="49222" name="Rectangle 70"/>
          <p:cNvSpPr>
            <a:spLocks noGrp="1" noChangeArrowheads="1"/>
          </p:cNvSpPr>
          <p:nvPr>
            <p:ph type="ftr" sz="quarter" idx="3"/>
          </p:nvPr>
        </p:nvSpPr>
        <p:spPr bwMode="auto">
          <a:xfrm>
            <a:off x="3287713" y="64008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mn-lt"/>
              </a:defRPr>
            </a:lvl1pPr>
          </a:lstStyle>
          <a:p>
            <a:endParaRPr lang="en-US"/>
          </a:p>
        </p:txBody>
      </p:sp>
      <p:sp>
        <p:nvSpPr>
          <p:cNvPr id="49223" name="Rectangle 71"/>
          <p:cNvSpPr>
            <a:spLocks noChangeArrowheads="1"/>
          </p:cNvSpPr>
          <p:nvPr userDrawn="1"/>
        </p:nvSpPr>
        <p:spPr bwMode="auto">
          <a:xfrm>
            <a:off x="6973888" y="6400800"/>
            <a:ext cx="2135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r>
              <a:rPr lang="en-US" sz="1000">
                <a:latin typeface="Tahoma" pitchFamily="34" charset="0"/>
              </a:rPr>
              <a:t>IEAP–CTU Prague     </a:t>
            </a:r>
            <a:fld id="{7D9CFF7C-88D9-4BF0-B5F9-468A3D04BD63}" type="slidenum">
              <a:rPr lang="en-US" sz="1000">
                <a:latin typeface="Tahoma" pitchFamily="34" charset="0"/>
              </a:rPr>
              <a:pPr algn="r"/>
              <a:t>‹#›</a:t>
            </a:fld>
            <a:endParaRPr lang="cs-CZ" sz="1000">
              <a:latin typeface="Tahoma"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37924173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cs-CZ"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76899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755650" y="1484313"/>
            <a:ext cx="3884613"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792663" y="1484313"/>
            <a:ext cx="3884612"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144721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154149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Tree>
    <p:extLst>
      <p:ext uri="{BB962C8B-B14F-4D97-AF65-F5344CB8AC3E}">
        <p14:creationId xmlns:p14="http://schemas.microsoft.com/office/powerpoint/2010/main" val="9415008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1524000"/>
            <a:ext cx="9144000" cy="152400"/>
          </a:xfrm>
          <a:prstGeom prst="rect">
            <a:avLst/>
          </a:prstGeom>
          <a:gradFill rotWithShape="0">
            <a:gsLst>
              <a:gs pos="0">
                <a:srgbClr val="E8EEFE"/>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43" name="Rectangle 3"/>
          <p:cNvSpPr>
            <a:spLocks noChangeArrowheads="1"/>
          </p:cNvSpPr>
          <p:nvPr/>
        </p:nvSpPr>
        <p:spPr bwMode="auto">
          <a:xfrm>
            <a:off x="8839200" y="1524000"/>
            <a:ext cx="304800" cy="1219200"/>
          </a:xfrm>
          <a:prstGeom prst="rect">
            <a:avLst/>
          </a:prstGeom>
          <a:gradFill rotWithShape="0">
            <a:gsLst>
              <a:gs pos="0">
                <a:srgbClr val="E8EEFE"/>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44" name="Rectangle 4"/>
          <p:cNvSpPr>
            <a:spLocks noChangeArrowheads="1"/>
          </p:cNvSpPr>
          <p:nvPr/>
        </p:nvSpPr>
        <p:spPr bwMode="auto">
          <a:xfrm>
            <a:off x="0" y="1524000"/>
            <a:ext cx="609600" cy="3810000"/>
          </a:xfrm>
          <a:prstGeom prst="rect">
            <a:avLst/>
          </a:prstGeom>
          <a:gradFill rotWithShape="0">
            <a:gsLst>
              <a:gs pos="0">
                <a:srgbClr val="E8EEFE"/>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45" name="Rectangle 5"/>
          <p:cNvSpPr>
            <a:spLocks noChangeArrowheads="1"/>
          </p:cNvSpPr>
          <p:nvPr/>
        </p:nvSpPr>
        <p:spPr bwMode="auto">
          <a:xfrm>
            <a:off x="0" y="0"/>
            <a:ext cx="9144000" cy="1524000"/>
          </a:xfrm>
          <a:prstGeom prst="rect">
            <a:avLst/>
          </a:prstGeom>
          <a:gradFill rotWithShape="0">
            <a:gsLst>
              <a:gs pos="0">
                <a:schemeClr val="bg1"/>
              </a:gs>
              <a:gs pos="100000">
                <a:srgbClr val="E8EEF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5846" name="Group 6"/>
          <p:cNvGrpSpPr>
            <a:grpSpLocks/>
          </p:cNvGrpSpPr>
          <p:nvPr/>
        </p:nvGrpSpPr>
        <p:grpSpPr bwMode="auto">
          <a:xfrm>
            <a:off x="0" y="0"/>
            <a:ext cx="9144000" cy="6858000"/>
            <a:chOff x="0" y="0"/>
            <a:chExt cx="5760" cy="4320"/>
          </a:xfrm>
        </p:grpSpPr>
        <p:grpSp>
          <p:nvGrpSpPr>
            <p:cNvPr id="35847" name="Group 7"/>
            <p:cNvGrpSpPr>
              <a:grpSpLocks/>
            </p:cNvGrpSpPr>
            <p:nvPr/>
          </p:nvGrpSpPr>
          <p:grpSpPr bwMode="auto">
            <a:xfrm>
              <a:off x="0" y="192"/>
              <a:ext cx="5760" cy="4032"/>
              <a:chOff x="0" y="192"/>
              <a:chExt cx="5760" cy="4032"/>
            </a:xfrm>
          </p:grpSpPr>
          <p:sp>
            <p:nvSpPr>
              <p:cNvPr id="35848" name="Line 8"/>
              <p:cNvSpPr>
                <a:spLocks noChangeShapeType="1"/>
              </p:cNvSpPr>
              <p:nvPr/>
            </p:nvSpPr>
            <p:spPr bwMode="white">
              <a:xfrm>
                <a:off x="0" y="192"/>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49" name="Line 9"/>
              <p:cNvSpPr>
                <a:spLocks noChangeShapeType="1"/>
              </p:cNvSpPr>
              <p:nvPr/>
            </p:nvSpPr>
            <p:spPr bwMode="white">
              <a:xfrm>
                <a:off x="0" y="384"/>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0" name="Line 10"/>
              <p:cNvSpPr>
                <a:spLocks noChangeShapeType="1"/>
              </p:cNvSpPr>
              <p:nvPr/>
            </p:nvSpPr>
            <p:spPr bwMode="white">
              <a:xfrm>
                <a:off x="0" y="576"/>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1" name="Line 11"/>
              <p:cNvSpPr>
                <a:spLocks noChangeShapeType="1"/>
              </p:cNvSpPr>
              <p:nvPr/>
            </p:nvSpPr>
            <p:spPr bwMode="white">
              <a:xfrm>
                <a:off x="0" y="768"/>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2" name="Line 12"/>
              <p:cNvSpPr>
                <a:spLocks noChangeShapeType="1"/>
              </p:cNvSpPr>
              <p:nvPr/>
            </p:nvSpPr>
            <p:spPr bwMode="white">
              <a:xfrm>
                <a:off x="0" y="960"/>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3" name="Line 13"/>
              <p:cNvSpPr>
                <a:spLocks noChangeShapeType="1"/>
              </p:cNvSpPr>
              <p:nvPr/>
            </p:nvSpPr>
            <p:spPr bwMode="white">
              <a:xfrm>
                <a:off x="0" y="1152"/>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4" name="Line 14"/>
              <p:cNvSpPr>
                <a:spLocks noChangeShapeType="1"/>
              </p:cNvSpPr>
              <p:nvPr/>
            </p:nvSpPr>
            <p:spPr bwMode="white">
              <a:xfrm>
                <a:off x="0" y="1344"/>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5" name="Line 15"/>
              <p:cNvSpPr>
                <a:spLocks noChangeShapeType="1"/>
              </p:cNvSpPr>
              <p:nvPr/>
            </p:nvSpPr>
            <p:spPr bwMode="white">
              <a:xfrm>
                <a:off x="0" y="1536"/>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6" name="Line 16"/>
              <p:cNvSpPr>
                <a:spLocks noChangeShapeType="1"/>
              </p:cNvSpPr>
              <p:nvPr/>
            </p:nvSpPr>
            <p:spPr bwMode="white">
              <a:xfrm>
                <a:off x="0" y="1728"/>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7" name="Line 17"/>
              <p:cNvSpPr>
                <a:spLocks noChangeShapeType="1"/>
              </p:cNvSpPr>
              <p:nvPr/>
            </p:nvSpPr>
            <p:spPr bwMode="white">
              <a:xfrm>
                <a:off x="0" y="1920"/>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8" name="Line 18"/>
              <p:cNvSpPr>
                <a:spLocks noChangeShapeType="1"/>
              </p:cNvSpPr>
              <p:nvPr/>
            </p:nvSpPr>
            <p:spPr bwMode="white">
              <a:xfrm>
                <a:off x="0" y="2112"/>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59" name="Line 19"/>
              <p:cNvSpPr>
                <a:spLocks noChangeShapeType="1"/>
              </p:cNvSpPr>
              <p:nvPr/>
            </p:nvSpPr>
            <p:spPr bwMode="white">
              <a:xfrm>
                <a:off x="0" y="2304"/>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0" name="Line 20"/>
              <p:cNvSpPr>
                <a:spLocks noChangeShapeType="1"/>
              </p:cNvSpPr>
              <p:nvPr/>
            </p:nvSpPr>
            <p:spPr bwMode="white">
              <a:xfrm>
                <a:off x="0" y="2496"/>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1" name="Line 21"/>
              <p:cNvSpPr>
                <a:spLocks noChangeShapeType="1"/>
              </p:cNvSpPr>
              <p:nvPr/>
            </p:nvSpPr>
            <p:spPr bwMode="white">
              <a:xfrm>
                <a:off x="0" y="2688"/>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2" name="Line 22"/>
              <p:cNvSpPr>
                <a:spLocks noChangeShapeType="1"/>
              </p:cNvSpPr>
              <p:nvPr/>
            </p:nvSpPr>
            <p:spPr bwMode="white">
              <a:xfrm>
                <a:off x="0" y="2880"/>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3" name="Line 23"/>
              <p:cNvSpPr>
                <a:spLocks noChangeShapeType="1"/>
              </p:cNvSpPr>
              <p:nvPr/>
            </p:nvSpPr>
            <p:spPr bwMode="white">
              <a:xfrm>
                <a:off x="0" y="3072"/>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4" name="Line 24"/>
              <p:cNvSpPr>
                <a:spLocks noChangeShapeType="1"/>
              </p:cNvSpPr>
              <p:nvPr/>
            </p:nvSpPr>
            <p:spPr bwMode="white">
              <a:xfrm>
                <a:off x="0" y="3264"/>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5" name="Line 25"/>
              <p:cNvSpPr>
                <a:spLocks noChangeShapeType="1"/>
              </p:cNvSpPr>
              <p:nvPr/>
            </p:nvSpPr>
            <p:spPr bwMode="white">
              <a:xfrm>
                <a:off x="0" y="3456"/>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6" name="Line 26"/>
              <p:cNvSpPr>
                <a:spLocks noChangeShapeType="1"/>
              </p:cNvSpPr>
              <p:nvPr/>
            </p:nvSpPr>
            <p:spPr bwMode="white">
              <a:xfrm>
                <a:off x="0" y="3648"/>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7" name="Line 27"/>
              <p:cNvSpPr>
                <a:spLocks noChangeShapeType="1"/>
              </p:cNvSpPr>
              <p:nvPr/>
            </p:nvSpPr>
            <p:spPr bwMode="white">
              <a:xfrm>
                <a:off x="0" y="3840"/>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8" name="Line 28"/>
              <p:cNvSpPr>
                <a:spLocks noChangeShapeType="1"/>
              </p:cNvSpPr>
              <p:nvPr/>
            </p:nvSpPr>
            <p:spPr bwMode="white">
              <a:xfrm>
                <a:off x="0" y="4032"/>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69" name="Line 29"/>
              <p:cNvSpPr>
                <a:spLocks noChangeShapeType="1"/>
              </p:cNvSpPr>
              <p:nvPr/>
            </p:nvSpPr>
            <p:spPr bwMode="white">
              <a:xfrm>
                <a:off x="0" y="4224"/>
                <a:ext cx="5760" cy="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5870" name="Group 30"/>
            <p:cNvGrpSpPr>
              <a:grpSpLocks/>
            </p:cNvGrpSpPr>
            <p:nvPr/>
          </p:nvGrpSpPr>
          <p:grpSpPr bwMode="auto">
            <a:xfrm>
              <a:off x="192" y="0"/>
              <a:ext cx="5376" cy="4320"/>
              <a:chOff x="192" y="0"/>
              <a:chExt cx="5376" cy="4320"/>
            </a:xfrm>
          </p:grpSpPr>
          <p:sp>
            <p:nvSpPr>
              <p:cNvPr id="35871" name="Line 31"/>
              <p:cNvSpPr>
                <a:spLocks noChangeShapeType="1"/>
              </p:cNvSpPr>
              <p:nvPr/>
            </p:nvSpPr>
            <p:spPr bwMode="white">
              <a:xfrm>
                <a:off x="19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2" name="Line 32"/>
              <p:cNvSpPr>
                <a:spLocks noChangeShapeType="1"/>
              </p:cNvSpPr>
              <p:nvPr/>
            </p:nvSpPr>
            <p:spPr bwMode="white">
              <a:xfrm>
                <a:off x="38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3" name="Line 33"/>
              <p:cNvSpPr>
                <a:spLocks noChangeShapeType="1"/>
              </p:cNvSpPr>
              <p:nvPr/>
            </p:nvSpPr>
            <p:spPr bwMode="white">
              <a:xfrm>
                <a:off x="57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4" name="Line 34"/>
              <p:cNvSpPr>
                <a:spLocks noChangeShapeType="1"/>
              </p:cNvSpPr>
              <p:nvPr/>
            </p:nvSpPr>
            <p:spPr bwMode="white">
              <a:xfrm>
                <a:off x="76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5" name="Line 35"/>
              <p:cNvSpPr>
                <a:spLocks noChangeShapeType="1"/>
              </p:cNvSpPr>
              <p:nvPr/>
            </p:nvSpPr>
            <p:spPr bwMode="white">
              <a:xfrm>
                <a:off x="960"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6" name="Line 36"/>
              <p:cNvSpPr>
                <a:spLocks noChangeShapeType="1"/>
              </p:cNvSpPr>
              <p:nvPr/>
            </p:nvSpPr>
            <p:spPr bwMode="white">
              <a:xfrm>
                <a:off x="115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7" name="Line 37"/>
              <p:cNvSpPr>
                <a:spLocks noChangeShapeType="1"/>
              </p:cNvSpPr>
              <p:nvPr/>
            </p:nvSpPr>
            <p:spPr bwMode="white">
              <a:xfrm>
                <a:off x="134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8" name="Line 38"/>
              <p:cNvSpPr>
                <a:spLocks noChangeShapeType="1"/>
              </p:cNvSpPr>
              <p:nvPr/>
            </p:nvSpPr>
            <p:spPr bwMode="white">
              <a:xfrm>
                <a:off x="153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79" name="Line 39"/>
              <p:cNvSpPr>
                <a:spLocks noChangeShapeType="1"/>
              </p:cNvSpPr>
              <p:nvPr/>
            </p:nvSpPr>
            <p:spPr bwMode="white">
              <a:xfrm>
                <a:off x="172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0" name="Line 40"/>
              <p:cNvSpPr>
                <a:spLocks noChangeShapeType="1"/>
              </p:cNvSpPr>
              <p:nvPr/>
            </p:nvSpPr>
            <p:spPr bwMode="white">
              <a:xfrm>
                <a:off x="1920"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1" name="Line 41"/>
              <p:cNvSpPr>
                <a:spLocks noChangeShapeType="1"/>
              </p:cNvSpPr>
              <p:nvPr/>
            </p:nvSpPr>
            <p:spPr bwMode="white">
              <a:xfrm>
                <a:off x="211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2" name="Line 42"/>
              <p:cNvSpPr>
                <a:spLocks noChangeShapeType="1"/>
              </p:cNvSpPr>
              <p:nvPr/>
            </p:nvSpPr>
            <p:spPr bwMode="white">
              <a:xfrm>
                <a:off x="230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3" name="Line 43"/>
              <p:cNvSpPr>
                <a:spLocks noChangeShapeType="1"/>
              </p:cNvSpPr>
              <p:nvPr/>
            </p:nvSpPr>
            <p:spPr bwMode="white">
              <a:xfrm>
                <a:off x="249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4" name="Line 44"/>
              <p:cNvSpPr>
                <a:spLocks noChangeShapeType="1"/>
              </p:cNvSpPr>
              <p:nvPr/>
            </p:nvSpPr>
            <p:spPr bwMode="white">
              <a:xfrm>
                <a:off x="268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5" name="Line 45"/>
              <p:cNvSpPr>
                <a:spLocks noChangeShapeType="1"/>
              </p:cNvSpPr>
              <p:nvPr/>
            </p:nvSpPr>
            <p:spPr bwMode="white">
              <a:xfrm>
                <a:off x="2880"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6" name="Line 46"/>
              <p:cNvSpPr>
                <a:spLocks noChangeShapeType="1"/>
              </p:cNvSpPr>
              <p:nvPr/>
            </p:nvSpPr>
            <p:spPr bwMode="white">
              <a:xfrm>
                <a:off x="307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7" name="Line 47"/>
              <p:cNvSpPr>
                <a:spLocks noChangeShapeType="1"/>
              </p:cNvSpPr>
              <p:nvPr/>
            </p:nvSpPr>
            <p:spPr bwMode="white">
              <a:xfrm>
                <a:off x="326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8" name="Line 48"/>
              <p:cNvSpPr>
                <a:spLocks noChangeShapeType="1"/>
              </p:cNvSpPr>
              <p:nvPr/>
            </p:nvSpPr>
            <p:spPr bwMode="white">
              <a:xfrm>
                <a:off x="345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89" name="Line 49"/>
              <p:cNvSpPr>
                <a:spLocks noChangeShapeType="1"/>
              </p:cNvSpPr>
              <p:nvPr/>
            </p:nvSpPr>
            <p:spPr bwMode="white">
              <a:xfrm>
                <a:off x="364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0" name="Line 50"/>
              <p:cNvSpPr>
                <a:spLocks noChangeShapeType="1"/>
              </p:cNvSpPr>
              <p:nvPr/>
            </p:nvSpPr>
            <p:spPr bwMode="white">
              <a:xfrm>
                <a:off x="3840"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1" name="Line 51"/>
              <p:cNvSpPr>
                <a:spLocks noChangeShapeType="1"/>
              </p:cNvSpPr>
              <p:nvPr/>
            </p:nvSpPr>
            <p:spPr bwMode="white">
              <a:xfrm>
                <a:off x="403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2" name="Line 52"/>
              <p:cNvSpPr>
                <a:spLocks noChangeShapeType="1"/>
              </p:cNvSpPr>
              <p:nvPr/>
            </p:nvSpPr>
            <p:spPr bwMode="white">
              <a:xfrm>
                <a:off x="422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3" name="Line 53"/>
              <p:cNvSpPr>
                <a:spLocks noChangeShapeType="1"/>
              </p:cNvSpPr>
              <p:nvPr/>
            </p:nvSpPr>
            <p:spPr bwMode="white">
              <a:xfrm>
                <a:off x="441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4" name="Line 54"/>
              <p:cNvSpPr>
                <a:spLocks noChangeShapeType="1"/>
              </p:cNvSpPr>
              <p:nvPr/>
            </p:nvSpPr>
            <p:spPr bwMode="white">
              <a:xfrm>
                <a:off x="460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5" name="Line 55"/>
              <p:cNvSpPr>
                <a:spLocks noChangeShapeType="1"/>
              </p:cNvSpPr>
              <p:nvPr/>
            </p:nvSpPr>
            <p:spPr bwMode="white">
              <a:xfrm>
                <a:off x="4800"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6" name="Line 56"/>
              <p:cNvSpPr>
                <a:spLocks noChangeShapeType="1"/>
              </p:cNvSpPr>
              <p:nvPr/>
            </p:nvSpPr>
            <p:spPr bwMode="white">
              <a:xfrm>
                <a:off x="4992"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7" name="Line 57"/>
              <p:cNvSpPr>
                <a:spLocks noChangeShapeType="1"/>
              </p:cNvSpPr>
              <p:nvPr/>
            </p:nvSpPr>
            <p:spPr bwMode="white">
              <a:xfrm>
                <a:off x="5184"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8" name="Line 58"/>
              <p:cNvSpPr>
                <a:spLocks noChangeShapeType="1"/>
              </p:cNvSpPr>
              <p:nvPr/>
            </p:nvSpPr>
            <p:spPr bwMode="white">
              <a:xfrm>
                <a:off x="5376"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899" name="Line 59"/>
              <p:cNvSpPr>
                <a:spLocks noChangeShapeType="1"/>
              </p:cNvSpPr>
              <p:nvPr/>
            </p:nvSpPr>
            <p:spPr bwMode="white">
              <a:xfrm>
                <a:off x="5568" y="0"/>
                <a:ext cx="0" cy="4320"/>
              </a:xfrm>
              <a:prstGeom prst="line">
                <a:avLst/>
              </a:prstGeom>
              <a:noFill/>
              <a:ln w="3175">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35900" name="Rectangle 60"/>
          <p:cNvSpPr>
            <a:spLocks noChangeArrowheads="1"/>
          </p:cNvSpPr>
          <p:nvPr/>
        </p:nvSpPr>
        <p:spPr bwMode="ltGray">
          <a:xfrm>
            <a:off x="3352800" y="0"/>
            <a:ext cx="5791200" cy="1524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901" name="Line 61"/>
          <p:cNvSpPr>
            <a:spLocks noChangeShapeType="1"/>
          </p:cNvSpPr>
          <p:nvPr/>
        </p:nvSpPr>
        <p:spPr bwMode="ltGray">
          <a:xfrm>
            <a:off x="8839200" y="0"/>
            <a:ext cx="0" cy="23622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5902" name="Group 62"/>
          <p:cNvGrpSpPr>
            <a:grpSpLocks/>
          </p:cNvGrpSpPr>
          <p:nvPr/>
        </p:nvGrpSpPr>
        <p:grpSpPr bwMode="auto">
          <a:xfrm>
            <a:off x="414338" y="1416050"/>
            <a:ext cx="1784350" cy="2324100"/>
            <a:chOff x="96" y="916"/>
            <a:chExt cx="2208" cy="2876"/>
          </a:xfrm>
        </p:grpSpPr>
        <p:sp>
          <p:nvSpPr>
            <p:cNvPr id="35903" name="Line 63"/>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904" name="Line 64"/>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905" name="Arc 65"/>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5906" name="Rectangle 66"/>
          <p:cNvSpPr>
            <a:spLocks noGrp="1" noChangeArrowheads="1"/>
          </p:cNvSpPr>
          <p:nvPr>
            <p:ph type="title"/>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Klepnutím lze upravit styl předlohy nadpisů.</a:t>
            </a:r>
          </a:p>
        </p:txBody>
      </p:sp>
      <p:sp>
        <p:nvSpPr>
          <p:cNvPr id="35907" name="Rectangle 67"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35908" name="Text Box 68"/>
          <p:cNvSpPr txBox="1">
            <a:spLocks noChangeArrowheads="1"/>
          </p:cNvSpPr>
          <p:nvPr/>
        </p:nvSpPr>
        <p:spPr bwMode="auto">
          <a:xfrm rot="16200000">
            <a:off x="-1074737" y="2751137"/>
            <a:ext cx="2819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900" b="1">
                <a:solidFill>
                  <a:srgbClr val="8797DD"/>
                </a:solidFill>
                <a:latin typeface="Tahoma" pitchFamily="34" charset="0"/>
              </a:rPr>
              <a:t>Institute of Experimental and Applied Physics</a:t>
            </a:r>
          </a:p>
          <a:p>
            <a:pPr algn="ctr"/>
            <a:r>
              <a:rPr lang="en-GB" sz="900" b="1">
                <a:solidFill>
                  <a:srgbClr val="8797DD"/>
                </a:solidFill>
                <a:latin typeface="Tahoma" pitchFamily="34" charset="0"/>
              </a:rPr>
              <a:t>Czech Technical University in Prague</a:t>
            </a:r>
            <a:endParaRPr lang="cs-CZ" sz="900" b="1">
              <a:solidFill>
                <a:srgbClr val="8797DD"/>
              </a:solidFill>
              <a:latin typeface="Tahoma" pitchFamily="34" charset="0"/>
            </a:endParaRPr>
          </a:p>
        </p:txBody>
      </p:sp>
      <p:sp>
        <p:nvSpPr>
          <p:cNvPr id="35909" name="Rectangle 69"/>
          <p:cNvSpPr>
            <a:spLocks noGrp="1" noChangeArrowheads="1"/>
          </p:cNvSpPr>
          <p:nvPr>
            <p:ph type="dt" sz="quarter" idx="2"/>
          </p:nvPr>
        </p:nvSpPr>
        <p:spPr bwMode="auto">
          <a:xfrm>
            <a:off x="58738" y="6400800"/>
            <a:ext cx="2319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mn-lt"/>
              </a:defRPr>
            </a:lvl1pPr>
          </a:lstStyle>
          <a:p>
            <a:endParaRPr lang="en-US" dirty="0"/>
          </a:p>
        </p:txBody>
      </p:sp>
      <p:sp>
        <p:nvSpPr>
          <p:cNvPr id="35910" name="Rectangle 70"/>
          <p:cNvSpPr>
            <a:spLocks noGrp="1" noChangeArrowheads="1"/>
          </p:cNvSpPr>
          <p:nvPr>
            <p:ph type="ftr" sz="quarter" idx="3"/>
          </p:nvPr>
        </p:nvSpPr>
        <p:spPr bwMode="auto">
          <a:xfrm>
            <a:off x="3287713"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mn-lt"/>
              </a:defRPr>
            </a:lvl1pPr>
          </a:lstStyle>
          <a:p>
            <a:endParaRPr lang="en-US" dirty="0"/>
          </a:p>
        </p:txBody>
      </p:sp>
      <p:sp>
        <p:nvSpPr>
          <p:cNvPr id="35911" name="Rectangle 71"/>
          <p:cNvSpPr>
            <a:spLocks noChangeArrowheads="1"/>
          </p:cNvSpPr>
          <p:nvPr/>
        </p:nvSpPr>
        <p:spPr bwMode="auto">
          <a:xfrm>
            <a:off x="6973888" y="6400800"/>
            <a:ext cx="2135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r>
              <a:rPr lang="en-US" sz="1000">
                <a:latin typeface="Tahoma" pitchFamily="34" charset="0"/>
              </a:rPr>
              <a:t>IEAP – CTU Prague     </a:t>
            </a:r>
            <a:fld id="{19B02A9B-07B9-4E85-847B-88102CB544EC}" type="slidenum">
              <a:rPr lang="en-US" sz="1000">
                <a:latin typeface="Tahoma" pitchFamily="34" charset="0"/>
              </a:rPr>
              <a:pPr algn="r"/>
              <a:t>‹#›</a:t>
            </a:fld>
            <a:endParaRPr lang="cs-CZ" sz="1000">
              <a:latin typeface="Tahoma" pitchFamily="34" charset="0"/>
            </a:endParaRPr>
          </a:p>
        </p:txBody>
      </p:sp>
    </p:spTree>
  </p:cSld>
  <p:clrMap bg1="lt1" tx1="dk1" bg2="lt2" tx2="dk2" accent1="accent1" accent2="accent2" accent3="accent3" accent4="accent4" accent5="accent5" accent6="accent6" hlink="hlink" folHlink="folHlink"/>
  <p:sldLayoutIdLst>
    <p:sldLayoutId id="2147483652" r:id="rId1"/>
    <p:sldLayoutId id="2147483655" r:id="rId2"/>
    <p:sldLayoutId id="2147483656" r:id="rId3"/>
  </p:sldLayoutIdLst>
  <p:timing>
    <p:tnLst>
      <p:par>
        <p:cTn id="1" dur="indefinite" restart="never" nodeType="tmRoot"/>
      </p:par>
    </p:tnLst>
  </p:timing>
  <p:hf sldNum="0"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hlink"/>
        </a:buClr>
        <a:buSzPct val="110000"/>
        <a:buFont typeface="Wingdings" pitchFamily="2" charset="2"/>
        <a:buBlip>
          <a:blip r:embed="rId5"/>
        </a:buBlip>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fontAlgn="base">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1268413"/>
          </a:xfrm>
          <a:prstGeom prst="rect">
            <a:avLst/>
          </a:prstGeom>
          <a:gradFill rotWithShape="0">
            <a:gsLst>
              <a:gs pos="0">
                <a:schemeClr val="bg1"/>
              </a:gs>
              <a:gs pos="100000">
                <a:srgbClr val="E8EEF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1" name="Rectangle 3"/>
          <p:cNvSpPr>
            <a:spLocks noChangeArrowheads="1"/>
          </p:cNvSpPr>
          <p:nvPr/>
        </p:nvSpPr>
        <p:spPr bwMode="auto">
          <a:xfrm>
            <a:off x="0" y="1268413"/>
            <a:ext cx="9144000" cy="144462"/>
          </a:xfrm>
          <a:prstGeom prst="rect">
            <a:avLst/>
          </a:prstGeom>
          <a:gradFill rotWithShape="0">
            <a:gsLst>
              <a:gs pos="0">
                <a:srgbClr val="E8EEFE"/>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2" name="Rectangle 4"/>
          <p:cNvSpPr>
            <a:spLocks noChangeArrowheads="1"/>
          </p:cNvSpPr>
          <p:nvPr/>
        </p:nvSpPr>
        <p:spPr bwMode="auto">
          <a:xfrm>
            <a:off x="0" y="1268413"/>
            <a:ext cx="609600" cy="4065587"/>
          </a:xfrm>
          <a:prstGeom prst="rect">
            <a:avLst/>
          </a:prstGeom>
          <a:gradFill rotWithShape="0">
            <a:gsLst>
              <a:gs pos="0">
                <a:srgbClr val="E8EEFE"/>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3" name="Rectangle 5"/>
          <p:cNvSpPr>
            <a:spLocks noChangeArrowheads="1"/>
          </p:cNvSpPr>
          <p:nvPr/>
        </p:nvSpPr>
        <p:spPr bwMode="auto">
          <a:xfrm>
            <a:off x="8839200" y="1268413"/>
            <a:ext cx="304800" cy="1474787"/>
          </a:xfrm>
          <a:prstGeom prst="rect">
            <a:avLst/>
          </a:prstGeom>
          <a:gradFill rotWithShape="0">
            <a:gsLst>
              <a:gs pos="0">
                <a:srgbClr val="E8EEFE"/>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48134" name="Group 6"/>
          <p:cNvGrpSpPr>
            <a:grpSpLocks/>
          </p:cNvGrpSpPr>
          <p:nvPr/>
        </p:nvGrpSpPr>
        <p:grpSpPr bwMode="auto">
          <a:xfrm>
            <a:off x="0" y="0"/>
            <a:ext cx="9144000" cy="6858000"/>
            <a:chOff x="0" y="0"/>
            <a:chExt cx="5760" cy="4320"/>
          </a:xfrm>
        </p:grpSpPr>
        <p:grpSp>
          <p:nvGrpSpPr>
            <p:cNvPr id="48135" name="Group 7"/>
            <p:cNvGrpSpPr>
              <a:grpSpLocks/>
            </p:cNvGrpSpPr>
            <p:nvPr userDrawn="1"/>
          </p:nvGrpSpPr>
          <p:grpSpPr bwMode="auto">
            <a:xfrm>
              <a:off x="0" y="192"/>
              <a:ext cx="5760" cy="4032"/>
              <a:chOff x="0" y="192"/>
              <a:chExt cx="5760" cy="4032"/>
            </a:xfrm>
          </p:grpSpPr>
          <p:sp>
            <p:nvSpPr>
              <p:cNvPr id="48136" name="Line 8"/>
              <p:cNvSpPr>
                <a:spLocks noChangeShapeType="1"/>
              </p:cNvSpPr>
              <p:nvPr userDrawn="1"/>
            </p:nvSpPr>
            <p:spPr bwMode="white">
              <a:xfrm>
                <a:off x="0" y="19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7" name="Line 9"/>
              <p:cNvSpPr>
                <a:spLocks noChangeShapeType="1"/>
              </p:cNvSpPr>
              <p:nvPr userDrawn="1"/>
            </p:nvSpPr>
            <p:spPr bwMode="white">
              <a:xfrm>
                <a:off x="0" y="38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8" name="Line 10"/>
              <p:cNvSpPr>
                <a:spLocks noChangeShapeType="1"/>
              </p:cNvSpPr>
              <p:nvPr userDrawn="1"/>
            </p:nvSpPr>
            <p:spPr bwMode="white">
              <a:xfrm>
                <a:off x="0" y="57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39" name="Line 11"/>
              <p:cNvSpPr>
                <a:spLocks noChangeShapeType="1"/>
              </p:cNvSpPr>
              <p:nvPr userDrawn="1"/>
            </p:nvSpPr>
            <p:spPr bwMode="white">
              <a:xfrm>
                <a:off x="0" y="76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0" name="Line 12"/>
              <p:cNvSpPr>
                <a:spLocks noChangeShapeType="1"/>
              </p:cNvSpPr>
              <p:nvPr userDrawn="1"/>
            </p:nvSpPr>
            <p:spPr bwMode="white">
              <a:xfrm>
                <a:off x="0" y="96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1" name="Line 13"/>
              <p:cNvSpPr>
                <a:spLocks noChangeShapeType="1"/>
              </p:cNvSpPr>
              <p:nvPr userDrawn="1"/>
            </p:nvSpPr>
            <p:spPr bwMode="white">
              <a:xfrm>
                <a:off x="0" y="115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2" name="Line 14"/>
              <p:cNvSpPr>
                <a:spLocks noChangeShapeType="1"/>
              </p:cNvSpPr>
              <p:nvPr userDrawn="1"/>
            </p:nvSpPr>
            <p:spPr bwMode="white">
              <a:xfrm>
                <a:off x="0" y="134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3" name="Line 15"/>
              <p:cNvSpPr>
                <a:spLocks noChangeShapeType="1"/>
              </p:cNvSpPr>
              <p:nvPr userDrawn="1"/>
            </p:nvSpPr>
            <p:spPr bwMode="white">
              <a:xfrm>
                <a:off x="0" y="153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4" name="Line 16"/>
              <p:cNvSpPr>
                <a:spLocks noChangeShapeType="1"/>
              </p:cNvSpPr>
              <p:nvPr userDrawn="1"/>
            </p:nvSpPr>
            <p:spPr bwMode="white">
              <a:xfrm>
                <a:off x="0" y="172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5" name="Line 17"/>
              <p:cNvSpPr>
                <a:spLocks noChangeShapeType="1"/>
              </p:cNvSpPr>
              <p:nvPr userDrawn="1"/>
            </p:nvSpPr>
            <p:spPr bwMode="white">
              <a:xfrm>
                <a:off x="0" y="192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6" name="Line 18"/>
              <p:cNvSpPr>
                <a:spLocks noChangeShapeType="1"/>
              </p:cNvSpPr>
              <p:nvPr userDrawn="1"/>
            </p:nvSpPr>
            <p:spPr bwMode="white">
              <a:xfrm>
                <a:off x="0" y="211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7" name="Line 19"/>
              <p:cNvSpPr>
                <a:spLocks noChangeShapeType="1"/>
              </p:cNvSpPr>
              <p:nvPr userDrawn="1"/>
            </p:nvSpPr>
            <p:spPr bwMode="white">
              <a:xfrm>
                <a:off x="0" y="230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8" name="Line 20"/>
              <p:cNvSpPr>
                <a:spLocks noChangeShapeType="1"/>
              </p:cNvSpPr>
              <p:nvPr userDrawn="1"/>
            </p:nvSpPr>
            <p:spPr bwMode="white">
              <a:xfrm>
                <a:off x="0" y="249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49" name="Line 21"/>
              <p:cNvSpPr>
                <a:spLocks noChangeShapeType="1"/>
              </p:cNvSpPr>
              <p:nvPr userDrawn="1"/>
            </p:nvSpPr>
            <p:spPr bwMode="white">
              <a:xfrm>
                <a:off x="0" y="268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0" name="Line 22"/>
              <p:cNvSpPr>
                <a:spLocks noChangeShapeType="1"/>
              </p:cNvSpPr>
              <p:nvPr userDrawn="1"/>
            </p:nvSpPr>
            <p:spPr bwMode="white">
              <a:xfrm>
                <a:off x="0" y="288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1" name="Line 23"/>
              <p:cNvSpPr>
                <a:spLocks noChangeShapeType="1"/>
              </p:cNvSpPr>
              <p:nvPr userDrawn="1"/>
            </p:nvSpPr>
            <p:spPr bwMode="white">
              <a:xfrm>
                <a:off x="0" y="307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2" name="Line 24"/>
              <p:cNvSpPr>
                <a:spLocks noChangeShapeType="1"/>
              </p:cNvSpPr>
              <p:nvPr userDrawn="1"/>
            </p:nvSpPr>
            <p:spPr bwMode="white">
              <a:xfrm>
                <a:off x="0" y="326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3" name="Line 25"/>
              <p:cNvSpPr>
                <a:spLocks noChangeShapeType="1"/>
              </p:cNvSpPr>
              <p:nvPr userDrawn="1"/>
            </p:nvSpPr>
            <p:spPr bwMode="white">
              <a:xfrm>
                <a:off x="0" y="3456"/>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4" name="Line 26"/>
              <p:cNvSpPr>
                <a:spLocks noChangeShapeType="1"/>
              </p:cNvSpPr>
              <p:nvPr userDrawn="1"/>
            </p:nvSpPr>
            <p:spPr bwMode="white">
              <a:xfrm>
                <a:off x="0" y="3648"/>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5" name="Line 27"/>
              <p:cNvSpPr>
                <a:spLocks noChangeShapeType="1"/>
              </p:cNvSpPr>
              <p:nvPr userDrawn="1"/>
            </p:nvSpPr>
            <p:spPr bwMode="white">
              <a:xfrm>
                <a:off x="0" y="3840"/>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6" name="Line 28"/>
              <p:cNvSpPr>
                <a:spLocks noChangeShapeType="1"/>
              </p:cNvSpPr>
              <p:nvPr userDrawn="1"/>
            </p:nvSpPr>
            <p:spPr bwMode="white">
              <a:xfrm>
                <a:off x="0" y="4032"/>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57" name="Line 29"/>
              <p:cNvSpPr>
                <a:spLocks noChangeShapeType="1"/>
              </p:cNvSpPr>
              <p:nvPr userDrawn="1"/>
            </p:nvSpPr>
            <p:spPr bwMode="white">
              <a:xfrm>
                <a:off x="0" y="4224"/>
                <a:ext cx="5760" cy="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8158" name="Group 30"/>
            <p:cNvGrpSpPr>
              <a:grpSpLocks/>
            </p:cNvGrpSpPr>
            <p:nvPr userDrawn="1"/>
          </p:nvGrpSpPr>
          <p:grpSpPr bwMode="auto">
            <a:xfrm>
              <a:off x="192" y="0"/>
              <a:ext cx="5376" cy="4320"/>
              <a:chOff x="192" y="0"/>
              <a:chExt cx="5376" cy="4320"/>
            </a:xfrm>
          </p:grpSpPr>
          <p:sp>
            <p:nvSpPr>
              <p:cNvPr id="48159" name="Line 31"/>
              <p:cNvSpPr>
                <a:spLocks noChangeShapeType="1"/>
              </p:cNvSpPr>
              <p:nvPr userDrawn="1"/>
            </p:nvSpPr>
            <p:spPr bwMode="white">
              <a:xfrm>
                <a:off x="19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0" name="Line 32"/>
              <p:cNvSpPr>
                <a:spLocks noChangeShapeType="1"/>
              </p:cNvSpPr>
              <p:nvPr userDrawn="1"/>
            </p:nvSpPr>
            <p:spPr bwMode="white">
              <a:xfrm>
                <a:off x="38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1" name="Line 33"/>
              <p:cNvSpPr>
                <a:spLocks noChangeShapeType="1"/>
              </p:cNvSpPr>
              <p:nvPr userDrawn="1"/>
            </p:nvSpPr>
            <p:spPr bwMode="white">
              <a:xfrm>
                <a:off x="57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2" name="Line 34"/>
              <p:cNvSpPr>
                <a:spLocks noChangeShapeType="1"/>
              </p:cNvSpPr>
              <p:nvPr userDrawn="1"/>
            </p:nvSpPr>
            <p:spPr bwMode="white">
              <a:xfrm>
                <a:off x="76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3" name="Line 35"/>
              <p:cNvSpPr>
                <a:spLocks noChangeShapeType="1"/>
              </p:cNvSpPr>
              <p:nvPr userDrawn="1"/>
            </p:nvSpPr>
            <p:spPr bwMode="white">
              <a:xfrm>
                <a:off x="96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4" name="Line 36"/>
              <p:cNvSpPr>
                <a:spLocks noChangeShapeType="1"/>
              </p:cNvSpPr>
              <p:nvPr userDrawn="1"/>
            </p:nvSpPr>
            <p:spPr bwMode="white">
              <a:xfrm>
                <a:off x="115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5" name="Line 37"/>
              <p:cNvSpPr>
                <a:spLocks noChangeShapeType="1"/>
              </p:cNvSpPr>
              <p:nvPr userDrawn="1"/>
            </p:nvSpPr>
            <p:spPr bwMode="white">
              <a:xfrm>
                <a:off x="134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6" name="Line 38"/>
              <p:cNvSpPr>
                <a:spLocks noChangeShapeType="1"/>
              </p:cNvSpPr>
              <p:nvPr userDrawn="1"/>
            </p:nvSpPr>
            <p:spPr bwMode="white">
              <a:xfrm>
                <a:off x="153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7" name="Line 39"/>
              <p:cNvSpPr>
                <a:spLocks noChangeShapeType="1"/>
              </p:cNvSpPr>
              <p:nvPr userDrawn="1"/>
            </p:nvSpPr>
            <p:spPr bwMode="white">
              <a:xfrm>
                <a:off x="172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8" name="Line 40"/>
              <p:cNvSpPr>
                <a:spLocks noChangeShapeType="1"/>
              </p:cNvSpPr>
              <p:nvPr userDrawn="1"/>
            </p:nvSpPr>
            <p:spPr bwMode="white">
              <a:xfrm>
                <a:off x="192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69" name="Line 41"/>
              <p:cNvSpPr>
                <a:spLocks noChangeShapeType="1"/>
              </p:cNvSpPr>
              <p:nvPr userDrawn="1"/>
            </p:nvSpPr>
            <p:spPr bwMode="white">
              <a:xfrm>
                <a:off x="211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0" name="Line 42"/>
              <p:cNvSpPr>
                <a:spLocks noChangeShapeType="1"/>
              </p:cNvSpPr>
              <p:nvPr userDrawn="1"/>
            </p:nvSpPr>
            <p:spPr bwMode="white">
              <a:xfrm>
                <a:off x="230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1" name="Line 43"/>
              <p:cNvSpPr>
                <a:spLocks noChangeShapeType="1"/>
              </p:cNvSpPr>
              <p:nvPr userDrawn="1"/>
            </p:nvSpPr>
            <p:spPr bwMode="white">
              <a:xfrm>
                <a:off x="249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2" name="Line 44"/>
              <p:cNvSpPr>
                <a:spLocks noChangeShapeType="1"/>
              </p:cNvSpPr>
              <p:nvPr userDrawn="1"/>
            </p:nvSpPr>
            <p:spPr bwMode="white">
              <a:xfrm>
                <a:off x="268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3" name="Line 45"/>
              <p:cNvSpPr>
                <a:spLocks noChangeShapeType="1"/>
              </p:cNvSpPr>
              <p:nvPr userDrawn="1"/>
            </p:nvSpPr>
            <p:spPr bwMode="white">
              <a:xfrm>
                <a:off x="288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4" name="Line 46"/>
              <p:cNvSpPr>
                <a:spLocks noChangeShapeType="1"/>
              </p:cNvSpPr>
              <p:nvPr userDrawn="1"/>
            </p:nvSpPr>
            <p:spPr bwMode="white">
              <a:xfrm>
                <a:off x="307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5" name="Line 47"/>
              <p:cNvSpPr>
                <a:spLocks noChangeShapeType="1"/>
              </p:cNvSpPr>
              <p:nvPr userDrawn="1"/>
            </p:nvSpPr>
            <p:spPr bwMode="white">
              <a:xfrm>
                <a:off x="326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6" name="Line 48"/>
              <p:cNvSpPr>
                <a:spLocks noChangeShapeType="1"/>
              </p:cNvSpPr>
              <p:nvPr userDrawn="1"/>
            </p:nvSpPr>
            <p:spPr bwMode="white">
              <a:xfrm>
                <a:off x="345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7" name="Line 49"/>
              <p:cNvSpPr>
                <a:spLocks noChangeShapeType="1"/>
              </p:cNvSpPr>
              <p:nvPr userDrawn="1"/>
            </p:nvSpPr>
            <p:spPr bwMode="white">
              <a:xfrm>
                <a:off x="364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8" name="Line 50"/>
              <p:cNvSpPr>
                <a:spLocks noChangeShapeType="1"/>
              </p:cNvSpPr>
              <p:nvPr userDrawn="1"/>
            </p:nvSpPr>
            <p:spPr bwMode="white">
              <a:xfrm>
                <a:off x="384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79" name="Line 51"/>
              <p:cNvSpPr>
                <a:spLocks noChangeShapeType="1"/>
              </p:cNvSpPr>
              <p:nvPr userDrawn="1"/>
            </p:nvSpPr>
            <p:spPr bwMode="white">
              <a:xfrm>
                <a:off x="403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0" name="Line 52"/>
              <p:cNvSpPr>
                <a:spLocks noChangeShapeType="1"/>
              </p:cNvSpPr>
              <p:nvPr userDrawn="1"/>
            </p:nvSpPr>
            <p:spPr bwMode="white">
              <a:xfrm>
                <a:off x="422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1" name="Line 53"/>
              <p:cNvSpPr>
                <a:spLocks noChangeShapeType="1"/>
              </p:cNvSpPr>
              <p:nvPr userDrawn="1"/>
            </p:nvSpPr>
            <p:spPr bwMode="white">
              <a:xfrm>
                <a:off x="441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2" name="Line 54"/>
              <p:cNvSpPr>
                <a:spLocks noChangeShapeType="1"/>
              </p:cNvSpPr>
              <p:nvPr userDrawn="1"/>
            </p:nvSpPr>
            <p:spPr bwMode="white">
              <a:xfrm>
                <a:off x="460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3" name="Line 55"/>
              <p:cNvSpPr>
                <a:spLocks noChangeShapeType="1"/>
              </p:cNvSpPr>
              <p:nvPr userDrawn="1"/>
            </p:nvSpPr>
            <p:spPr bwMode="white">
              <a:xfrm>
                <a:off x="4800"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4" name="Line 56"/>
              <p:cNvSpPr>
                <a:spLocks noChangeShapeType="1"/>
              </p:cNvSpPr>
              <p:nvPr userDrawn="1"/>
            </p:nvSpPr>
            <p:spPr bwMode="white">
              <a:xfrm>
                <a:off x="4992"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5" name="Line 57"/>
              <p:cNvSpPr>
                <a:spLocks noChangeShapeType="1"/>
              </p:cNvSpPr>
              <p:nvPr userDrawn="1"/>
            </p:nvSpPr>
            <p:spPr bwMode="white">
              <a:xfrm>
                <a:off x="5184"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6" name="Line 58"/>
              <p:cNvSpPr>
                <a:spLocks noChangeShapeType="1"/>
              </p:cNvSpPr>
              <p:nvPr userDrawn="1"/>
            </p:nvSpPr>
            <p:spPr bwMode="white">
              <a:xfrm>
                <a:off x="5376"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7" name="Line 59"/>
              <p:cNvSpPr>
                <a:spLocks noChangeShapeType="1"/>
              </p:cNvSpPr>
              <p:nvPr userDrawn="1"/>
            </p:nvSpPr>
            <p:spPr bwMode="white">
              <a:xfrm>
                <a:off x="5568" y="0"/>
                <a:ext cx="0" cy="4320"/>
              </a:xfrm>
              <a:prstGeom prst="line">
                <a:avLst/>
              </a:prstGeom>
              <a:noFill/>
              <a:ln w="6350" cap="rnd">
                <a:solidFill>
                  <a:srgbClr val="D3DEF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48188" name="Rectangle 60"/>
          <p:cNvSpPr>
            <a:spLocks noChangeArrowheads="1"/>
          </p:cNvSpPr>
          <p:nvPr/>
        </p:nvSpPr>
        <p:spPr bwMode="ltGray">
          <a:xfrm>
            <a:off x="3352800" y="0"/>
            <a:ext cx="5791200" cy="152400"/>
          </a:xfrm>
          <a:prstGeom prst="rect">
            <a:avLst/>
          </a:prstGeom>
          <a:solidFill>
            <a:srgbClr val="D1D7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89" name="Line 61"/>
          <p:cNvSpPr>
            <a:spLocks noChangeShapeType="1"/>
          </p:cNvSpPr>
          <p:nvPr/>
        </p:nvSpPr>
        <p:spPr bwMode="ltGray">
          <a:xfrm>
            <a:off x="8843963" y="0"/>
            <a:ext cx="0" cy="23622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90" name="Line 62"/>
          <p:cNvSpPr>
            <a:spLocks noChangeShapeType="1"/>
          </p:cNvSpPr>
          <p:nvPr/>
        </p:nvSpPr>
        <p:spPr bwMode="ltGray">
          <a:xfrm flipH="1">
            <a:off x="414338" y="1220788"/>
            <a:ext cx="178435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91" name="Line 63"/>
          <p:cNvSpPr>
            <a:spLocks noChangeShapeType="1"/>
          </p:cNvSpPr>
          <p:nvPr/>
        </p:nvSpPr>
        <p:spPr bwMode="ltGray">
          <a:xfrm>
            <a:off x="608013" y="1023938"/>
            <a:ext cx="0" cy="2422525"/>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92" name="Arc 64"/>
          <p:cNvSpPr>
            <a:spLocks/>
          </p:cNvSpPr>
          <p:nvPr/>
        </p:nvSpPr>
        <p:spPr bwMode="ltGray">
          <a:xfrm flipH="1">
            <a:off x="512763" y="1123950"/>
            <a:ext cx="192087" cy="193675"/>
          </a:xfrm>
          <a:custGeom>
            <a:avLst/>
            <a:gdLst>
              <a:gd name="G0" fmla="+- 21595 0 0"/>
              <a:gd name="G1" fmla="+- 21564 0 0"/>
              <a:gd name="G2" fmla="+- 21600 0 0"/>
              <a:gd name="T0" fmla="*/ 22845 w 43195"/>
              <a:gd name="T1" fmla="*/ 0 h 43164"/>
              <a:gd name="T2" fmla="*/ 0 w 43195"/>
              <a:gd name="T3" fmla="*/ 22020 h 43164"/>
              <a:gd name="T4" fmla="*/ 21595 w 43195"/>
              <a:gd name="T5" fmla="*/ 21564 h 43164"/>
            </a:gdLst>
            <a:ahLst/>
            <a:cxnLst>
              <a:cxn ang="0">
                <a:pos x="T0" y="T1"/>
              </a:cxn>
              <a:cxn ang="0">
                <a:pos x="T2" y="T3"/>
              </a:cxn>
              <a:cxn ang="0">
                <a:pos x="T4" y="T5"/>
              </a:cxn>
            </a:cxnLst>
            <a:rect l="0" t="0" r="r" b="b"/>
            <a:pathLst>
              <a:path w="43195" h="43164" fill="none" extrusionOk="0">
                <a:moveTo>
                  <a:pt x="22844" y="0"/>
                </a:moveTo>
                <a:cubicBezTo>
                  <a:pt x="34269" y="662"/>
                  <a:pt x="43195" y="10120"/>
                  <a:pt x="43195" y="21564"/>
                </a:cubicBezTo>
                <a:cubicBezTo>
                  <a:pt x="43195" y="33493"/>
                  <a:pt x="33524" y="43164"/>
                  <a:pt x="21595" y="43164"/>
                </a:cubicBezTo>
                <a:cubicBezTo>
                  <a:pt x="9843" y="43164"/>
                  <a:pt x="247" y="33769"/>
                  <a:pt x="-1" y="22020"/>
                </a:cubicBezTo>
              </a:path>
              <a:path w="43195" h="43164" stroke="0" extrusionOk="0">
                <a:moveTo>
                  <a:pt x="22844" y="0"/>
                </a:moveTo>
                <a:cubicBezTo>
                  <a:pt x="34269" y="662"/>
                  <a:pt x="43195" y="10120"/>
                  <a:pt x="43195" y="21564"/>
                </a:cubicBezTo>
                <a:cubicBezTo>
                  <a:pt x="43195" y="33493"/>
                  <a:pt x="33524" y="43164"/>
                  <a:pt x="21595" y="43164"/>
                </a:cubicBezTo>
                <a:cubicBezTo>
                  <a:pt x="9843" y="43164"/>
                  <a:pt x="247" y="33769"/>
                  <a:pt x="-1" y="22020"/>
                </a:cubicBezTo>
                <a:lnTo>
                  <a:pt x="21595" y="21564"/>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193" name="Text Box 65"/>
          <p:cNvSpPr txBox="1">
            <a:spLocks noChangeArrowheads="1"/>
          </p:cNvSpPr>
          <p:nvPr/>
        </p:nvSpPr>
        <p:spPr bwMode="auto">
          <a:xfrm rot="16200000">
            <a:off x="-1246981" y="2623344"/>
            <a:ext cx="30749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GB" sz="900" b="1">
                <a:solidFill>
                  <a:srgbClr val="8797DD"/>
                </a:solidFill>
                <a:latin typeface="Tahoma" pitchFamily="34" charset="0"/>
              </a:rPr>
              <a:t>Institute of Experimental and Applied Physics</a:t>
            </a:r>
          </a:p>
          <a:p>
            <a:pPr algn="r"/>
            <a:r>
              <a:rPr lang="en-GB" sz="900" b="1">
                <a:solidFill>
                  <a:srgbClr val="8797DD"/>
                </a:solidFill>
                <a:latin typeface="Tahoma" pitchFamily="34" charset="0"/>
              </a:rPr>
              <a:t>Czech Technical University in Prague</a:t>
            </a:r>
            <a:endParaRPr lang="cs-CZ" sz="900" b="1">
              <a:solidFill>
                <a:srgbClr val="8797DD"/>
              </a:solidFill>
              <a:latin typeface="Tahoma" pitchFamily="34" charset="0"/>
            </a:endParaRPr>
          </a:p>
        </p:txBody>
      </p:sp>
      <p:sp>
        <p:nvSpPr>
          <p:cNvPr id="48194" name="Rectangle 66"/>
          <p:cNvSpPr>
            <a:spLocks noGrp="1" noChangeArrowheads="1"/>
          </p:cNvSpPr>
          <p:nvPr>
            <p:ph type="title"/>
          </p:nvPr>
        </p:nvSpPr>
        <p:spPr bwMode="auto">
          <a:xfrm>
            <a:off x="609600" y="260350"/>
            <a:ext cx="73469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Klepnutím lze upravit styl předlohy nadpisů.</a:t>
            </a:r>
          </a:p>
        </p:txBody>
      </p:sp>
      <p:sp>
        <p:nvSpPr>
          <p:cNvPr id="48195" name="Rectangle 67" descr="Rectangle: Click to edit Master text styles&#10;Second level&#10;Third level&#10;Fourth level&#10;Fifth level"/>
          <p:cNvSpPr>
            <a:spLocks noGrp="1" noChangeArrowheads="1"/>
          </p:cNvSpPr>
          <p:nvPr>
            <p:ph type="body" idx="1"/>
          </p:nvPr>
        </p:nvSpPr>
        <p:spPr bwMode="auto">
          <a:xfrm>
            <a:off x="755650" y="1484313"/>
            <a:ext cx="7921625"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p:txBody>
      </p:sp>
      <p:pic>
        <p:nvPicPr>
          <p:cNvPr id="48196" name="Picture 6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1013" y="260350"/>
            <a:ext cx="6477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97" name="Rectangle 69"/>
          <p:cNvSpPr>
            <a:spLocks noChangeArrowheads="1"/>
          </p:cNvSpPr>
          <p:nvPr/>
        </p:nvSpPr>
        <p:spPr bwMode="auto">
          <a:xfrm>
            <a:off x="58738" y="6400800"/>
            <a:ext cx="6494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1000" dirty="0" smtClean="0"/>
              <a:t>496 WE-Heraeus-Seminar</a:t>
            </a:r>
            <a:r>
              <a:rPr lang="en-US" sz="1000" baseline="0" dirty="0" smtClean="0"/>
              <a:t> “Astrophysics with modern small-scale accelerators”, Bad Honnef, </a:t>
            </a:r>
            <a:r>
              <a:rPr lang="en-US" sz="1000" dirty="0" smtClean="0"/>
              <a:t>6–10 Feb 2012</a:t>
            </a:r>
            <a:endParaRPr lang="en-US" sz="1000" dirty="0">
              <a:latin typeface="Tahoma" pitchFamily="34" charset="0"/>
            </a:endParaRPr>
          </a:p>
        </p:txBody>
      </p:sp>
      <p:sp>
        <p:nvSpPr>
          <p:cNvPr id="48198" name="Rectangle 70"/>
          <p:cNvSpPr>
            <a:spLocks noChangeArrowheads="1"/>
          </p:cNvSpPr>
          <p:nvPr/>
        </p:nvSpPr>
        <p:spPr bwMode="auto">
          <a:xfrm>
            <a:off x="6400800" y="6400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US" sz="1000" dirty="0">
                <a:latin typeface="Tahoma" pitchFamily="34" charset="0"/>
              </a:rPr>
              <a:t>Carlos Granja</a:t>
            </a:r>
          </a:p>
        </p:txBody>
      </p:sp>
      <p:sp>
        <p:nvSpPr>
          <p:cNvPr id="48199" name="Rectangle 71"/>
          <p:cNvSpPr>
            <a:spLocks noChangeArrowheads="1"/>
          </p:cNvSpPr>
          <p:nvPr userDrawn="1"/>
        </p:nvSpPr>
        <p:spPr bwMode="auto">
          <a:xfrm>
            <a:off x="7524328" y="6400800"/>
            <a:ext cx="15847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r>
              <a:rPr lang="en-US" sz="1000" dirty="0" smtClean="0">
                <a:latin typeface="Tahoma" pitchFamily="34" charset="0"/>
              </a:rPr>
              <a:t>IEAP–CTU</a:t>
            </a:r>
            <a:r>
              <a:rPr lang="en-US" sz="1000" baseline="0" dirty="0" smtClean="0">
                <a:latin typeface="Tahoma" pitchFamily="34" charset="0"/>
              </a:rPr>
              <a:t> </a:t>
            </a:r>
            <a:r>
              <a:rPr lang="en-US" sz="1000" dirty="0" smtClean="0">
                <a:latin typeface="Tahoma" pitchFamily="34" charset="0"/>
              </a:rPr>
              <a:t>Prague     </a:t>
            </a:r>
            <a:fld id="{6D3A3ECF-8DFC-41DC-8AC4-02E7C9614C66}" type="slidenum">
              <a:rPr lang="en-US" sz="1000">
                <a:latin typeface="Tahoma" pitchFamily="34" charset="0"/>
              </a:rPr>
              <a:pPr algn="r"/>
              <a:t>‹#›</a:t>
            </a:fld>
            <a:endParaRPr lang="cs-CZ" sz="1000" dirty="0">
              <a:latin typeface="Tahoma" pitchFamily="34" charset="0"/>
            </a:endParaRPr>
          </a:p>
        </p:txBody>
      </p:sp>
    </p:spTree>
  </p:cSld>
  <p:clrMap bg1="lt1" tx1="dk1" bg2="lt2" tx2="dk2" accent1="accent1" accent2="accent2" accent3="accent3" accent4="accent4" accent5="accent5" accent6="accent6" hlink="hlink" folHlink="folHlink"/>
  <p:sldLayoutIdLst>
    <p:sldLayoutId id="214748365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hf sldNum="0" hdr="0" ftr="0" dt="0"/>
  <p:txStyles>
    <p:titleStyle>
      <a:lvl1pPr algn="l" rtl="0" fontAlgn="base">
        <a:lnSpc>
          <a:spcPct val="90000"/>
        </a:lnSpc>
        <a:spcBef>
          <a:spcPct val="0"/>
        </a:spcBef>
        <a:spcAft>
          <a:spcPct val="0"/>
        </a:spcAft>
        <a:defRPr sz="2600" b="1">
          <a:solidFill>
            <a:schemeClr val="tx2"/>
          </a:solidFill>
          <a:latin typeface="+mj-lt"/>
          <a:ea typeface="+mj-ea"/>
          <a:cs typeface="+mj-cs"/>
        </a:defRPr>
      </a:lvl1pPr>
      <a:lvl2pPr algn="l" rtl="0" fontAlgn="base">
        <a:lnSpc>
          <a:spcPct val="90000"/>
        </a:lnSpc>
        <a:spcBef>
          <a:spcPct val="0"/>
        </a:spcBef>
        <a:spcAft>
          <a:spcPct val="0"/>
        </a:spcAft>
        <a:defRPr sz="2600" b="1">
          <a:solidFill>
            <a:schemeClr val="tx2"/>
          </a:solidFill>
          <a:latin typeface="Tahoma" pitchFamily="34" charset="0"/>
        </a:defRPr>
      </a:lvl2pPr>
      <a:lvl3pPr algn="l" rtl="0" fontAlgn="base">
        <a:lnSpc>
          <a:spcPct val="90000"/>
        </a:lnSpc>
        <a:spcBef>
          <a:spcPct val="0"/>
        </a:spcBef>
        <a:spcAft>
          <a:spcPct val="0"/>
        </a:spcAft>
        <a:defRPr sz="2600" b="1">
          <a:solidFill>
            <a:schemeClr val="tx2"/>
          </a:solidFill>
          <a:latin typeface="Tahoma" pitchFamily="34" charset="0"/>
        </a:defRPr>
      </a:lvl3pPr>
      <a:lvl4pPr algn="l" rtl="0" fontAlgn="base">
        <a:lnSpc>
          <a:spcPct val="90000"/>
        </a:lnSpc>
        <a:spcBef>
          <a:spcPct val="0"/>
        </a:spcBef>
        <a:spcAft>
          <a:spcPct val="0"/>
        </a:spcAft>
        <a:defRPr sz="2600" b="1">
          <a:solidFill>
            <a:schemeClr val="tx2"/>
          </a:solidFill>
          <a:latin typeface="Tahoma" pitchFamily="34" charset="0"/>
        </a:defRPr>
      </a:lvl4pPr>
      <a:lvl5pPr algn="l" rtl="0" fontAlgn="base">
        <a:lnSpc>
          <a:spcPct val="90000"/>
        </a:lnSpc>
        <a:spcBef>
          <a:spcPct val="0"/>
        </a:spcBef>
        <a:spcAft>
          <a:spcPct val="0"/>
        </a:spcAft>
        <a:defRPr sz="2600" b="1">
          <a:solidFill>
            <a:schemeClr val="tx2"/>
          </a:solidFill>
          <a:latin typeface="Tahoma" pitchFamily="34" charset="0"/>
        </a:defRPr>
      </a:lvl5pPr>
      <a:lvl6pPr marL="457200" algn="l" rtl="0" fontAlgn="base">
        <a:lnSpc>
          <a:spcPct val="90000"/>
        </a:lnSpc>
        <a:spcBef>
          <a:spcPct val="0"/>
        </a:spcBef>
        <a:spcAft>
          <a:spcPct val="0"/>
        </a:spcAft>
        <a:defRPr sz="2600" b="1">
          <a:solidFill>
            <a:schemeClr val="tx2"/>
          </a:solidFill>
          <a:latin typeface="Tahoma" pitchFamily="34" charset="0"/>
        </a:defRPr>
      </a:lvl6pPr>
      <a:lvl7pPr marL="914400" algn="l" rtl="0" fontAlgn="base">
        <a:lnSpc>
          <a:spcPct val="90000"/>
        </a:lnSpc>
        <a:spcBef>
          <a:spcPct val="0"/>
        </a:spcBef>
        <a:spcAft>
          <a:spcPct val="0"/>
        </a:spcAft>
        <a:defRPr sz="2600" b="1">
          <a:solidFill>
            <a:schemeClr val="tx2"/>
          </a:solidFill>
          <a:latin typeface="Tahoma" pitchFamily="34" charset="0"/>
        </a:defRPr>
      </a:lvl7pPr>
      <a:lvl8pPr marL="1371600" algn="l" rtl="0" fontAlgn="base">
        <a:lnSpc>
          <a:spcPct val="90000"/>
        </a:lnSpc>
        <a:spcBef>
          <a:spcPct val="0"/>
        </a:spcBef>
        <a:spcAft>
          <a:spcPct val="0"/>
        </a:spcAft>
        <a:defRPr sz="2600" b="1">
          <a:solidFill>
            <a:schemeClr val="tx2"/>
          </a:solidFill>
          <a:latin typeface="Tahoma" pitchFamily="34" charset="0"/>
        </a:defRPr>
      </a:lvl8pPr>
      <a:lvl9pPr marL="1828800" algn="l" rtl="0" fontAlgn="base">
        <a:lnSpc>
          <a:spcPct val="90000"/>
        </a:lnSpc>
        <a:spcBef>
          <a:spcPct val="0"/>
        </a:spcBef>
        <a:spcAft>
          <a:spcPct val="0"/>
        </a:spcAft>
        <a:defRPr sz="2600" b="1">
          <a:solidFill>
            <a:schemeClr val="tx2"/>
          </a:solidFill>
          <a:latin typeface="Tahoma" pitchFamily="34" charset="0"/>
        </a:defRPr>
      </a:lvl9pPr>
    </p:titleStyle>
    <p:bodyStyle>
      <a:lvl1pPr marL="342900" indent="-342900" algn="l" rtl="0" fontAlgn="base">
        <a:lnSpc>
          <a:spcPct val="90000"/>
        </a:lnSpc>
        <a:spcBef>
          <a:spcPct val="40000"/>
        </a:spcBef>
        <a:spcAft>
          <a:spcPct val="0"/>
        </a:spcAft>
        <a:buClr>
          <a:schemeClr val="hlink"/>
        </a:buClr>
        <a:buSzPct val="110000"/>
        <a:buFont typeface="Wingdings" pitchFamily="2" charset="2"/>
        <a:buBlip>
          <a:blip r:embed="rId16"/>
        </a:buBlip>
        <a:defRPr sz="1600">
          <a:solidFill>
            <a:schemeClr val="tx1"/>
          </a:solidFill>
          <a:latin typeface="+mn-lt"/>
          <a:ea typeface="+mn-ea"/>
          <a:cs typeface="+mn-cs"/>
        </a:defRPr>
      </a:lvl1pPr>
      <a:lvl2pPr marL="742950" indent="-285750" algn="l" rtl="0" fontAlgn="base">
        <a:lnSpc>
          <a:spcPct val="80000"/>
        </a:lnSpc>
        <a:spcBef>
          <a:spcPct val="40000"/>
        </a:spcBef>
        <a:spcAft>
          <a:spcPct val="0"/>
        </a:spcAft>
        <a:buClr>
          <a:schemeClr val="tx1"/>
        </a:buClr>
        <a:buSzPct val="60000"/>
        <a:buFont typeface="Wingdings" pitchFamily="2" charset="2"/>
        <a:buChar char="n"/>
        <a:defRPr sz="1400">
          <a:solidFill>
            <a:schemeClr val="tx1"/>
          </a:solidFill>
          <a:latin typeface="+mn-lt"/>
        </a:defRPr>
      </a:lvl2pPr>
      <a:lvl3pPr marL="1143000" indent="-228600" algn="l" rtl="0" fontAlgn="base">
        <a:lnSpc>
          <a:spcPct val="80000"/>
        </a:lnSpc>
        <a:spcBef>
          <a:spcPct val="40000"/>
        </a:spcBef>
        <a:spcAft>
          <a:spcPct val="0"/>
        </a:spcAft>
        <a:buClr>
          <a:schemeClr val="hlink"/>
        </a:buClr>
        <a:buSzPct val="95000"/>
        <a:buFont typeface="Wingdings" pitchFamily="2" charset="2"/>
        <a:buChar char="w"/>
        <a:defRPr sz="1200">
          <a:solidFill>
            <a:schemeClr val="tx1"/>
          </a:solidFill>
          <a:latin typeface="+mn-lt"/>
        </a:defRPr>
      </a:lvl3pPr>
      <a:lvl4pPr marL="1600200" indent="-228600" algn="l" rtl="0" fontAlgn="base">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4.bin"/><Relationship Id="rId18" Type="http://schemas.openxmlformats.org/officeDocument/2006/relationships/image" Target="../media/image85.wmf"/><Relationship Id="rId3" Type="http://schemas.openxmlformats.org/officeDocument/2006/relationships/notesSlide" Target="../notesSlides/notesSlide20.xml"/><Relationship Id="rId21" Type="http://schemas.openxmlformats.org/officeDocument/2006/relationships/image" Target="../media/image91.png"/><Relationship Id="rId7" Type="http://schemas.openxmlformats.org/officeDocument/2006/relationships/image" Target="../media/image90.png"/><Relationship Id="rId12" Type="http://schemas.openxmlformats.org/officeDocument/2006/relationships/image" Target="../media/image82.wmf"/><Relationship Id="rId17" Type="http://schemas.openxmlformats.org/officeDocument/2006/relationships/oleObject" Target="../embeddings/oleObject6.bin"/><Relationship Id="rId2" Type="http://schemas.openxmlformats.org/officeDocument/2006/relationships/slideLayout" Target="../slideLayouts/slideLayout10.xml"/><Relationship Id="rId16" Type="http://schemas.openxmlformats.org/officeDocument/2006/relationships/image" Target="../media/image84.wmf"/><Relationship Id="rId20" Type="http://schemas.openxmlformats.org/officeDocument/2006/relationships/image" Target="../media/image86.wmf"/><Relationship Id="rId1" Type="http://schemas.openxmlformats.org/officeDocument/2006/relationships/vmlDrawing" Target="../drawings/vmlDrawing1.vml"/><Relationship Id="rId6" Type="http://schemas.openxmlformats.org/officeDocument/2006/relationships/image" Target="../media/image89.png"/><Relationship Id="rId11" Type="http://schemas.openxmlformats.org/officeDocument/2006/relationships/oleObject" Target="../embeddings/oleObject3.bin"/><Relationship Id="rId5" Type="http://schemas.openxmlformats.org/officeDocument/2006/relationships/image" Target="../media/image88.png"/><Relationship Id="rId15" Type="http://schemas.openxmlformats.org/officeDocument/2006/relationships/oleObject" Target="../embeddings/oleObject5.bin"/><Relationship Id="rId10" Type="http://schemas.openxmlformats.org/officeDocument/2006/relationships/oleObject" Target="../embeddings/oleObject2.bin"/><Relationship Id="rId19" Type="http://schemas.openxmlformats.org/officeDocument/2006/relationships/oleObject" Target="../embeddings/oleObject7.bin"/><Relationship Id="rId4" Type="http://schemas.openxmlformats.org/officeDocument/2006/relationships/image" Target="../media/image87.png"/><Relationship Id="rId9" Type="http://schemas.openxmlformats.org/officeDocument/2006/relationships/image" Target="../media/image81.wmf"/><Relationship Id="rId14" Type="http://schemas.openxmlformats.org/officeDocument/2006/relationships/image" Target="../media/image83.wmf"/><Relationship Id="rId22" Type="http://schemas.openxmlformats.org/officeDocument/2006/relationships/image" Target="../media/image92.emf"/></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3.pn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Rectangle: Click to edit Master text styles&#10;Second level&#10;Third level&#10;Fourth level&#10;Fifth level"/>
          <p:cNvSpPr>
            <a:spLocks noGrp="1" noChangeArrowheads="1"/>
          </p:cNvSpPr>
          <p:nvPr>
            <p:ph type="subTitle" idx="1"/>
          </p:nvPr>
        </p:nvSpPr>
        <p:spPr>
          <a:xfrm>
            <a:off x="684213" y="3284538"/>
            <a:ext cx="7848600" cy="2160686"/>
          </a:xfrm>
          <a:noFill/>
          <a:ln/>
        </p:spPr>
        <p:txBody>
          <a:bodyPr/>
          <a:lstStyle/>
          <a:p>
            <a:pPr algn="ctr">
              <a:lnSpc>
                <a:spcPct val="80000"/>
              </a:lnSpc>
            </a:pPr>
            <a:endParaRPr lang="cs-CZ" sz="1800" dirty="0"/>
          </a:p>
          <a:p>
            <a:pPr algn="ctr">
              <a:lnSpc>
                <a:spcPct val="80000"/>
              </a:lnSpc>
            </a:pPr>
            <a:r>
              <a:rPr lang="en-US" sz="1800" u="sng" dirty="0"/>
              <a:t>C</a:t>
            </a:r>
            <a:r>
              <a:rPr lang="cs-CZ" sz="1800" u="sng" dirty="0"/>
              <a:t>arlos</a:t>
            </a:r>
            <a:r>
              <a:rPr lang="en-US" sz="1800" u="sng" dirty="0"/>
              <a:t> Granja</a:t>
            </a:r>
            <a:r>
              <a:rPr lang="en-US" sz="1800" dirty="0"/>
              <a:t>, Jan </a:t>
            </a:r>
            <a:r>
              <a:rPr lang="en-US" sz="1800" dirty="0" err="1"/>
              <a:t>Jakubek</a:t>
            </a:r>
            <a:r>
              <a:rPr lang="en-US" sz="1800" dirty="0"/>
              <a:t>, Michal </a:t>
            </a:r>
            <a:r>
              <a:rPr lang="en-US" sz="1800" dirty="0" err="1"/>
              <a:t>Platkevic</a:t>
            </a:r>
            <a:r>
              <a:rPr lang="en-US" sz="1800" dirty="0"/>
              <a:t>, </a:t>
            </a:r>
            <a:r>
              <a:rPr lang="en-US" sz="1800" dirty="0" err="1"/>
              <a:t>Stanislav</a:t>
            </a:r>
            <a:r>
              <a:rPr lang="en-US" sz="1800" dirty="0"/>
              <a:t> </a:t>
            </a:r>
            <a:r>
              <a:rPr lang="en-US" sz="1800" dirty="0" err="1"/>
              <a:t>Pospisil</a:t>
            </a:r>
            <a:endParaRPr lang="en-US" sz="1800" dirty="0"/>
          </a:p>
          <a:p>
            <a:pPr algn="ctr">
              <a:lnSpc>
                <a:spcPct val="80000"/>
              </a:lnSpc>
              <a:spcBef>
                <a:spcPts val="1200"/>
              </a:spcBef>
            </a:pPr>
            <a:r>
              <a:rPr lang="en-US" sz="1600" i="1" dirty="0"/>
              <a:t>Institute of Experimental and Applied Physics</a:t>
            </a:r>
          </a:p>
          <a:p>
            <a:pPr algn="ctr">
              <a:lnSpc>
                <a:spcPct val="80000"/>
              </a:lnSpc>
              <a:spcBef>
                <a:spcPct val="25000"/>
              </a:spcBef>
            </a:pPr>
            <a:r>
              <a:rPr lang="en-US" sz="1600" i="1" dirty="0"/>
              <a:t>Czech Technical University in Prague</a:t>
            </a:r>
          </a:p>
          <a:p>
            <a:pPr algn="ctr">
              <a:lnSpc>
                <a:spcPct val="80000"/>
              </a:lnSpc>
              <a:spcBef>
                <a:spcPts val="2400"/>
              </a:spcBef>
            </a:pPr>
            <a:r>
              <a:rPr lang="en-US" sz="1800" dirty="0" err="1" smtClean="0"/>
              <a:t>Ulli</a:t>
            </a:r>
            <a:r>
              <a:rPr lang="en-US" sz="1800" dirty="0" smtClean="0"/>
              <a:t> </a:t>
            </a:r>
            <a:r>
              <a:rPr lang="en-US" sz="1800" dirty="0" err="1"/>
              <a:t>Köster</a:t>
            </a:r>
            <a:r>
              <a:rPr lang="en-US" sz="1800" dirty="0"/>
              <a:t> </a:t>
            </a:r>
            <a:endParaRPr lang="en-US" sz="1800" i="1" dirty="0"/>
          </a:p>
          <a:p>
            <a:pPr algn="ctr">
              <a:lnSpc>
                <a:spcPct val="80000"/>
              </a:lnSpc>
              <a:spcBef>
                <a:spcPct val="40000"/>
              </a:spcBef>
            </a:pPr>
            <a:r>
              <a:rPr lang="en-US" sz="1600" i="1" dirty="0"/>
              <a:t>Institute Laue </a:t>
            </a:r>
            <a:r>
              <a:rPr lang="en-US" sz="1600" i="1" dirty="0" err="1"/>
              <a:t>Langevin</a:t>
            </a:r>
            <a:r>
              <a:rPr lang="en-US" sz="1600" i="1" dirty="0"/>
              <a:t> ILL, Grenoble, France</a:t>
            </a:r>
          </a:p>
        </p:txBody>
      </p:sp>
      <p:sp>
        <p:nvSpPr>
          <p:cNvPr id="37891" name="Rectangle 3"/>
          <p:cNvSpPr>
            <a:spLocks noGrp="1" noChangeArrowheads="1"/>
          </p:cNvSpPr>
          <p:nvPr>
            <p:ph type="ctrTitle"/>
          </p:nvPr>
        </p:nvSpPr>
        <p:spPr>
          <a:xfrm>
            <a:off x="827584" y="1844576"/>
            <a:ext cx="7802563" cy="936352"/>
          </a:xfrm>
        </p:spPr>
        <p:txBody>
          <a:bodyPr/>
          <a:lstStyle/>
          <a:p>
            <a:r>
              <a:rPr lang="en-US" sz="2800" b="1" dirty="0"/>
              <a:t>Spatial and Time Correlated Detection of </a:t>
            </a:r>
            <a:r>
              <a:rPr lang="en-US" sz="2800" b="1" dirty="0" smtClean="0"/>
              <a:t>the </a:t>
            </a:r>
            <a:r>
              <a:rPr lang="en-US" sz="2800" b="1" dirty="0"/>
              <a:t>Decay Chain of Radioactive </a:t>
            </a:r>
            <a:r>
              <a:rPr lang="en-US" sz="2800" b="1" dirty="0" smtClean="0"/>
              <a:t>Nuclei</a:t>
            </a:r>
            <a:endParaRPr lang="cs-CZ" sz="2800" b="1" dirty="0"/>
          </a:p>
        </p:txBody>
      </p:sp>
      <p:sp>
        <p:nvSpPr>
          <p:cNvPr id="37895" name="Text Box 7"/>
          <p:cNvSpPr txBox="1">
            <a:spLocks noChangeArrowheads="1"/>
          </p:cNvSpPr>
          <p:nvPr/>
        </p:nvSpPr>
        <p:spPr bwMode="auto">
          <a:xfrm>
            <a:off x="2627784" y="5799527"/>
            <a:ext cx="42476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dirty="0" smtClean="0">
                <a:latin typeface="Tahoma" pitchFamily="34" charset="0"/>
              </a:rPr>
              <a:t>Research with pixel detector in frame of the Medipix </a:t>
            </a:r>
            <a:r>
              <a:rPr lang="en-US" sz="1200" dirty="0">
                <a:latin typeface="Tahoma" pitchFamily="34" charset="0"/>
              </a:rPr>
              <a:t>Collaboration</a:t>
            </a:r>
          </a:p>
        </p:txBody>
      </p:sp>
      <p:pic>
        <p:nvPicPr>
          <p:cNvPr id="37898" name="Picture 10"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487" y="5589589"/>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6" descr="cvut-lev"/>
          <p:cNvPicPr>
            <a:picLocks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3933825"/>
            <a:ext cx="792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4" descr="logo_ute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6375" y="3910013"/>
            <a:ext cx="7921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19" descr="ill-logo_40a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50" y="4724400"/>
            <a:ext cx="9366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5642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9144000" cy="174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dirty="0" err="1" smtClean="0">
                <a:latin typeface="Tahoma" pitchFamily="34" charset="0"/>
                <a:cs typeface="Tahoma" pitchFamily="34" charset="0"/>
              </a:rPr>
              <a:t>Timepix</a:t>
            </a:r>
            <a:r>
              <a:rPr lang="en-US" dirty="0" smtClean="0">
                <a:latin typeface="Tahoma" pitchFamily="34" charset="0"/>
                <a:cs typeface="Tahoma" pitchFamily="34" charset="0"/>
              </a:rPr>
              <a:t> + </a:t>
            </a:r>
            <a:r>
              <a:rPr lang="en-US" dirty="0" err="1" smtClean="0">
                <a:latin typeface="Tahoma" pitchFamily="34" charset="0"/>
                <a:cs typeface="Tahoma" pitchFamily="34" charset="0"/>
              </a:rPr>
              <a:t>th</a:t>
            </a:r>
            <a:r>
              <a:rPr lang="en-US" dirty="0" smtClean="0">
                <a:latin typeface="Tahoma" pitchFamily="34" charset="0"/>
                <a:cs typeface="Tahoma" pitchFamily="34" charset="0"/>
              </a:rPr>
              <a:t> n beam</a:t>
            </a:r>
            <a:r>
              <a:rPr lang="en-US" baseline="30000" dirty="0" smtClean="0">
                <a:latin typeface="Tahoma" pitchFamily="34" charset="0"/>
                <a:cs typeface="Tahoma" pitchFamily="34" charset="0"/>
              </a:rPr>
              <a:t> </a:t>
            </a:r>
            <a:r>
              <a:rPr lang="en-US" dirty="0" smtClean="0">
                <a:latin typeface="Tahoma" pitchFamily="34" charset="0"/>
                <a:cs typeface="Tahoma" pitchFamily="34" charset="0"/>
              </a:rPr>
              <a:t>(NPI </a:t>
            </a:r>
            <a:r>
              <a:rPr lang="cs-CZ" dirty="0" smtClean="0">
                <a:latin typeface="Tahoma" pitchFamily="34" charset="0"/>
                <a:cs typeface="Tahoma" pitchFamily="34" charset="0"/>
              </a:rPr>
              <a:t>Řež</a:t>
            </a:r>
            <a:r>
              <a:rPr lang="en-US" dirty="0" smtClean="0">
                <a:latin typeface="Tahoma" pitchFamily="34" charset="0"/>
                <a:cs typeface="Tahoma" pitchFamily="34" charset="0"/>
              </a:rPr>
              <a:t> n. Prague)</a:t>
            </a:r>
          </a:p>
        </p:txBody>
      </p:sp>
      <p:sp>
        <p:nvSpPr>
          <p:cNvPr id="52227" name="Text Box 3"/>
          <p:cNvSpPr txBox="1">
            <a:spLocks noChangeArrowheads="1"/>
          </p:cNvSpPr>
          <p:nvPr/>
        </p:nvSpPr>
        <p:spPr bwMode="auto">
          <a:xfrm>
            <a:off x="1189044" y="1628776"/>
            <a:ext cx="3095625" cy="369322"/>
          </a:xfrm>
          <a:prstGeom prst="rect">
            <a:avLst/>
          </a:prstGeom>
          <a:solidFill>
            <a:schemeClr val="bg2"/>
          </a:solidFill>
          <a:ln w="9525">
            <a:noFill/>
            <a:miter lim="800000"/>
            <a:headEnd/>
            <a:tailEnd/>
          </a:ln>
          <a:effectLst/>
        </p:spPr>
        <p:txBody>
          <a:bodyPr lIns="91374" tIns="45690" rIns="91374" bIns="45690">
            <a:spAutoFit/>
          </a:bodyPr>
          <a:lstStyle/>
          <a:p>
            <a:pPr algn="ctr">
              <a:spcBef>
                <a:spcPct val="50000"/>
              </a:spcBef>
            </a:pPr>
            <a:r>
              <a:rPr lang="en-US" dirty="0">
                <a:solidFill>
                  <a:srgbClr val="40458C"/>
                </a:solidFill>
              </a:rPr>
              <a:t>Fission fragment detection</a:t>
            </a:r>
          </a:p>
        </p:txBody>
      </p:sp>
      <p:pic>
        <p:nvPicPr>
          <p:cNvPr id="52228" name="Picture 4" descr="2_det_beam"/>
          <p:cNvPicPr>
            <a:picLocks noChangeAspect="1" noChangeArrowheads="1"/>
          </p:cNvPicPr>
          <p:nvPr/>
        </p:nvPicPr>
        <p:blipFill>
          <a:blip r:embed="rId2"/>
          <a:srcRect/>
          <a:stretch>
            <a:fillRect/>
          </a:stretch>
        </p:blipFill>
        <p:spPr bwMode="auto">
          <a:xfrm>
            <a:off x="4211638" y="2684463"/>
            <a:ext cx="4545012" cy="3409950"/>
          </a:xfrm>
          <a:prstGeom prst="rect">
            <a:avLst/>
          </a:prstGeom>
          <a:noFill/>
          <a:ln w="9525">
            <a:noFill/>
            <a:miter lim="800000"/>
            <a:headEnd/>
            <a:tailEnd/>
          </a:ln>
        </p:spPr>
      </p:pic>
      <p:sp>
        <p:nvSpPr>
          <p:cNvPr id="52229" name="AutoShape 5"/>
          <p:cNvSpPr>
            <a:spLocks noChangeArrowheads="1"/>
          </p:cNvSpPr>
          <p:nvPr/>
        </p:nvSpPr>
        <p:spPr bwMode="auto">
          <a:xfrm>
            <a:off x="6629400" y="2743206"/>
            <a:ext cx="838200" cy="300039"/>
          </a:xfrm>
          <a:prstGeom prst="wedgeRoundRectCallout">
            <a:avLst>
              <a:gd name="adj1" fmla="val -7709"/>
              <a:gd name="adj2" fmla="val 197439"/>
              <a:gd name="adj3" fmla="val 16667"/>
            </a:avLst>
          </a:prstGeom>
          <a:noFill/>
          <a:ln w="9525">
            <a:solidFill>
              <a:srgbClr val="FFFF00"/>
            </a:solidFill>
            <a:miter lim="800000"/>
            <a:headEnd/>
            <a:tailEnd/>
          </a:ln>
          <a:effectLst/>
        </p:spPr>
        <p:txBody>
          <a:bodyPr lIns="17988" tIns="10793" rIns="17988" bIns="10793" anchor="ctr" anchorCtr="1"/>
          <a:lstStyle/>
          <a:p>
            <a:pPr algn="ctr" defTabSz="3494743"/>
            <a:r>
              <a:rPr lang="en-US" sz="1400" b="1" dirty="0" err="1">
                <a:solidFill>
                  <a:srgbClr val="FFFF00"/>
                </a:solidFill>
              </a:rPr>
              <a:t>TimePix</a:t>
            </a:r>
            <a:endParaRPr lang="en-US" sz="1400" b="1" dirty="0">
              <a:solidFill>
                <a:srgbClr val="FFFF00"/>
              </a:solidFill>
            </a:endParaRPr>
          </a:p>
        </p:txBody>
      </p:sp>
      <p:sp>
        <p:nvSpPr>
          <p:cNvPr id="52231" name="AutoShape 7"/>
          <p:cNvSpPr>
            <a:spLocks noChangeArrowheads="1"/>
          </p:cNvSpPr>
          <p:nvPr/>
        </p:nvSpPr>
        <p:spPr bwMode="auto">
          <a:xfrm>
            <a:off x="7380288" y="4419600"/>
            <a:ext cx="696912" cy="304800"/>
          </a:xfrm>
          <a:prstGeom prst="wedgeRoundRectCallout">
            <a:avLst>
              <a:gd name="adj1" fmla="val -89431"/>
              <a:gd name="adj2" fmla="val -150741"/>
              <a:gd name="adj3" fmla="val 16667"/>
            </a:avLst>
          </a:prstGeom>
          <a:noFill/>
          <a:ln w="9525">
            <a:solidFill>
              <a:srgbClr val="FF0000"/>
            </a:solidFill>
            <a:miter lim="800000"/>
            <a:headEnd/>
            <a:tailEnd/>
          </a:ln>
          <a:effectLst/>
        </p:spPr>
        <p:txBody>
          <a:bodyPr lIns="17988" tIns="10793" rIns="17988" bIns="10793" anchor="ctr" anchorCtr="1"/>
          <a:lstStyle/>
          <a:p>
            <a:pPr algn="ctr" defTabSz="3494743"/>
            <a:r>
              <a:rPr lang="en-US" sz="1400" b="1" dirty="0">
                <a:solidFill>
                  <a:srgbClr val="FF0000"/>
                </a:solidFill>
              </a:rPr>
              <a:t>target</a:t>
            </a:r>
          </a:p>
        </p:txBody>
      </p:sp>
      <p:sp>
        <p:nvSpPr>
          <p:cNvPr id="52232" name="AutoShape 8"/>
          <p:cNvSpPr>
            <a:spLocks noChangeArrowheads="1"/>
          </p:cNvSpPr>
          <p:nvPr/>
        </p:nvSpPr>
        <p:spPr bwMode="auto">
          <a:xfrm rot="6900000">
            <a:off x="7714456" y="3358357"/>
            <a:ext cx="195263" cy="431800"/>
          </a:xfrm>
          <a:custGeom>
            <a:avLst/>
            <a:gdLst>
              <a:gd name="T0" fmla="*/ 146447 w 21600"/>
              <a:gd name="T1" fmla="*/ 0 h 21600"/>
              <a:gd name="T2" fmla="*/ 0 w 21600"/>
              <a:gd name="T3" fmla="*/ 215900 h 21600"/>
              <a:gd name="T4" fmla="*/ 146447 w 21600"/>
              <a:gd name="T5" fmla="*/ 431800 h 21600"/>
              <a:gd name="T6" fmla="*/ 195263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a:effectLst/>
        </p:spPr>
        <p:txBody>
          <a:bodyPr wrap="none" lIns="91374" tIns="45690" rIns="91374" bIns="45690" anchor="ctr"/>
          <a:lstStyle/>
          <a:p>
            <a:endParaRPr lang="en-US">
              <a:solidFill>
                <a:srgbClr val="40458C"/>
              </a:solidFill>
            </a:endParaRPr>
          </a:p>
        </p:txBody>
      </p:sp>
      <p:sp>
        <p:nvSpPr>
          <p:cNvPr id="52233" name="AutoShape 9"/>
          <p:cNvSpPr>
            <a:spLocks noChangeArrowheads="1"/>
          </p:cNvSpPr>
          <p:nvPr/>
        </p:nvSpPr>
        <p:spPr bwMode="auto">
          <a:xfrm>
            <a:off x="7883531" y="2755900"/>
            <a:ext cx="803275" cy="444500"/>
          </a:xfrm>
          <a:prstGeom prst="wedgeRoundRectCallout">
            <a:avLst>
              <a:gd name="adj1" fmla="val -22743"/>
              <a:gd name="adj2" fmla="val 86360"/>
              <a:gd name="adj3" fmla="val 16667"/>
            </a:avLst>
          </a:prstGeom>
          <a:solidFill>
            <a:srgbClr val="40458C">
              <a:alpha val="21176"/>
            </a:srgbClr>
          </a:solidFill>
          <a:ln w="19050">
            <a:solidFill>
              <a:schemeClr val="accent1"/>
            </a:solidFill>
            <a:miter lim="800000"/>
            <a:headEnd/>
            <a:tailEnd/>
          </a:ln>
          <a:effectLst/>
        </p:spPr>
        <p:txBody>
          <a:bodyPr lIns="17988" tIns="10793" rIns="17988" bIns="10793" anchor="ctr" anchorCtr="1"/>
          <a:lstStyle/>
          <a:p>
            <a:pPr algn="ctr" defTabSz="3494743"/>
            <a:r>
              <a:rPr lang="en-US" sz="1400" b="1" dirty="0">
                <a:solidFill>
                  <a:srgbClr val="FFFFFF"/>
                </a:solidFill>
              </a:rPr>
              <a:t>Neutron beam</a:t>
            </a:r>
          </a:p>
        </p:txBody>
      </p:sp>
      <p:grpSp>
        <p:nvGrpSpPr>
          <p:cNvPr id="2" name="Group 10"/>
          <p:cNvGrpSpPr>
            <a:grpSpLocks/>
          </p:cNvGrpSpPr>
          <p:nvPr/>
        </p:nvGrpSpPr>
        <p:grpSpPr bwMode="auto">
          <a:xfrm>
            <a:off x="684213" y="3141664"/>
            <a:ext cx="3384550" cy="2592387"/>
            <a:chOff x="5715" y="7394"/>
            <a:chExt cx="2132" cy="1633"/>
          </a:xfrm>
        </p:grpSpPr>
        <p:grpSp>
          <p:nvGrpSpPr>
            <p:cNvPr id="3" name="Group 11"/>
            <p:cNvGrpSpPr>
              <a:grpSpLocks/>
            </p:cNvGrpSpPr>
            <p:nvPr/>
          </p:nvGrpSpPr>
          <p:grpSpPr bwMode="auto">
            <a:xfrm>
              <a:off x="5806" y="7394"/>
              <a:ext cx="1402" cy="542"/>
              <a:chOff x="5851" y="8485"/>
              <a:chExt cx="1402" cy="542"/>
            </a:xfrm>
          </p:grpSpPr>
          <p:grpSp>
            <p:nvGrpSpPr>
              <p:cNvPr id="4" name="Group 12"/>
              <p:cNvGrpSpPr>
                <a:grpSpLocks/>
              </p:cNvGrpSpPr>
              <p:nvPr/>
            </p:nvGrpSpPr>
            <p:grpSpPr bwMode="auto">
              <a:xfrm>
                <a:off x="6007" y="8485"/>
                <a:ext cx="1246" cy="272"/>
                <a:chOff x="4282" y="8392"/>
                <a:chExt cx="1246" cy="272"/>
              </a:xfrm>
            </p:grpSpPr>
            <p:grpSp>
              <p:nvGrpSpPr>
                <p:cNvPr id="5" name="Group 13"/>
                <p:cNvGrpSpPr>
                  <a:grpSpLocks/>
                </p:cNvGrpSpPr>
                <p:nvPr/>
              </p:nvGrpSpPr>
              <p:grpSpPr bwMode="auto">
                <a:xfrm>
                  <a:off x="4282" y="8392"/>
                  <a:ext cx="376" cy="272"/>
                  <a:chOff x="4282" y="8392"/>
                  <a:chExt cx="376" cy="272"/>
                </a:xfrm>
              </p:grpSpPr>
              <p:sp>
                <p:nvSpPr>
                  <p:cNvPr id="52522" name="AutoShape 14"/>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3" name="AutoShape 15"/>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4" name="AutoShape 16"/>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5" name="AutoShape 17"/>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6" name="AutoShape 18"/>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7" name="AutoShape 19"/>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6" name="Group 20"/>
                  <p:cNvGrpSpPr>
                    <a:grpSpLocks/>
                  </p:cNvGrpSpPr>
                  <p:nvPr/>
                </p:nvGrpSpPr>
                <p:grpSpPr bwMode="auto">
                  <a:xfrm>
                    <a:off x="4393" y="8392"/>
                    <a:ext cx="265" cy="272"/>
                    <a:chOff x="4407" y="8392"/>
                    <a:chExt cx="265" cy="272"/>
                  </a:xfrm>
                </p:grpSpPr>
                <p:sp>
                  <p:nvSpPr>
                    <p:cNvPr id="52529" name="AutoShape 21"/>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30" name="AutoShape 22"/>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31" name="AutoShape 23"/>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32" name="AutoShape 24"/>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33" name="AutoShape 25"/>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34" name="AutoShape 26"/>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7" name="Group 27"/>
                <p:cNvGrpSpPr>
                  <a:grpSpLocks/>
                </p:cNvGrpSpPr>
                <p:nvPr/>
              </p:nvGrpSpPr>
              <p:grpSpPr bwMode="auto">
                <a:xfrm>
                  <a:off x="4491" y="8392"/>
                  <a:ext cx="376" cy="272"/>
                  <a:chOff x="4282" y="8392"/>
                  <a:chExt cx="376" cy="272"/>
                </a:xfrm>
              </p:grpSpPr>
              <p:sp>
                <p:nvSpPr>
                  <p:cNvPr id="52509" name="AutoShape 28"/>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0" name="AutoShape 29"/>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1" name="AutoShape 30"/>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2" name="AutoShape 31"/>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3" name="AutoShape 32"/>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4" name="AutoShape 33"/>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8" name="Group 34"/>
                  <p:cNvGrpSpPr>
                    <a:grpSpLocks/>
                  </p:cNvGrpSpPr>
                  <p:nvPr/>
                </p:nvGrpSpPr>
                <p:grpSpPr bwMode="auto">
                  <a:xfrm>
                    <a:off x="4393" y="8392"/>
                    <a:ext cx="265" cy="272"/>
                    <a:chOff x="4407" y="8392"/>
                    <a:chExt cx="265" cy="272"/>
                  </a:xfrm>
                </p:grpSpPr>
                <p:sp>
                  <p:nvSpPr>
                    <p:cNvPr id="52516" name="AutoShape 35"/>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7" name="AutoShape 36"/>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8" name="AutoShape 37"/>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19" name="AutoShape 38"/>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0" name="AutoShape 39"/>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21" name="AutoShape 40"/>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9" name="Group 41"/>
                <p:cNvGrpSpPr>
                  <a:grpSpLocks/>
                </p:cNvGrpSpPr>
                <p:nvPr/>
              </p:nvGrpSpPr>
              <p:grpSpPr bwMode="auto">
                <a:xfrm>
                  <a:off x="4713" y="8392"/>
                  <a:ext cx="376" cy="272"/>
                  <a:chOff x="4282" y="8392"/>
                  <a:chExt cx="376" cy="272"/>
                </a:xfrm>
              </p:grpSpPr>
              <p:sp>
                <p:nvSpPr>
                  <p:cNvPr id="52496" name="AutoShape 42"/>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7" name="AutoShape 43"/>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8" name="AutoShape 44"/>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9" name="AutoShape 45"/>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0" name="AutoShape 46"/>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1" name="AutoShape 47"/>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10" name="Group 48"/>
                  <p:cNvGrpSpPr>
                    <a:grpSpLocks/>
                  </p:cNvGrpSpPr>
                  <p:nvPr/>
                </p:nvGrpSpPr>
                <p:grpSpPr bwMode="auto">
                  <a:xfrm>
                    <a:off x="4393" y="8392"/>
                    <a:ext cx="265" cy="272"/>
                    <a:chOff x="4407" y="8392"/>
                    <a:chExt cx="265" cy="272"/>
                  </a:xfrm>
                </p:grpSpPr>
                <p:sp>
                  <p:nvSpPr>
                    <p:cNvPr id="52503" name="AutoShape 49"/>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4" name="AutoShape 50"/>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5" name="AutoShape 51"/>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6" name="AutoShape 52"/>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7" name="AutoShape 53"/>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508" name="AutoShape 54"/>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11" name="Group 55"/>
                <p:cNvGrpSpPr>
                  <a:grpSpLocks/>
                </p:cNvGrpSpPr>
                <p:nvPr/>
              </p:nvGrpSpPr>
              <p:grpSpPr bwMode="auto">
                <a:xfrm>
                  <a:off x="4931" y="8392"/>
                  <a:ext cx="376" cy="272"/>
                  <a:chOff x="4282" y="8392"/>
                  <a:chExt cx="376" cy="272"/>
                </a:xfrm>
              </p:grpSpPr>
              <p:sp>
                <p:nvSpPr>
                  <p:cNvPr id="52483" name="AutoShape 56"/>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4" name="AutoShape 57"/>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5" name="AutoShape 58"/>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6" name="AutoShape 59"/>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7" name="AutoShape 60"/>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8" name="AutoShape 61"/>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12" name="Group 62"/>
                  <p:cNvGrpSpPr>
                    <a:grpSpLocks/>
                  </p:cNvGrpSpPr>
                  <p:nvPr/>
                </p:nvGrpSpPr>
                <p:grpSpPr bwMode="auto">
                  <a:xfrm>
                    <a:off x="4393" y="8392"/>
                    <a:ext cx="265" cy="272"/>
                    <a:chOff x="4407" y="8392"/>
                    <a:chExt cx="265" cy="272"/>
                  </a:xfrm>
                </p:grpSpPr>
                <p:sp>
                  <p:nvSpPr>
                    <p:cNvPr id="52490" name="AutoShape 63"/>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1" name="AutoShape 64"/>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2" name="AutoShape 65"/>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3" name="AutoShape 66"/>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4" name="AutoShape 67"/>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95" name="AutoShape 68"/>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13" name="Group 69"/>
                <p:cNvGrpSpPr>
                  <a:grpSpLocks/>
                </p:cNvGrpSpPr>
                <p:nvPr/>
              </p:nvGrpSpPr>
              <p:grpSpPr bwMode="auto">
                <a:xfrm>
                  <a:off x="5152" y="8392"/>
                  <a:ext cx="376" cy="272"/>
                  <a:chOff x="4282" y="8392"/>
                  <a:chExt cx="376" cy="272"/>
                </a:xfrm>
              </p:grpSpPr>
              <p:sp>
                <p:nvSpPr>
                  <p:cNvPr id="52470" name="AutoShape 70"/>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1" name="AutoShape 71"/>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2" name="AutoShape 72"/>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3" name="AutoShape 73"/>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4" name="AutoShape 74"/>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5" name="AutoShape 75"/>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14" name="Group 76"/>
                  <p:cNvGrpSpPr>
                    <a:grpSpLocks/>
                  </p:cNvGrpSpPr>
                  <p:nvPr/>
                </p:nvGrpSpPr>
                <p:grpSpPr bwMode="auto">
                  <a:xfrm>
                    <a:off x="4393" y="8392"/>
                    <a:ext cx="265" cy="272"/>
                    <a:chOff x="4407" y="8392"/>
                    <a:chExt cx="265" cy="272"/>
                  </a:xfrm>
                </p:grpSpPr>
                <p:sp>
                  <p:nvSpPr>
                    <p:cNvPr id="52477" name="AutoShape 77"/>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8" name="AutoShape 78"/>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79" name="AutoShape 79"/>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0" name="AutoShape 80"/>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1" name="AutoShape 81"/>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82" name="AutoShape 82"/>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grpSp>
            <p:nvGrpSpPr>
              <p:cNvPr id="15" name="Group 83"/>
              <p:cNvGrpSpPr>
                <a:grpSpLocks/>
              </p:cNvGrpSpPr>
              <p:nvPr/>
            </p:nvGrpSpPr>
            <p:grpSpPr bwMode="auto">
              <a:xfrm>
                <a:off x="5851" y="8755"/>
                <a:ext cx="1246" cy="272"/>
                <a:chOff x="4282" y="8392"/>
                <a:chExt cx="1246" cy="272"/>
              </a:xfrm>
            </p:grpSpPr>
            <p:grpSp>
              <p:nvGrpSpPr>
                <p:cNvPr id="16" name="Group 84"/>
                <p:cNvGrpSpPr>
                  <a:grpSpLocks/>
                </p:cNvGrpSpPr>
                <p:nvPr/>
              </p:nvGrpSpPr>
              <p:grpSpPr bwMode="auto">
                <a:xfrm>
                  <a:off x="4282" y="8392"/>
                  <a:ext cx="376" cy="272"/>
                  <a:chOff x="4282" y="8392"/>
                  <a:chExt cx="376" cy="272"/>
                </a:xfrm>
              </p:grpSpPr>
              <p:sp>
                <p:nvSpPr>
                  <p:cNvPr id="52452" name="AutoShape 85"/>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3" name="AutoShape 86"/>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4" name="AutoShape 87"/>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5" name="AutoShape 88"/>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6" name="AutoShape 89"/>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7" name="AutoShape 90"/>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17" name="Group 91"/>
                  <p:cNvGrpSpPr>
                    <a:grpSpLocks/>
                  </p:cNvGrpSpPr>
                  <p:nvPr/>
                </p:nvGrpSpPr>
                <p:grpSpPr bwMode="auto">
                  <a:xfrm>
                    <a:off x="4393" y="8392"/>
                    <a:ext cx="265" cy="272"/>
                    <a:chOff x="4407" y="8392"/>
                    <a:chExt cx="265" cy="272"/>
                  </a:xfrm>
                </p:grpSpPr>
                <p:sp>
                  <p:nvSpPr>
                    <p:cNvPr id="52459" name="AutoShape 92"/>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60" name="AutoShape 93"/>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61" name="AutoShape 94"/>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62" name="AutoShape 95"/>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63" name="AutoShape 96"/>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64" name="AutoShape 97"/>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18" name="Group 98"/>
                <p:cNvGrpSpPr>
                  <a:grpSpLocks/>
                </p:cNvGrpSpPr>
                <p:nvPr/>
              </p:nvGrpSpPr>
              <p:grpSpPr bwMode="auto">
                <a:xfrm>
                  <a:off x="4491" y="8392"/>
                  <a:ext cx="376" cy="272"/>
                  <a:chOff x="4282" y="8392"/>
                  <a:chExt cx="376" cy="272"/>
                </a:xfrm>
              </p:grpSpPr>
              <p:sp>
                <p:nvSpPr>
                  <p:cNvPr id="52439" name="AutoShape 99"/>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0" name="AutoShape 100"/>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1" name="AutoShape 101"/>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2" name="AutoShape 102"/>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3" name="AutoShape 103"/>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4" name="AutoShape 104"/>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19" name="Group 105"/>
                  <p:cNvGrpSpPr>
                    <a:grpSpLocks/>
                  </p:cNvGrpSpPr>
                  <p:nvPr/>
                </p:nvGrpSpPr>
                <p:grpSpPr bwMode="auto">
                  <a:xfrm>
                    <a:off x="4393" y="8392"/>
                    <a:ext cx="265" cy="272"/>
                    <a:chOff x="4407" y="8392"/>
                    <a:chExt cx="265" cy="272"/>
                  </a:xfrm>
                </p:grpSpPr>
                <p:sp>
                  <p:nvSpPr>
                    <p:cNvPr id="52446" name="AutoShape 106"/>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7" name="AutoShape 107"/>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8" name="AutoShape 108"/>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49" name="AutoShape 109"/>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0" name="AutoShape 110"/>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51" name="AutoShape 111"/>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20" name="Group 112"/>
                <p:cNvGrpSpPr>
                  <a:grpSpLocks/>
                </p:cNvGrpSpPr>
                <p:nvPr/>
              </p:nvGrpSpPr>
              <p:grpSpPr bwMode="auto">
                <a:xfrm>
                  <a:off x="4713" y="8392"/>
                  <a:ext cx="376" cy="272"/>
                  <a:chOff x="4282" y="8392"/>
                  <a:chExt cx="376" cy="272"/>
                </a:xfrm>
              </p:grpSpPr>
              <p:sp>
                <p:nvSpPr>
                  <p:cNvPr id="52426" name="AutoShape 113"/>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7" name="AutoShape 114"/>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8" name="AutoShape 115"/>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9" name="AutoShape 116"/>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0" name="AutoShape 117"/>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1" name="AutoShape 118"/>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21" name="Group 119"/>
                  <p:cNvGrpSpPr>
                    <a:grpSpLocks/>
                  </p:cNvGrpSpPr>
                  <p:nvPr/>
                </p:nvGrpSpPr>
                <p:grpSpPr bwMode="auto">
                  <a:xfrm>
                    <a:off x="4393" y="8392"/>
                    <a:ext cx="265" cy="272"/>
                    <a:chOff x="4407" y="8392"/>
                    <a:chExt cx="265" cy="272"/>
                  </a:xfrm>
                </p:grpSpPr>
                <p:sp>
                  <p:nvSpPr>
                    <p:cNvPr id="52433" name="AutoShape 120"/>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4" name="AutoShape 121"/>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5" name="AutoShape 122"/>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6" name="AutoShape 123"/>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7" name="AutoShape 124"/>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38" name="AutoShape 125"/>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22" name="Group 126"/>
                <p:cNvGrpSpPr>
                  <a:grpSpLocks/>
                </p:cNvGrpSpPr>
                <p:nvPr/>
              </p:nvGrpSpPr>
              <p:grpSpPr bwMode="auto">
                <a:xfrm>
                  <a:off x="4931" y="8392"/>
                  <a:ext cx="376" cy="272"/>
                  <a:chOff x="4282" y="8392"/>
                  <a:chExt cx="376" cy="272"/>
                </a:xfrm>
              </p:grpSpPr>
              <p:sp>
                <p:nvSpPr>
                  <p:cNvPr id="52413" name="AutoShape 127"/>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4" name="AutoShape 128"/>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5" name="AutoShape 129"/>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6" name="AutoShape 130"/>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7" name="AutoShape 131"/>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8" name="AutoShape 132"/>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23" name="Group 133"/>
                  <p:cNvGrpSpPr>
                    <a:grpSpLocks/>
                  </p:cNvGrpSpPr>
                  <p:nvPr/>
                </p:nvGrpSpPr>
                <p:grpSpPr bwMode="auto">
                  <a:xfrm>
                    <a:off x="4393" y="8392"/>
                    <a:ext cx="265" cy="272"/>
                    <a:chOff x="4407" y="8392"/>
                    <a:chExt cx="265" cy="272"/>
                  </a:xfrm>
                </p:grpSpPr>
                <p:sp>
                  <p:nvSpPr>
                    <p:cNvPr id="52420" name="AutoShape 134"/>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1" name="AutoShape 135"/>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2" name="AutoShape 136"/>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3" name="AutoShape 137"/>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4" name="AutoShape 138"/>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25" name="AutoShape 139"/>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24" name="Group 140"/>
                <p:cNvGrpSpPr>
                  <a:grpSpLocks/>
                </p:cNvGrpSpPr>
                <p:nvPr/>
              </p:nvGrpSpPr>
              <p:grpSpPr bwMode="auto">
                <a:xfrm>
                  <a:off x="5152" y="8392"/>
                  <a:ext cx="376" cy="272"/>
                  <a:chOff x="4282" y="8392"/>
                  <a:chExt cx="376" cy="272"/>
                </a:xfrm>
              </p:grpSpPr>
              <p:sp>
                <p:nvSpPr>
                  <p:cNvPr id="52400" name="AutoShape 141"/>
                  <p:cNvSpPr>
                    <a:spLocks noChangeArrowheads="1"/>
                  </p:cNvSpPr>
                  <p:nvPr/>
                </p:nvSpPr>
                <p:spPr bwMode="auto">
                  <a:xfrm>
                    <a:off x="4309"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1" name="AutoShape 142"/>
                  <p:cNvSpPr>
                    <a:spLocks noChangeArrowheads="1"/>
                  </p:cNvSpPr>
                  <p:nvPr/>
                </p:nvSpPr>
                <p:spPr bwMode="auto">
                  <a:xfrm>
                    <a:off x="4282"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2" name="AutoShape 143"/>
                  <p:cNvSpPr>
                    <a:spLocks noChangeArrowheads="1"/>
                  </p:cNvSpPr>
                  <p:nvPr/>
                </p:nvSpPr>
                <p:spPr bwMode="auto">
                  <a:xfrm>
                    <a:off x="4336"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3" name="AutoShape 144"/>
                  <p:cNvSpPr>
                    <a:spLocks noChangeArrowheads="1"/>
                  </p:cNvSpPr>
                  <p:nvPr/>
                </p:nvSpPr>
                <p:spPr bwMode="auto">
                  <a:xfrm>
                    <a:off x="4361"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4" name="AutoShape 145"/>
                  <p:cNvSpPr>
                    <a:spLocks noChangeArrowheads="1"/>
                  </p:cNvSpPr>
                  <p:nvPr/>
                </p:nvSpPr>
                <p:spPr bwMode="auto">
                  <a:xfrm>
                    <a:off x="4386"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5" name="AutoShape 146"/>
                  <p:cNvSpPr>
                    <a:spLocks noChangeArrowheads="1"/>
                  </p:cNvSpPr>
                  <p:nvPr/>
                </p:nvSpPr>
                <p:spPr bwMode="auto">
                  <a:xfrm>
                    <a:off x="4411"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25" name="Group 147"/>
                  <p:cNvGrpSpPr>
                    <a:grpSpLocks/>
                  </p:cNvGrpSpPr>
                  <p:nvPr/>
                </p:nvGrpSpPr>
                <p:grpSpPr bwMode="auto">
                  <a:xfrm>
                    <a:off x="4393" y="8392"/>
                    <a:ext cx="265" cy="272"/>
                    <a:chOff x="4407" y="8392"/>
                    <a:chExt cx="265" cy="272"/>
                  </a:xfrm>
                </p:grpSpPr>
                <p:sp>
                  <p:nvSpPr>
                    <p:cNvPr id="52407" name="AutoShape 148"/>
                    <p:cNvSpPr>
                      <a:spLocks noChangeArrowheads="1"/>
                    </p:cNvSpPr>
                    <p:nvPr/>
                  </p:nvSpPr>
                  <p:spPr bwMode="auto">
                    <a:xfrm>
                      <a:off x="4434" y="8573"/>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8" name="AutoShape 149"/>
                    <p:cNvSpPr>
                      <a:spLocks noChangeArrowheads="1"/>
                    </p:cNvSpPr>
                    <p:nvPr/>
                  </p:nvSpPr>
                  <p:spPr bwMode="auto">
                    <a:xfrm>
                      <a:off x="4407" y="8618"/>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09" name="AutoShape 150"/>
                    <p:cNvSpPr>
                      <a:spLocks noChangeArrowheads="1"/>
                    </p:cNvSpPr>
                    <p:nvPr/>
                  </p:nvSpPr>
                  <p:spPr bwMode="auto">
                    <a:xfrm>
                      <a:off x="4461" y="8526"/>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0" name="AutoShape 151"/>
                    <p:cNvSpPr>
                      <a:spLocks noChangeArrowheads="1"/>
                    </p:cNvSpPr>
                    <p:nvPr/>
                  </p:nvSpPr>
                  <p:spPr bwMode="auto">
                    <a:xfrm>
                      <a:off x="4486" y="848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1" name="AutoShape 152"/>
                    <p:cNvSpPr>
                      <a:spLocks noChangeArrowheads="1"/>
                    </p:cNvSpPr>
                    <p:nvPr/>
                  </p:nvSpPr>
                  <p:spPr bwMode="auto">
                    <a:xfrm>
                      <a:off x="4511" y="8437"/>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sp>
                  <p:nvSpPr>
                    <p:cNvPr id="52412" name="AutoShape 153"/>
                    <p:cNvSpPr>
                      <a:spLocks noChangeArrowheads="1"/>
                    </p:cNvSpPr>
                    <p:nvPr/>
                  </p:nvSpPr>
                  <p:spPr bwMode="auto">
                    <a:xfrm>
                      <a:off x="4536" y="8392"/>
                      <a:ext cx="136" cy="46"/>
                    </a:xfrm>
                    <a:prstGeom prst="flowChartInputOutput">
                      <a:avLst/>
                    </a:prstGeom>
                    <a:solidFill>
                      <a:srgbClr val="99CCFF"/>
                    </a:solidFill>
                    <a:ln w="9525">
                      <a:solidFill>
                        <a:schemeClr val="tx1"/>
                      </a:solidFill>
                      <a:miter lim="800000"/>
                      <a:headEnd/>
                      <a:tailEnd/>
                    </a:ln>
                    <a:effectLst/>
                  </p:spPr>
                  <p:txBody>
                    <a:bodyPr wrap="none" anchor="ctr"/>
                    <a:lstStyle/>
                    <a:p>
                      <a:endParaRPr lang="cs-CZ">
                        <a:solidFill>
                          <a:srgbClr val="40458C"/>
                        </a:solidFill>
                      </a:endParaRPr>
                    </a:p>
                  </p:txBody>
                </p:sp>
              </p:grpSp>
            </p:grpSp>
          </p:grpSp>
        </p:grpSp>
        <p:grpSp>
          <p:nvGrpSpPr>
            <p:cNvPr id="26" name="Group 154"/>
            <p:cNvGrpSpPr>
              <a:grpSpLocks/>
            </p:cNvGrpSpPr>
            <p:nvPr/>
          </p:nvGrpSpPr>
          <p:grpSpPr bwMode="auto">
            <a:xfrm>
              <a:off x="5715" y="8485"/>
              <a:ext cx="1402" cy="542"/>
              <a:chOff x="5851" y="8485"/>
              <a:chExt cx="1402" cy="542"/>
            </a:xfrm>
          </p:grpSpPr>
          <p:grpSp>
            <p:nvGrpSpPr>
              <p:cNvPr id="27" name="Group 155"/>
              <p:cNvGrpSpPr>
                <a:grpSpLocks/>
              </p:cNvGrpSpPr>
              <p:nvPr/>
            </p:nvGrpSpPr>
            <p:grpSpPr bwMode="auto">
              <a:xfrm>
                <a:off x="6007" y="8485"/>
                <a:ext cx="1246" cy="272"/>
                <a:chOff x="4282" y="8392"/>
                <a:chExt cx="1246" cy="272"/>
              </a:xfrm>
            </p:grpSpPr>
            <p:grpSp>
              <p:nvGrpSpPr>
                <p:cNvPr id="28" name="Group 156"/>
                <p:cNvGrpSpPr>
                  <a:grpSpLocks/>
                </p:cNvGrpSpPr>
                <p:nvPr/>
              </p:nvGrpSpPr>
              <p:grpSpPr bwMode="auto">
                <a:xfrm>
                  <a:off x="4282" y="8392"/>
                  <a:ext cx="376" cy="272"/>
                  <a:chOff x="4282" y="8392"/>
                  <a:chExt cx="376" cy="272"/>
                </a:xfrm>
              </p:grpSpPr>
              <p:sp>
                <p:nvSpPr>
                  <p:cNvPr id="52380" name="AutoShape 157"/>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1" name="AutoShape 158"/>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2" name="AutoShape 159"/>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3" name="AutoShape 160"/>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4" name="AutoShape 161"/>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5" name="AutoShape 162"/>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29" name="Group 163"/>
                  <p:cNvGrpSpPr>
                    <a:grpSpLocks/>
                  </p:cNvGrpSpPr>
                  <p:nvPr/>
                </p:nvGrpSpPr>
                <p:grpSpPr bwMode="auto">
                  <a:xfrm>
                    <a:off x="4393" y="8392"/>
                    <a:ext cx="265" cy="272"/>
                    <a:chOff x="4407" y="8392"/>
                    <a:chExt cx="265" cy="272"/>
                  </a:xfrm>
                </p:grpSpPr>
                <p:sp>
                  <p:nvSpPr>
                    <p:cNvPr id="52387" name="AutoShape 164"/>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8" name="AutoShape 165"/>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89" name="AutoShape 166"/>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90" name="AutoShape 167"/>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91" name="AutoShape 168"/>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92" name="AutoShape 169"/>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30" name="Group 170"/>
                <p:cNvGrpSpPr>
                  <a:grpSpLocks/>
                </p:cNvGrpSpPr>
                <p:nvPr/>
              </p:nvGrpSpPr>
              <p:grpSpPr bwMode="auto">
                <a:xfrm>
                  <a:off x="4491" y="8392"/>
                  <a:ext cx="376" cy="272"/>
                  <a:chOff x="4282" y="8392"/>
                  <a:chExt cx="376" cy="272"/>
                </a:xfrm>
              </p:grpSpPr>
              <p:sp>
                <p:nvSpPr>
                  <p:cNvPr id="52367" name="AutoShape 171"/>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8" name="AutoShape 172"/>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9" name="AutoShape 173"/>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0" name="AutoShape 174"/>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1" name="AutoShape 175"/>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2" name="AutoShape 176"/>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31" name="Group 177"/>
                  <p:cNvGrpSpPr>
                    <a:grpSpLocks/>
                  </p:cNvGrpSpPr>
                  <p:nvPr/>
                </p:nvGrpSpPr>
                <p:grpSpPr bwMode="auto">
                  <a:xfrm>
                    <a:off x="4393" y="8392"/>
                    <a:ext cx="265" cy="272"/>
                    <a:chOff x="4407" y="8392"/>
                    <a:chExt cx="265" cy="272"/>
                  </a:xfrm>
                </p:grpSpPr>
                <p:sp>
                  <p:nvSpPr>
                    <p:cNvPr id="52374" name="AutoShape 178"/>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5" name="AutoShape 179"/>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6" name="AutoShape 180"/>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7" name="AutoShape 181"/>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8" name="AutoShape 182"/>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79" name="AutoShape 183"/>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256" name="Group 184"/>
                <p:cNvGrpSpPr>
                  <a:grpSpLocks/>
                </p:cNvGrpSpPr>
                <p:nvPr/>
              </p:nvGrpSpPr>
              <p:grpSpPr bwMode="auto">
                <a:xfrm>
                  <a:off x="4713" y="8392"/>
                  <a:ext cx="376" cy="272"/>
                  <a:chOff x="4282" y="8392"/>
                  <a:chExt cx="376" cy="272"/>
                </a:xfrm>
              </p:grpSpPr>
              <p:sp>
                <p:nvSpPr>
                  <p:cNvPr id="52354" name="AutoShape 185"/>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5" name="AutoShape 186"/>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6" name="AutoShape 187"/>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7" name="AutoShape 188"/>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8" name="AutoShape 189"/>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9" name="AutoShape 190"/>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257" name="Group 191"/>
                  <p:cNvGrpSpPr>
                    <a:grpSpLocks/>
                  </p:cNvGrpSpPr>
                  <p:nvPr/>
                </p:nvGrpSpPr>
                <p:grpSpPr bwMode="auto">
                  <a:xfrm>
                    <a:off x="4393" y="8392"/>
                    <a:ext cx="265" cy="272"/>
                    <a:chOff x="4407" y="8392"/>
                    <a:chExt cx="265" cy="272"/>
                  </a:xfrm>
                </p:grpSpPr>
                <p:sp>
                  <p:nvSpPr>
                    <p:cNvPr id="52361" name="AutoShape 192"/>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2" name="AutoShape 193"/>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3" name="AutoShape 194"/>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4" name="AutoShape 195"/>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5" name="AutoShape 196"/>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66" name="AutoShape 197"/>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264" name="Group 198"/>
                <p:cNvGrpSpPr>
                  <a:grpSpLocks/>
                </p:cNvGrpSpPr>
                <p:nvPr/>
              </p:nvGrpSpPr>
              <p:grpSpPr bwMode="auto">
                <a:xfrm>
                  <a:off x="4931" y="8392"/>
                  <a:ext cx="376" cy="272"/>
                  <a:chOff x="4282" y="8392"/>
                  <a:chExt cx="376" cy="272"/>
                </a:xfrm>
              </p:grpSpPr>
              <p:sp>
                <p:nvSpPr>
                  <p:cNvPr id="52341" name="AutoShape 199"/>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2" name="AutoShape 200"/>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3" name="AutoShape 201"/>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4" name="AutoShape 202"/>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5" name="AutoShape 203"/>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6" name="AutoShape 204"/>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277" name="Group 205"/>
                  <p:cNvGrpSpPr>
                    <a:grpSpLocks/>
                  </p:cNvGrpSpPr>
                  <p:nvPr/>
                </p:nvGrpSpPr>
                <p:grpSpPr bwMode="auto">
                  <a:xfrm>
                    <a:off x="4393" y="8392"/>
                    <a:ext cx="265" cy="272"/>
                    <a:chOff x="4407" y="8392"/>
                    <a:chExt cx="265" cy="272"/>
                  </a:xfrm>
                </p:grpSpPr>
                <p:sp>
                  <p:nvSpPr>
                    <p:cNvPr id="52348" name="AutoShape 206"/>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9" name="AutoShape 207"/>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0" name="AutoShape 208"/>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1" name="AutoShape 209"/>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2" name="AutoShape 210"/>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53" name="AutoShape 211"/>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290" name="Group 212"/>
                <p:cNvGrpSpPr>
                  <a:grpSpLocks/>
                </p:cNvGrpSpPr>
                <p:nvPr/>
              </p:nvGrpSpPr>
              <p:grpSpPr bwMode="auto">
                <a:xfrm>
                  <a:off x="5152" y="8392"/>
                  <a:ext cx="376" cy="272"/>
                  <a:chOff x="4282" y="8392"/>
                  <a:chExt cx="376" cy="272"/>
                </a:xfrm>
              </p:grpSpPr>
              <p:sp>
                <p:nvSpPr>
                  <p:cNvPr id="52328" name="AutoShape 213"/>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29" name="AutoShape 214"/>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0" name="AutoShape 215"/>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1" name="AutoShape 216"/>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2" name="AutoShape 217"/>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3" name="AutoShape 218"/>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03" name="Group 219"/>
                  <p:cNvGrpSpPr>
                    <a:grpSpLocks/>
                  </p:cNvGrpSpPr>
                  <p:nvPr/>
                </p:nvGrpSpPr>
                <p:grpSpPr bwMode="auto">
                  <a:xfrm>
                    <a:off x="4393" y="8392"/>
                    <a:ext cx="265" cy="272"/>
                    <a:chOff x="4407" y="8392"/>
                    <a:chExt cx="265" cy="272"/>
                  </a:xfrm>
                </p:grpSpPr>
                <p:sp>
                  <p:nvSpPr>
                    <p:cNvPr id="52335" name="AutoShape 220"/>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6" name="AutoShape 221"/>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7" name="AutoShape 222"/>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8" name="AutoShape 223"/>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39" name="AutoShape 224"/>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40" name="AutoShape 225"/>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grpSp>
            <p:nvGrpSpPr>
              <p:cNvPr id="52316" name="Group 226"/>
              <p:cNvGrpSpPr>
                <a:grpSpLocks/>
              </p:cNvGrpSpPr>
              <p:nvPr/>
            </p:nvGrpSpPr>
            <p:grpSpPr bwMode="auto">
              <a:xfrm>
                <a:off x="5851" y="8755"/>
                <a:ext cx="1246" cy="272"/>
                <a:chOff x="4282" y="8392"/>
                <a:chExt cx="1246" cy="272"/>
              </a:xfrm>
            </p:grpSpPr>
            <p:grpSp>
              <p:nvGrpSpPr>
                <p:cNvPr id="52323" name="Group 227"/>
                <p:cNvGrpSpPr>
                  <a:grpSpLocks/>
                </p:cNvGrpSpPr>
                <p:nvPr/>
              </p:nvGrpSpPr>
              <p:grpSpPr bwMode="auto">
                <a:xfrm>
                  <a:off x="4282" y="8392"/>
                  <a:ext cx="376" cy="272"/>
                  <a:chOff x="4282" y="8392"/>
                  <a:chExt cx="376" cy="272"/>
                </a:xfrm>
              </p:grpSpPr>
              <p:sp>
                <p:nvSpPr>
                  <p:cNvPr id="52310" name="AutoShape 228"/>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1" name="AutoShape 229"/>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2" name="AutoShape 230"/>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3" name="AutoShape 231"/>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4" name="AutoShape 232"/>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5" name="AutoShape 233"/>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24" name="Group 234"/>
                  <p:cNvGrpSpPr>
                    <a:grpSpLocks/>
                  </p:cNvGrpSpPr>
                  <p:nvPr/>
                </p:nvGrpSpPr>
                <p:grpSpPr bwMode="auto">
                  <a:xfrm>
                    <a:off x="4393" y="8392"/>
                    <a:ext cx="265" cy="272"/>
                    <a:chOff x="4407" y="8392"/>
                    <a:chExt cx="265" cy="272"/>
                  </a:xfrm>
                </p:grpSpPr>
                <p:sp>
                  <p:nvSpPr>
                    <p:cNvPr id="52317" name="AutoShape 235"/>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8" name="AutoShape 236"/>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19" name="AutoShape 237"/>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20" name="AutoShape 238"/>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21" name="AutoShape 239"/>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22" name="AutoShape 240"/>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325" name="Group 241"/>
                <p:cNvGrpSpPr>
                  <a:grpSpLocks/>
                </p:cNvGrpSpPr>
                <p:nvPr/>
              </p:nvGrpSpPr>
              <p:grpSpPr bwMode="auto">
                <a:xfrm>
                  <a:off x="4491" y="8392"/>
                  <a:ext cx="376" cy="272"/>
                  <a:chOff x="4282" y="8392"/>
                  <a:chExt cx="376" cy="272"/>
                </a:xfrm>
              </p:grpSpPr>
              <p:sp>
                <p:nvSpPr>
                  <p:cNvPr id="52297" name="AutoShape 242"/>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8" name="AutoShape 243"/>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9" name="AutoShape 244"/>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0" name="AutoShape 245"/>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1" name="AutoShape 246"/>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2" name="AutoShape 247"/>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26" name="Group 248"/>
                  <p:cNvGrpSpPr>
                    <a:grpSpLocks/>
                  </p:cNvGrpSpPr>
                  <p:nvPr/>
                </p:nvGrpSpPr>
                <p:grpSpPr bwMode="auto">
                  <a:xfrm>
                    <a:off x="4393" y="8392"/>
                    <a:ext cx="265" cy="272"/>
                    <a:chOff x="4407" y="8392"/>
                    <a:chExt cx="265" cy="272"/>
                  </a:xfrm>
                </p:grpSpPr>
                <p:sp>
                  <p:nvSpPr>
                    <p:cNvPr id="52304" name="AutoShape 249"/>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5" name="AutoShape 250"/>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6" name="AutoShape 251"/>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7" name="AutoShape 252"/>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8" name="AutoShape 253"/>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309" name="AutoShape 254"/>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327" name="Group 255"/>
                <p:cNvGrpSpPr>
                  <a:grpSpLocks/>
                </p:cNvGrpSpPr>
                <p:nvPr/>
              </p:nvGrpSpPr>
              <p:grpSpPr bwMode="auto">
                <a:xfrm>
                  <a:off x="4713" y="8392"/>
                  <a:ext cx="376" cy="272"/>
                  <a:chOff x="4282" y="8392"/>
                  <a:chExt cx="376" cy="272"/>
                </a:xfrm>
              </p:grpSpPr>
              <p:sp>
                <p:nvSpPr>
                  <p:cNvPr id="52284" name="AutoShape 256"/>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5" name="AutoShape 257"/>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6" name="AutoShape 258"/>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7" name="AutoShape 259"/>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8" name="AutoShape 260"/>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9" name="AutoShape 261"/>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34" name="Group 262"/>
                  <p:cNvGrpSpPr>
                    <a:grpSpLocks/>
                  </p:cNvGrpSpPr>
                  <p:nvPr/>
                </p:nvGrpSpPr>
                <p:grpSpPr bwMode="auto">
                  <a:xfrm>
                    <a:off x="4393" y="8392"/>
                    <a:ext cx="265" cy="272"/>
                    <a:chOff x="4407" y="8392"/>
                    <a:chExt cx="265" cy="272"/>
                  </a:xfrm>
                </p:grpSpPr>
                <p:sp>
                  <p:nvSpPr>
                    <p:cNvPr id="52291" name="AutoShape 263"/>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2" name="AutoShape 264"/>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3" name="AutoShape 265"/>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4" name="AutoShape 266"/>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5" name="AutoShape 267"/>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96" name="AutoShape 268"/>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347" name="Group 269"/>
                <p:cNvGrpSpPr>
                  <a:grpSpLocks/>
                </p:cNvGrpSpPr>
                <p:nvPr/>
              </p:nvGrpSpPr>
              <p:grpSpPr bwMode="auto">
                <a:xfrm>
                  <a:off x="4931" y="8392"/>
                  <a:ext cx="376" cy="272"/>
                  <a:chOff x="4282" y="8392"/>
                  <a:chExt cx="376" cy="272"/>
                </a:xfrm>
              </p:grpSpPr>
              <p:sp>
                <p:nvSpPr>
                  <p:cNvPr id="52271" name="AutoShape 270"/>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2" name="AutoShape 271"/>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3" name="AutoShape 272"/>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4" name="AutoShape 273"/>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5" name="AutoShape 274"/>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6" name="AutoShape 275"/>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60" name="Group 276"/>
                  <p:cNvGrpSpPr>
                    <a:grpSpLocks/>
                  </p:cNvGrpSpPr>
                  <p:nvPr/>
                </p:nvGrpSpPr>
                <p:grpSpPr bwMode="auto">
                  <a:xfrm>
                    <a:off x="4393" y="8392"/>
                    <a:ext cx="265" cy="272"/>
                    <a:chOff x="4407" y="8392"/>
                    <a:chExt cx="265" cy="272"/>
                  </a:xfrm>
                </p:grpSpPr>
                <p:sp>
                  <p:nvSpPr>
                    <p:cNvPr id="52278" name="AutoShape 277"/>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9" name="AutoShape 278"/>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0" name="AutoShape 279"/>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1" name="AutoShape 280"/>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2" name="AutoShape 281"/>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83" name="AutoShape 282"/>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nvGrpSpPr>
                <p:cNvPr id="52373" name="Group 283"/>
                <p:cNvGrpSpPr>
                  <a:grpSpLocks/>
                </p:cNvGrpSpPr>
                <p:nvPr/>
              </p:nvGrpSpPr>
              <p:grpSpPr bwMode="auto">
                <a:xfrm>
                  <a:off x="5152" y="8392"/>
                  <a:ext cx="376" cy="272"/>
                  <a:chOff x="4282" y="8392"/>
                  <a:chExt cx="376" cy="272"/>
                </a:xfrm>
              </p:grpSpPr>
              <p:sp>
                <p:nvSpPr>
                  <p:cNvPr id="52258" name="AutoShape 284"/>
                  <p:cNvSpPr>
                    <a:spLocks noChangeArrowheads="1"/>
                  </p:cNvSpPr>
                  <p:nvPr/>
                </p:nvSpPr>
                <p:spPr bwMode="auto">
                  <a:xfrm>
                    <a:off x="4309"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59" name="AutoShape 285"/>
                  <p:cNvSpPr>
                    <a:spLocks noChangeArrowheads="1"/>
                  </p:cNvSpPr>
                  <p:nvPr/>
                </p:nvSpPr>
                <p:spPr bwMode="auto">
                  <a:xfrm>
                    <a:off x="4282"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0" name="AutoShape 286"/>
                  <p:cNvSpPr>
                    <a:spLocks noChangeArrowheads="1"/>
                  </p:cNvSpPr>
                  <p:nvPr/>
                </p:nvSpPr>
                <p:spPr bwMode="auto">
                  <a:xfrm>
                    <a:off x="4336"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1" name="AutoShape 287"/>
                  <p:cNvSpPr>
                    <a:spLocks noChangeArrowheads="1"/>
                  </p:cNvSpPr>
                  <p:nvPr/>
                </p:nvSpPr>
                <p:spPr bwMode="auto">
                  <a:xfrm>
                    <a:off x="4361"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2" name="AutoShape 288"/>
                  <p:cNvSpPr>
                    <a:spLocks noChangeArrowheads="1"/>
                  </p:cNvSpPr>
                  <p:nvPr/>
                </p:nvSpPr>
                <p:spPr bwMode="auto">
                  <a:xfrm>
                    <a:off x="4386"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3" name="AutoShape 289"/>
                  <p:cNvSpPr>
                    <a:spLocks noChangeArrowheads="1"/>
                  </p:cNvSpPr>
                  <p:nvPr/>
                </p:nvSpPr>
                <p:spPr bwMode="auto">
                  <a:xfrm>
                    <a:off x="4411"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nvGrpSpPr>
                  <p:cNvPr id="52386" name="Group 290"/>
                  <p:cNvGrpSpPr>
                    <a:grpSpLocks/>
                  </p:cNvGrpSpPr>
                  <p:nvPr/>
                </p:nvGrpSpPr>
                <p:grpSpPr bwMode="auto">
                  <a:xfrm>
                    <a:off x="4393" y="8392"/>
                    <a:ext cx="265" cy="272"/>
                    <a:chOff x="4407" y="8392"/>
                    <a:chExt cx="265" cy="272"/>
                  </a:xfrm>
                </p:grpSpPr>
                <p:sp>
                  <p:nvSpPr>
                    <p:cNvPr id="52265" name="AutoShape 291"/>
                    <p:cNvSpPr>
                      <a:spLocks noChangeArrowheads="1"/>
                    </p:cNvSpPr>
                    <p:nvPr/>
                  </p:nvSpPr>
                  <p:spPr bwMode="auto">
                    <a:xfrm>
                      <a:off x="4434" y="8573"/>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6" name="AutoShape 292"/>
                    <p:cNvSpPr>
                      <a:spLocks noChangeArrowheads="1"/>
                    </p:cNvSpPr>
                    <p:nvPr/>
                  </p:nvSpPr>
                  <p:spPr bwMode="auto">
                    <a:xfrm>
                      <a:off x="4407" y="8618"/>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7" name="AutoShape 293"/>
                    <p:cNvSpPr>
                      <a:spLocks noChangeArrowheads="1"/>
                    </p:cNvSpPr>
                    <p:nvPr/>
                  </p:nvSpPr>
                  <p:spPr bwMode="auto">
                    <a:xfrm>
                      <a:off x="4461" y="8526"/>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8" name="AutoShape 294"/>
                    <p:cNvSpPr>
                      <a:spLocks noChangeArrowheads="1"/>
                    </p:cNvSpPr>
                    <p:nvPr/>
                  </p:nvSpPr>
                  <p:spPr bwMode="auto">
                    <a:xfrm>
                      <a:off x="4486" y="848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69" name="AutoShape 295"/>
                    <p:cNvSpPr>
                      <a:spLocks noChangeArrowheads="1"/>
                    </p:cNvSpPr>
                    <p:nvPr/>
                  </p:nvSpPr>
                  <p:spPr bwMode="auto">
                    <a:xfrm>
                      <a:off x="4511" y="8437"/>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sp>
                  <p:nvSpPr>
                    <p:cNvPr id="52270" name="AutoShape 296"/>
                    <p:cNvSpPr>
                      <a:spLocks noChangeArrowheads="1"/>
                    </p:cNvSpPr>
                    <p:nvPr/>
                  </p:nvSpPr>
                  <p:spPr bwMode="auto">
                    <a:xfrm>
                      <a:off x="4536" y="8392"/>
                      <a:ext cx="136" cy="46"/>
                    </a:xfrm>
                    <a:prstGeom prst="flowChartInputOutput">
                      <a:avLst/>
                    </a:prstGeom>
                    <a:solidFill>
                      <a:srgbClr val="00FFCC"/>
                    </a:solidFill>
                    <a:ln w="9525">
                      <a:solidFill>
                        <a:schemeClr val="tx1"/>
                      </a:solidFill>
                      <a:miter lim="800000"/>
                      <a:headEnd/>
                      <a:tailEnd/>
                    </a:ln>
                    <a:effectLst/>
                  </p:spPr>
                  <p:txBody>
                    <a:bodyPr wrap="none" anchor="ctr"/>
                    <a:lstStyle/>
                    <a:p>
                      <a:endParaRPr lang="cs-CZ">
                        <a:solidFill>
                          <a:srgbClr val="40458C"/>
                        </a:solidFill>
                      </a:endParaRPr>
                    </a:p>
                  </p:txBody>
                </p:sp>
              </p:grpSp>
            </p:grpSp>
          </p:grpSp>
        </p:grpSp>
        <p:sp>
          <p:nvSpPr>
            <p:cNvPr id="52240" name="Oval 297"/>
            <p:cNvSpPr>
              <a:spLocks noChangeArrowheads="1"/>
            </p:cNvSpPr>
            <p:nvPr/>
          </p:nvSpPr>
          <p:spPr bwMode="auto">
            <a:xfrm>
              <a:off x="5806" y="8029"/>
              <a:ext cx="1497" cy="317"/>
            </a:xfrm>
            <a:prstGeom prst="ellipse">
              <a:avLst/>
            </a:prstGeom>
            <a:solidFill>
              <a:schemeClr val="bg2"/>
            </a:solidFill>
            <a:ln w="9525">
              <a:solidFill>
                <a:schemeClr val="tx1"/>
              </a:solidFill>
              <a:round/>
              <a:headEnd/>
              <a:tailEnd/>
            </a:ln>
            <a:effectLst/>
          </p:spPr>
          <p:txBody>
            <a:bodyPr wrap="none" anchor="ctr"/>
            <a:lstStyle/>
            <a:p>
              <a:endParaRPr lang="cs-CZ">
                <a:solidFill>
                  <a:srgbClr val="40458C"/>
                </a:solidFill>
              </a:endParaRPr>
            </a:p>
          </p:txBody>
        </p:sp>
        <p:sp>
          <p:nvSpPr>
            <p:cNvPr id="52241" name="Oval 298"/>
            <p:cNvSpPr>
              <a:spLocks noChangeArrowheads="1"/>
            </p:cNvSpPr>
            <p:nvPr/>
          </p:nvSpPr>
          <p:spPr bwMode="auto">
            <a:xfrm>
              <a:off x="6169" y="8119"/>
              <a:ext cx="772" cy="135"/>
            </a:xfrm>
            <a:prstGeom prst="ellipse">
              <a:avLst/>
            </a:prstGeom>
            <a:solidFill>
              <a:srgbClr val="FF6600"/>
            </a:solidFill>
            <a:ln w="9525">
              <a:solidFill>
                <a:schemeClr val="tx1"/>
              </a:solidFill>
              <a:round/>
              <a:headEnd/>
              <a:tailEnd/>
            </a:ln>
            <a:effectLst/>
          </p:spPr>
          <p:txBody>
            <a:bodyPr wrap="none" anchor="ctr"/>
            <a:lstStyle/>
            <a:p>
              <a:endParaRPr lang="cs-CZ">
                <a:solidFill>
                  <a:srgbClr val="40458C"/>
                </a:solidFill>
              </a:endParaRPr>
            </a:p>
          </p:txBody>
        </p:sp>
        <p:sp>
          <p:nvSpPr>
            <p:cNvPr id="52242" name="AutoShape 299"/>
            <p:cNvSpPr>
              <a:spLocks noChangeArrowheads="1"/>
            </p:cNvSpPr>
            <p:nvPr/>
          </p:nvSpPr>
          <p:spPr bwMode="auto">
            <a:xfrm>
              <a:off x="6441" y="8165"/>
              <a:ext cx="91" cy="45"/>
            </a:xfrm>
            <a:prstGeom prst="irregularSeal2">
              <a:avLst/>
            </a:prstGeom>
            <a:solidFill>
              <a:schemeClr val="tx2"/>
            </a:solidFill>
            <a:ln w="9525">
              <a:solidFill>
                <a:schemeClr val="tx1"/>
              </a:solidFill>
              <a:miter lim="800000"/>
              <a:headEnd/>
              <a:tailEnd/>
            </a:ln>
            <a:effectLst/>
          </p:spPr>
          <p:txBody>
            <a:bodyPr wrap="none" anchor="ctr"/>
            <a:lstStyle/>
            <a:p>
              <a:endParaRPr lang="cs-CZ">
                <a:solidFill>
                  <a:srgbClr val="40458C"/>
                </a:solidFill>
              </a:endParaRPr>
            </a:p>
          </p:txBody>
        </p:sp>
        <p:sp>
          <p:nvSpPr>
            <p:cNvPr id="52243" name="Line 300"/>
            <p:cNvSpPr>
              <a:spLocks noChangeShapeType="1"/>
            </p:cNvSpPr>
            <p:nvPr/>
          </p:nvSpPr>
          <p:spPr bwMode="auto">
            <a:xfrm>
              <a:off x="6305" y="7530"/>
              <a:ext cx="363" cy="1361"/>
            </a:xfrm>
            <a:prstGeom prst="line">
              <a:avLst/>
            </a:prstGeom>
            <a:noFill/>
            <a:ln w="9525">
              <a:solidFill>
                <a:schemeClr val="tx1"/>
              </a:solidFill>
              <a:round/>
              <a:headEnd type="triangle" w="med" len="med"/>
              <a:tailEnd type="triangle" w="med" len="med"/>
            </a:ln>
            <a:effectLst/>
          </p:spPr>
          <p:txBody>
            <a:bodyPr/>
            <a:lstStyle/>
            <a:p>
              <a:endParaRPr lang="en-US">
                <a:solidFill>
                  <a:srgbClr val="40458C"/>
                </a:solidFill>
              </a:endParaRPr>
            </a:p>
          </p:txBody>
        </p:sp>
        <p:sp>
          <p:nvSpPr>
            <p:cNvPr id="52244" name="AutoShape 301"/>
            <p:cNvSpPr>
              <a:spLocks noChangeArrowheads="1"/>
            </p:cNvSpPr>
            <p:nvPr/>
          </p:nvSpPr>
          <p:spPr bwMode="auto">
            <a:xfrm>
              <a:off x="6254" y="7484"/>
              <a:ext cx="136" cy="46"/>
            </a:xfrm>
            <a:prstGeom prst="flowChartInputOutput">
              <a:avLst/>
            </a:prstGeom>
            <a:solidFill>
              <a:srgbClr val="FF0000"/>
            </a:solidFill>
            <a:ln w="9525">
              <a:solidFill>
                <a:schemeClr val="tx1"/>
              </a:solidFill>
              <a:miter lim="800000"/>
              <a:headEnd/>
              <a:tailEnd/>
            </a:ln>
            <a:effectLst/>
          </p:spPr>
          <p:txBody>
            <a:bodyPr wrap="none" anchor="ctr"/>
            <a:lstStyle/>
            <a:p>
              <a:endParaRPr lang="cs-CZ">
                <a:solidFill>
                  <a:srgbClr val="40458C"/>
                </a:solidFill>
              </a:endParaRPr>
            </a:p>
          </p:txBody>
        </p:sp>
        <p:sp>
          <p:nvSpPr>
            <p:cNvPr id="52245" name="AutoShape 302"/>
            <p:cNvSpPr>
              <a:spLocks noChangeArrowheads="1"/>
            </p:cNvSpPr>
            <p:nvPr/>
          </p:nvSpPr>
          <p:spPr bwMode="auto">
            <a:xfrm>
              <a:off x="6637" y="8891"/>
              <a:ext cx="136" cy="46"/>
            </a:xfrm>
            <a:prstGeom prst="flowChartInputOutput">
              <a:avLst/>
            </a:prstGeom>
            <a:solidFill>
              <a:srgbClr val="FF0000"/>
            </a:solidFill>
            <a:ln w="9525">
              <a:solidFill>
                <a:schemeClr val="tx1"/>
              </a:solidFill>
              <a:miter lim="800000"/>
              <a:headEnd/>
              <a:tailEnd/>
            </a:ln>
            <a:effectLst/>
          </p:spPr>
          <p:txBody>
            <a:bodyPr wrap="none" anchor="ctr"/>
            <a:lstStyle/>
            <a:p>
              <a:endParaRPr lang="cs-CZ">
                <a:solidFill>
                  <a:srgbClr val="40458C"/>
                </a:solidFill>
              </a:endParaRPr>
            </a:p>
          </p:txBody>
        </p:sp>
        <p:sp>
          <p:nvSpPr>
            <p:cNvPr id="52246" name="AutoShape 303"/>
            <p:cNvSpPr>
              <a:spLocks noChangeArrowheads="1"/>
            </p:cNvSpPr>
            <p:nvPr/>
          </p:nvSpPr>
          <p:spPr bwMode="auto">
            <a:xfrm>
              <a:off x="7530" y="8007"/>
              <a:ext cx="317" cy="240"/>
            </a:xfrm>
            <a:prstGeom prst="wedgeRoundRectCallout">
              <a:avLst>
                <a:gd name="adj1" fmla="val -168926"/>
                <a:gd name="adj2" fmla="val 8241"/>
                <a:gd name="adj3" fmla="val 16667"/>
              </a:avLst>
            </a:prstGeom>
            <a:noFill/>
            <a:ln w="9525">
              <a:solidFill>
                <a:schemeClr val="tx1"/>
              </a:solidFill>
              <a:miter lim="800000"/>
              <a:headEnd/>
              <a:tailEnd/>
            </a:ln>
            <a:effectLst/>
          </p:spPr>
          <p:txBody>
            <a:bodyPr lIns="18000" tIns="10800" rIns="18000" bIns="10800" anchor="ctr" anchorCtr="1"/>
            <a:lstStyle/>
            <a:p>
              <a:pPr algn="ctr" defTabSz="3494743"/>
              <a:r>
                <a:rPr lang="en-US" sz="1200" b="1" dirty="0">
                  <a:solidFill>
                    <a:srgbClr val="40458C"/>
                  </a:solidFill>
                </a:rPr>
                <a:t>target foil</a:t>
              </a:r>
            </a:p>
          </p:txBody>
        </p:sp>
        <p:sp>
          <p:nvSpPr>
            <p:cNvPr id="52247" name="AutoShape 304"/>
            <p:cNvSpPr>
              <a:spLocks noChangeArrowheads="1"/>
            </p:cNvSpPr>
            <p:nvPr/>
          </p:nvSpPr>
          <p:spPr bwMode="auto">
            <a:xfrm>
              <a:off x="7212" y="7863"/>
              <a:ext cx="317" cy="166"/>
            </a:xfrm>
            <a:prstGeom prst="wedgeRoundRectCallout">
              <a:avLst>
                <a:gd name="adj1" fmla="val -142940"/>
                <a:gd name="adj2" fmla="val 123252"/>
                <a:gd name="adj3" fmla="val 16667"/>
              </a:avLst>
            </a:prstGeom>
            <a:noFill/>
            <a:ln w="9525">
              <a:solidFill>
                <a:schemeClr val="tx1"/>
              </a:solidFill>
              <a:miter lim="800000"/>
              <a:headEnd/>
              <a:tailEnd/>
            </a:ln>
            <a:effectLst/>
          </p:spPr>
          <p:txBody>
            <a:bodyPr lIns="18000" tIns="10800" rIns="18000" bIns="10800" anchor="ctr" anchorCtr="1"/>
            <a:lstStyle/>
            <a:p>
              <a:pPr algn="ctr" defTabSz="3494743"/>
              <a:r>
                <a:rPr lang="en-US" sz="1200" b="1" baseline="30000">
                  <a:solidFill>
                    <a:srgbClr val="40458C"/>
                  </a:solidFill>
                </a:rPr>
                <a:t>235</a:t>
              </a:r>
              <a:r>
                <a:rPr lang="en-US" sz="1200" b="1">
                  <a:solidFill>
                    <a:srgbClr val="40458C"/>
                  </a:solidFill>
                </a:rPr>
                <a:t>U</a:t>
              </a:r>
            </a:p>
          </p:txBody>
        </p:sp>
        <p:sp>
          <p:nvSpPr>
            <p:cNvPr id="52248" name="AutoShape 305"/>
            <p:cNvSpPr>
              <a:spLocks noChangeArrowheads="1"/>
            </p:cNvSpPr>
            <p:nvPr/>
          </p:nvSpPr>
          <p:spPr bwMode="auto">
            <a:xfrm>
              <a:off x="7122" y="8346"/>
              <a:ext cx="498" cy="237"/>
            </a:xfrm>
            <a:prstGeom prst="wedgeRoundRectCallout">
              <a:avLst>
                <a:gd name="adj1" fmla="val -162598"/>
                <a:gd name="adj2" fmla="val -107542"/>
                <a:gd name="adj3" fmla="val 16667"/>
              </a:avLst>
            </a:prstGeom>
            <a:noFill/>
            <a:ln w="9525">
              <a:solidFill>
                <a:schemeClr val="tx1"/>
              </a:solidFill>
              <a:miter lim="800000"/>
              <a:headEnd/>
              <a:tailEnd/>
            </a:ln>
            <a:effectLst/>
          </p:spPr>
          <p:txBody>
            <a:bodyPr lIns="18000" tIns="10800" rIns="18000" bIns="10800" anchor="ctr" anchorCtr="1"/>
            <a:lstStyle/>
            <a:p>
              <a:pPr algn="ctr" defTabSz="3494743"/>
              <a:r>
                <a:rPr lang="en-US" sz="1200" b="1" dirty="0">
                  <a:solidFill>
                    <a:srgbClr val="40458C"/>
                  </a:solidFill>
                </a:rPr>
                <a:t>Fission event</a:t>
              </a:r>
            </a:p>
          </p:txBody>
        </p:sp>
        <p:sp>
          <p:nvSpPr>
            <p:cNvPr id="52249" name="AutoShape 306"/>
            <p:cNvSpPr>
              <a:spLocks noChangeArrowheads="1"/>
            </p:cNvSpPr>
            <p:nvPr/>
          </p:nvSpPr>
          <p:spPr bwMode="auto">
            <a:xfrm>
              <a:off x="7348" y="7621"/>
              <a:ext cx="480" cy="98"/>
            </a:xfrm>
            <a:prstGeom prst="wedgeRoundRectCallout">
              <a:avLst>
                <a:gd name="adj1" fmla="val -126023"/>
                <a:gd name="adj2" fmla="val 8241"/>
                <a:gd name="adj3" fmla="val 16667"/>
              </a:avLst>
            </a:prstGeom>
            <a:noFill/>
            <a:ln w="9525">
              <a:solidFill>
                <a:schemeClr val="tx1"/>
              </a:solidFill>
              <a:miter lim="800000"/>
              <a:headEnd/>
              <a:tailEnd/>
            </a:ln>
            <a:effectLst/>
          </p:spPr>
          <p:txBody>
            <a:bodyPr lIns="18000" tIns="10800" rIns="18000" bIns="10800" anchor="ctr" anchorCtr="1"/>
            <a:lstStyle/>
            <a:p>
              <a:pPr algn="ctr" defTabSz="3494743"/>
              <a:r>
                <a:rPr lang="en-US" sz="1200" b="1" dirty="0" err="1">
                  <a:solidFill>
                    <a:srgbClr val="40458C"/>
                  </a:solidFill>
                </a:rPr>
                <a:t>TimePix</a:t>
              </a:r>
              <a:endParaRPr lang="en-US" sz="1200" b="1" dirty="0">
                <a:solidFill>
                  <a:srgbClr val="40458C"/>
                </a:solidFill>
              </a:endParaRPr>
            </a:p>
          </p:txBody>
        </p:sp>
        <p:sp>
          <p:nvSpPr>
            <p:cNvPr id="52250" name="AutoShape 307"/>
            <p:cNvSpPr>
              <a:spLocks noChangeArrowheads="1"/>
            </p:cNvSpPr>
            <p:nvPr/>
          </p:nvSpPr>
          <p:spPr bwMode="auto">
            <a:xfrm>
              <a:off x="7258" y="8709"/>
              <a:ext cx="474" cy="114"/>
            </a:xfrm>
            <a:prstGeom prst="wedgeRoundRectCallout">
              <a:avLst>
                <a:gd name="adj1" fmla="val -126023"/>
                <a:gd name="adj2" fmla="val 8241"/>
                <a:gd name="adj3" fmla="val 16667"/>
              </a:avLst>
            </a:prstGeom>
            <a:noFill/>
            <a:ln w="9525">
              <a:solidFill>
                <a:schemeClr val="tx1"/>
              </a:solidFill>
              <a:miter lim="800000"/>
              <a:headEnd/>
              <a:tailEnd/>
            </a:ln>
            <a:effectLst/>
          </p:spPr>
          <p:txBody>
            <a:bodyPr lIns="18000" tIns="10800" rIns="18000" bIns="10800" anchor="ctr" anchorCtr="1"/>
            <a:lstStyle/>
            <a:p>
              <a:pPr algn="ctr" defTabSz="3494743"/>
              <a:r>
                <a:rPr lang="en-US" sz="1200" b="1" dirty="0">
                  <a:solidFill>
                    <a:srgbClr val="40458C"/>
                  </a:solidFill>
                </a:rPr>
                <a:t>Medipix2</a:t>
              </a:r>
            </a:p>
          </p:txBody>
        </p:sp>
      </p:grpSp>
      <p:sp>
        <p:nvSpPr>
          <p:cNvPr id="52235" name="Text Box 308"/>
          <p:cNvSpPr txBox="1">
            <a:spLocks noChangeArrowheads="1"/>
          </p:cNvSpPr>
          <p:nvPr/>
        </p:nvSpPr>
        <p:spPr bwMode="auto">
          <a:xfrm>
            <a:off x="1331914" y="2349501"/>
            <a:ext cx="1512887" cy="369322"/>
          </a:xfrm>
          <a:prstGeom prst="rect">
            <a:avLst/>
          </a:prstGeom>
          <a:noFill/>
          <a:ln w="9525">
            <a:noFill/>
            <a:miter lim="800000"/>
            <a:headEnd/>
            <a:tailEnd/>
          </a:ln>
          <a:effectLst/>
        </p:spPr>
        <p:txBody>
          <a:bodyPr lIns="91374" tIns="45690" rIns="91374" bIns="45690">
            <a:spAutoFit/>
          </a:bodyPr>
          <a:lstStyle/>
          <a:p>
            <a:pPr algn="ctr" defTabSz="3494743">
              <a:spcBef>
                <a:spcPct val="50000"/>
              </a:spcBef>
            </a:pPr>
            <a:r>
              <a:rPr lang="en-US" dirty="0">
                <a:solidFill>
                  <a:srgbClr val="40458C"/>
                </a:solidFill>
              </a:rPr>
              <a:t>Principle</a:t>
            </a:r>
          </a:p>
        </p:txBody>
      </p:sp>
      <p:sp>
        <p:nvSpPr>
          <p:cNvPr id="52236" name="Text Box 309"/>
          <p:cNvSpPr txBox="1">
            <a:spLocks noChangeArrowheads="1"/>
          </p:cNvSpPr>
          <p:nvPr/>
        </p:nvSpPr>
        <p:spPr bwMode="auto">
          <a:xfrm>
            <a:off x="5148269" y="2205038"/>
            <a:ext cx="2879725" cy="369322"/>
          </a:xfrm>
          <a:prstGeom prst="rect">
            <a:avLst/>
          </a:prstGeom>
          <a:noFill/>
          <a:ln w="9525">
            <a:noFill/>
            <a:miter lim="800000"/>
            <a:headEnd/>
            <a:tailEnd/>
          </a:ln>
          <a:effectLst/>
        </p:spPr>
        <p:txBody>
          <a:bodyPr lIns="91374" tIns="45690" rIns="91374" bIns="45690">
            <a:spAutoFit/>
          </a:bodyPr>
          <a:lstStyle/>
          <a:p>
            <a:pPr algn="ctr" defTabSz="3494743">
              <a:spcBef>
                <a:spcPct val="50000"/>
              </a:spcBef>
            </a:pPr>
            <a:r>
              <a:rPr lang="en-US" dirty="0">
                <a:solidFill>
                  <a:srgbClr val="40458C"/>
                </a:solidFill>
              </a:rPr>
              <a:t>Experimental setup</a:t>
            </a:r>
          </a:p>
        </p:txBody>
      </p:sp>
      <p:sp>
        <p:nvSpPr>
          <p:cNvPr id="52237" name="Text Box 310"/>
          <p:cNvSpPr txBox="1">
            <a:spLocks noChangeArrowheads="1"/>
          </p:cNvSpPr>
          <p:nvPr/>
        </p:nvSpPr>
        <p:spPr bwMode="auto">
          <a:xfrm>
            <a:off x="4705350" y="1425576"/>
            <a:ext cx="3600450" cy="784820"/>
          </a:xfrm>
          <a:prstGeom prst="rect">
            <a:avLst/>
          </a:prstGeom>
          <a:solidFill>
            <a:schemeClr val="bg2"/>
          </a:solidFill>
          <a:ln w="9525">
            <a:noFill/>
            <a:miter lim="800000"/>
            <a:headEnd/>
            <a:tailEnd/>
          </a:ln>
          <a:effectLst/>
        </p:spPr>
        <p:txBody>
          <a:bodyPr lIns="91374" tIns="45690" rIns="91374" bIns="45690">
            <a:spAutoFit/>
          </a:bodyPr>
          <a:lstStyle/>
          <a:p>
            <a:pPr>
              <a:spcBef>
                <a:spcPct val="50000"/>
              </a:spcBef>
              <a:buFontTx/>
              <a:buChar char="•"/>
            </a:pPr>
            <a:r>
              <a:rPr lang="en-US" dirty="0">
                <a:solidFill>
                  <a:srgbClr val="40458C"/>
                </a:solidFill>
              </a:rPr>
              <a:t> two detectors in coincidence </a:t>
            </a:r>
          </a:p>
          <a:p>
            <a:pPr>
              <a:spcBef>
                <a:spcPct val="50000"/>
              </a:spcBef>
              <a:buFontTx/>
              <a:buChar char="•"/>
            </a:pPr>
            <a:r>
              <a:rPr lang="en-US" dirty="0">
                <a:solidFill>
                  <a:srgbClr val="40458C"/>
                </a:solidFill>
              </a:rPr>
              <a:t>Ext </a:t>
            </a:r>
            <a:r>
              <a:rPr lang="en-US" dirty="0" err="1">
                <a:solidFill>
                  <a:srgbClr val="40458C"/>
                </a:solidFill>
              </a:rPr>
              <a:t>PA+Amp+ADC</a:t>
            </a:r>
            <a:r>
              <a:rPr lang="en-US" dirty="0">
                <a:solidFill>
                  <a:srgbClr val="40458C"/>
                </a:solidFill>
              </a:rPr>
              <a:t> </a:t>
            </a:r>
            <a:r>
              <a:rPr lang="en-US" dirty="0">
                <a:solidFill>
                  <a:srgbClr val="40458C"/>
                </a:solidFill>
                <a:sym typeface="Wingdings" pitchFamily="2" charset="2"/>
              </a:rPr>
              <a:t> trigger</a:t>
            </a:r>
            <a:endParaRPr lang="en-US" dirty="0">
              <a:solidFill>
                <a:srgbClr val="40458C"/>
              </a:solidFill>
            </a:endParaRPr>
          </a:p>
        </p:txBody>
      </p:sp>
      <p:sp>
        <p:nvSpPr>
          <p:cNvPr id="313" name="TextovéPole 312"/>
          <p:cNvSpPr txBox="1"/>
          <p:nvPr/>
        </p:nvSpPr>
        <p:spPr>
          <a:xfrm>
            <a:off x="990600" y="6019801"/>
            <a:ext cx="2895600" cy="369322"/>
          </a:xfrm>
          <a:prstGeom prst="rect">
            <a:avLst/>
          </a:prstGeom>
          <a:noFill/>
        </p:spPr>
        <p:txBody>
          <a:bodyPr wrap="square" lIns="91374" tIns="45690" rIns="91374" bIns="45690" rtlCol="0">
            <a:spAutoFit/>
          </a:bodyPr>
          <a:lstStyle/>
          <a:p>
            <a:r>
              <a:rPr lang="en-US" dirty="0">
                <a:solidFill>
                  <a:srgbClr val="40458C"/>
                </a:solidFill>
                <a:latin typeface="Tahoma" pitchFamily="34" charset="0"/>
                <a:cs typeface="Tahoma" pitchFamily="34" charset="0"/>
              </a:rPr>
              <a:t>target : </a:t>
            </a:r>
            <a:r>
              <a:rPr lang="en-US" baseline="30000" dirty="0">
                <a:solidFill>
                  <a:srgbClr val="40458C"/>
                </a:solidFill>
                <a:latin typeface="Tahoma" pitchFamily="34" charset="0"/>
                <a:cs typeface="Tahoma" pitchFamily="34" charset="0"/>
              </a:rPr>
              <a:t>235</a:t>
            </a:r>
            <a:r>
              <a:rPr lang="en-US" dirty="0">
                <a:solidFill>
                  <a:srgbClr val="40458C"/>
                </a:solidFill>
                <a:latin typeface="Tahoma" pitchFamily="34" charset="0"/>
                <a:cs typeface="Tahoma" pitchFamily="34" charset="0"/>
              </a:rPr>
              <a:t>U, </a:t>
            </a:r>
            <a:r>
              <a:rPr lang="en-US" baseline="30000" dirty="0">
                <a:solidFill>
                  <a:srgbClr val="40458C"/>
                </a:solidFill>
                <a:latin typeface="Tahoma" pitchFamily="34" charset="0"/>
                <a:cs typeface="Tahoma" pitchFamily="34" charset="0"/>
              </a:rPr>
              <a:t>239</a:t>
            </a:r>
            <a:r>
              <a:rPr lang="en-US" dirty="0">
                <a:solidFill>
                  <a:srgbClr val="40458C"/>
                </a:solidFill>
                <a:latin typeface="Tahoma" pitchFamily="34" charset="0"/>
                <a:cs typeface="Tahoma" pitchFamily="34" charset="0"/>
              </a:rPr>
              <a:t>Pu</a:t>
            </a:r>
            <a:endParaRPr lang="en-US" dirty="0">
              <a:solidFill>
                <a:srgbClr val="40458C"/>
              </a:solidFill>
            </a:endParaRPr>
          </a:p>
        </p:txBody>
      </p:sp>
      <p:sp>
        <p:nvSpPr>
          <p:cNvPr id="314" name="AutoShape 5"/>
          <p:cNvSpPr>
            <a:spLocks noChangeArrowheads="1"/>
          </p:cNvSpPr>
          <p:nvPr/>
        </p:nvSpPr>
        <p:spPr bwMode="auto">
          <a:xfrm>
            <a:off x="6553200" y="4876806"/>
            <a:ext cx="838200" cy="300039"/>
          </a:xfrm>
          <a:prstGeom prst="wedgeRoundRectCallout">
            <a:avLst>
              <a:gd name="adj1" fmla="val -338"/>
              <a:gd name="adj2" fmla="val -173216"/>
              <a:gd name="adj3" fmla="val 16667"/>
            </a:avLst>
          </a:prstGeom>
          <a:noFill/>
          <a:ln w="9525">
            <a:solidFill>
              <a:srgbClr val="000000"/>
            </a:solidFill>
            <a:miter lim="800000"/>
            <a:headEnd/>
            <a:tailEnd/>
          </a:ln>
          <a:effectLst/>
        </p:spPr>
        <p:txBody>
          <a:bodyPr lIns="17988" tIns="10793" rIns="17988" bIns="10793" anchor="ctr" anchorCtr="1"/>
          <a:lstStyle/>
          <a:p>
            <a:pPr algn="ctr" defTabSz="3494743"/>
            <a:r>
              <a:rPr lang="en-US" sz="1400" b="1" dirty="0">
                <a:solidFill>
                  <a:srgbClr val="000000"/>
                </a:solidFill>
              </a:rPr>
              <a:t>Medipix2</a:t>
            </a:r>
          </a:p>
        </p:txBody>
      </p:sp>
      <p:sp>
        <p:nvSpPr>
          <p:cNvPr id="315" name="AutoShape 5"/>
          <p:cNvSpPr>
            <a:spLocks noChangeArrowheads="1"/>
          </p:cNvSpPr>
          <p:nvPr/>
        </p:nvSpPr>
        <p:spPr bwMode="auto">
          <a:xfrm>
            <a:off x="4267200" y="2743206"/>
            <a:ext cx="838200" cy="300039"/>
          </a:xfrm>
          <a:prstGeom prst="wedgeRoundRectCallout">
            <a:avLst>
              <a:gd name="adj1" fmla="val 45362"/>
              <a:gd name="adj2" fmla="val 82124"/>
              <a:gd name="adj3" fmla="val 16667"/>
            </a:avLst>
          </a:prstGeom>
          <a:noFill/>
          <a:ln w="9525">
            <a:solidFill>
              <a:srgbClr val="FFFF00"/>
            </a:solidFill>
            <a:miter lim="800000"/>
            <a:headEnd/>
            <a:tailEnd/>
          </a:ln>
          <a:effectLst/>
        </p:spPr>
        <p:txBody>
          <a:bodyPr lIns="17988" tIns="10793" rIns="17988" bIns="10793" anchor="ctr" anchorCtr="1"/>
          <a:lstStyle/>
          <a:p>
            <a:pPr algn="ctr" defTabSz="3494743"/>
            <a:r>
              <a:rPr lang="en-US" sz="1400" b="1" dirty="0">
                <a:solidFill>
                  <a:srgbClr val="FFFF00"/>
                </a:solidFill>
              </a:rPr>
              <a:t>USB1.0</a:t>
            </a:r>
          </a:p>
        </p:txBody>
      </p:sp>
      <p:sp>
        <p:nvSpPr>
          <p:cNvPr id="316" name="AutoShape 5"/>
          <p:cNvSpPr>
            <a:spLocks noChangeArrowheads="1"/>
          </p:cNvSpPr>
          <p:nvPr/>
        </p:nvSpPr>
        <p:spPr bwMode="auto">
          <a:xfrm>
            <a:off x="4343400" y="4953006"/>
            <a:ext cx="838200" cy="300039"/>
          </a:xfrm>
          <a:prstGeom prst="wedgeRoundRectCallout">
            <a:avLst>
              <a:gd name="adj1" fmla="val 35042"/>
              <a:gd name="adj2" fmla="val -140269"/>
              <a:gd name="adj3" fmla="val 16667"/>
            </a:avLst>
          </a:prstGeom>
          <a:noFill/>
          <a:ln w="9525">
            <a:solidFill>
              <a:srgbClr val="FFFF00"/>
            </a:solidFill>
            <a:miter lim="800000"/>
            <a:headEnd/>
            <a:tailEnd/>
          </a:ln>
          <a:effectLst/>
        </p:spPr>
        <p:txBody>
          <a:bodyPr lIns="17988" tIns="10793" rIns="17988" bIns="10793" anchor="ctr" anchorCtr="1"/>
          <a:lstStyle/>
          <a:p>
            <a:pPr algn="ctr" defTabSz="3494743"/>
            <a:r>
              <a:rPr lang="en-US" sz="1400" b="1" dirty="0">
                <a:solidFill>
                  <a:srgbClr val="FFFF00"/>
                </a:solidFill>
              </a:rPr>
              <a:t>USB1.0</a:t>
            </a:r>
          </a:p>
        </p:txBody>
      </p:sp>
      <p:pic>
        <p:nvPicPr>
          <p:cNvPr id="317" name="Picture 3"/>
          <p:cNvPicPr>
            <a:picLocks noChangeAspect="1" noChangeArrowheads="1"/>
          </p:cNvPicPr>
          <p:nvPr/>
        </p:nvPicPr>
        <p:blipFill>
          <a:blip r:embed="rId3"/>
          <a:srcRect/>
          <a:stretch>
            <a:fillRect/>
          </a:stretch>
        </p:blipFill>
        <p:spPr bwMode="auto">
          <a:xfrm>
            <a:off x="7508015" y="228600"/>
            <a:ext cx="569191" cy="1104900"/>
          </a:xfrm>
          <a:prstGeom prst="rect">
            <a:avLst/>
          </a:prstGeom>
          <a:noFill/>
          <a:ln w="9525">
            <a:noFill/>
            <a:miter lim="800000"/>
            <a:headEnd/>
            <a:tailEnd/>
          </a:ln>
          <a:effectLst/>
        </p:spPr>
      </p:pic>
    </p:spTree>
    <p:extLst>
      <p:ext uri="{BB962C8B-B14F-4D97-AF65-F5344CB8AC3E}">
        <p14:creationId xmlns:p14="http://schemas.microsoft.com/office/powerpoint/2010/main" val="430380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srcRect/>
          <a:stretch>
            <a:fillRect/>
          </a:stretch>
        </p:blipFill>
        <p:spPr bwMode="auto">
          <a:xfrm>
            <a:off x="4724400" y="544290"/>
            <a:ext cx="3886200" cy="3364045"/>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762001" y="555530"/>
            <a:ext cx="3778283" cy="3352800"/>
          </a:xfrm>
          <a:prstGeom prst="rect">
            <a:avLst/>
          </a:prstGeom>
          <a:noFill/>
          <a:ln w="9525">
            <a:noFill/>
            <a:miter lim="800000"/>
            <a:headEnd/>
            <a:tailEnd/>
          </a:ln>
          <a:effectLst/>
        </p:spPr>
      </p:pic>
      <p:cxnSp>
        <p:nvCxnSpPr>
          <p:cNvPr id="5" name="Přímá spojovací šipka 4"/>
          <p:cNvCxnSpPr/>
          <p:nvPr/>
        </p:nvCxnSpPr>
        <p:spPr>
          <a:xfrm flipV="1">
            <a:off x="1676400" y="1088930"/>
            <a:ext cx="5181600" cy="2383104"/>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Přímá spojovací šipka 6"/>
          <p:cNvCxnSpPr/>
          <p:nvPr/>
        </p:nvCxnSpPr>
        <p:spPr>
          <a:xfrm>
            <a:off x="2895600" y="1622330"/>
            <a:ext cx="4495800" cy="1524000"/>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Přímá spojovací šipka 8"/>
          <p:cNvCxnSpPr/>
          <p:nvPr/>
        </p:nvCxnSpPr>
        <p:spPr>
          <a:xfrm flipV="1">
            <a:off x="1066800" y="2308130"/>
            <a:ext cx="4419600" cy="325704"/>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a:off x="2667000" y="2100434"/>
            <a:ext cx="4876800" cy="207696"/>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295400" y="1850930"/>
            <a:ext cx="3810000" cy="859104"/>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2362200" y="2384330"/>
            <a:ext cx="4343400" cy="20904"/>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3124200" y="1850930"/>
            <a:ext cx="4267200" cy="990600"/>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2" name="Zaoblený obdélníkový popisek 21"/>
          <p:cNvSpPr/>
          <p:nvPr/>
        </p:nvSpPr>
        <p:spPr>
          <a:xfrm>
            <a:off x="1066800" y="3146335"/>
            <a:ext cx="574222" cy="199235"/>
          </a:xfrm>
          <a:prstGeom prst="wedgeRoundRectCallout">
            <a:avLst>
              <a:gd name="adj1" fmla="val -28339"/>
              <a:gd name="adj2" fmla="val -21900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a:solidFill>
                  <a:srgbClr val="FF0000"/>
                </a:solidFill>
              </a:rPr>
              <a:t>717.7 ms</a:t>
            </a:r>
            <a:endParaRPr lang="en-US" sz="900" b="1">
              <a:solidFill>
                <a:srgbClr val="FF0000"/>
              </a:solidFill>
              <a:latin typeface="Symbol" pitchFamily="18" charset="2"/>
            </a:endParaRPr>
          </a:p>
        </p:txBody>
      </p:sp>
      <p:sp>
        <p:nvSpPr>
          <p:cNvPr id="23" name="Zaoblený obdélníkový popisek 22"/>
          <p:cNvSpPr/>
          <p:nvPr/>
        </p:nvSpPr>
        <p:spPr>
          <a:xfrm>
            <a:off x="3429001" y="1165135"/>
            <a:ext cx="574223" cy="199235"/>
          </a:xfrm>
          <a:prstGeom prst="wedgeRoundRectCallout">
            <a:avLst>
              <a:gd name="adj1" fmla="val -66470"/>
              <a:gd name="adj2" fmla="val -1240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a:solidFill>
                  <a:srgbClr val="FF0000"/>
                </a:solidFill>
              </a:rPr>
              <a:t>717.5 ms</a:t>
            </a:r>
            <a:endParaRPr lang="en-US" sz="900" b="1">
              <a:solidFill>
                <a:srgbClr val="FF0000"/>
              </a:solidFill>
              <a:latin typeface="Symbol" pitchFamily="18" charset="2"/>
            </a:endParaRPr>
          </a:p>
        </p:txBody>
      </p:sp>
      <p:sp>
        <p:nvSpPr>
          <p:cNvPr id="24" name="Zaoblený obdélníkový popisek 23"/>
          <p:cNvSpPr/>
          <p:nvPr/>
        </p:nvSpPr>
        <p:spPr>
          <a:xfrm>
            <a:off x="5029200" y="1241335"/>
            <a:ext cx="574222" cy="199235"/>
          </a:xfrm>
          <a:prstGeom prst="wedgeRoundRectCallout">
            <a:avLst>
              <a:gd name="adj1" fmla="val -17863"/>
              <a:gd name="adj2" fmla="val 16748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a:solidFill>
                  <a:srgbClr val="FF0000"/>
                </a:solidFill>
              </a:rPr>
              <a:t>717.7 ms</a:t>
            </a:r>
            <a:endParaRPr lang="en-US" sz="900" b="1">
              <a:solidFill>
                <a:srgbClr val="FF0000"/>
              </a:solidFill>
              <a:latin typeface="Symbol" pitchFamily="18" charset="2"/>
            </a:endParaRPr>
          </a:p>
        </p:txBody>
      </p:sp>
      <p:cxnSp>
        <p:nvCxnSpPr>
          <p:cNvPr id="25" name="Přímá spojovací šipka 24"/>
          <p:cNvCxnSpPr/>
          <p:nvPr/>
        </p:nvCxnSpPr>
        <p:spPr>
          <a:xfrm>
            <a:off x="1219200" y="1088930"/>
            <a:ext cx="4267200" cy="2133600"/>
          </a:xfrm>
          <a:prstGeom prst="straightConnector1">
            <a:avLst/>
          </a:prstGeom>
          <a:ln w="1905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7" name="Zaoblený obdélníkový popisek 26"/>
          <p:cNvSpPr/>
          <p:nvPr/>
        </p:nvSpPr>
        <p:spPr>
          <a:xfrm>
            <a:off x="1676400" y="1915887"/>
            <a:ext cx="574222" cy="199235"/>
          </a:xfrm>
          <a:prstGeom prst="wedgeRoundRectCallout">
            <a:avLst>
              <a:gd name="adj1" fmla="val 86902"/>
              <a:gd name="adj2" fmla="val 34629"/>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bg1"/>
                </a:solidFill>
              </a:rPr>
              <a:t>752.9 ms</a:t>
            </a:r>
            <a:endParaRPr lang="en-US" sz="900" b="1" dirty="0">
              <a:solidFill>
                <a:schemeClr val="bg1"/>
              </a:solidFill>
              <a:latin typeface="Symbol" pitchFamily="18" charset="2"/>
            </a:endParaRPr>
          </a:p>
        </p:txBody>
      </p:sp>
      <p:sp>
        <p:nvSpPr>
          <p:cNvPr id="28" name="Zaoblený obdélníkový popisek 27"/>
          <p:cNvSpPr/>
          <p:nvPr/>
        </p:nvSpPr>
        <p:spPr>
          <a:xfrm>
            <a:off x="7315200" y="1763490"/>
            <a:ext cx="574222" cy="199235"/>
          </a:xfrm>
          <a:prstGeom prst="wedgeRoundRectCallout">
            <a:avLst>
              <a:gd name="adj1" fmla="val 7281"/>
              <a:gd name="adj2" fmla="val 245990"/>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bg1"/>
                </a:solidFill>
              </a:rPr>
              <a:t>752.9 ms</a:t>
            </a:r>
            <a:endParaRPr lang="en-US" sz="900" b="1" dirty="0">
              <a:solidFill>
                <a:schemeClr val="bg1"/>
              </a:solidFill>
              <a:latin typeface="Symbol" pitchFamily="18" charset="2"/>
            </a:endParaRPr>
          </a:p>
        </p:txBody>
      </p:sp>
      <p:sp>
        <p:nvSpPr>
          <p:cNvPr id="29" name="Zaoblený obdélníkový popisek 28"/>
          <p:cNvSpPr/>
          <p:nvPr/>
        </p:nvSpPr>
        <p:spPr>
          <a:xfrm>
            <a:off x="838200" y="1611090"/>
            <a:ext cx="574222" cy="199235"/>
          </a:xfrm>
          <a:prstGeom prst="wedgeRoundRectCallout">
            <a:avLst>
              <a:gd name="adj1" fmla="val 24043"/>
              <a:gd name="adj2" fmla="val -146538"/>
              <a:gd name="adj3" fmla="val 16667"/>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bg1"/>
                </a:solidFill>
              </a:rPr>
              <a:t>759.4 ms</a:t>
            </a:r>
            <a:endParaRPr lang="en-US" sz="900" b="1" dirty="0">
              <a:solidFill>
                <a:schemeClr val="bg1"/>
              </a:solidFill>
              <a:latin typeface="Symbol" pitchFamily="18" charset="2"/>
            </a:endParaRPr>
          </a:p>
        </p:txBody>
      </p:sp>
      <p:pic>
        <p:nvPicPr>
          <p:cNvPr id="1026" name="Picture 2"/>
          <p:cNvPicPr>
            <a:picLocks noChangeAspect="1" noChangeArrowheads="1"/>
          </p:cNvPicPr>
          <p:nvPr/>
        </p:nvPicPr>
        <p:blipFill>
          <a:blip r:embed="rId5"/>
          <a:srcRect/>
          <a:stretch>
            <a:fillRect/>
          </a:stretch>
        </p:blipFill>
        <p:spPr bwMode="auto">
          <a:xfrm>
            <a:off x="533400" y="3978388"/>
            <a:ext cx="8229600" cy="1453942"/>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533400" y="5348976"/>
            <a:ext cx="8229600" cy="1454959"/>
          </a:xfrm>
          <a:prstGeom prst="rect">
            <a:avLst/>
          </a:prstGeom>
          <a:noFill/>
          <a:ln w="9525">
            <a:noFill/>
            <a:miter lim="800000"/>
            <a:headEnd/>
            <a:tailEnd/>
          </a:ln>
          <a:effectLst/>
        </p:spPr>
      </p:pic>
      <p:sp>
        <p:nvSpPr>
          <p:cNvPr id="32" name="TextovéPole 31"/>
          <p:cNvSpPr txBox="1"/>
          <p:nvPr/>
        </p:nvSpPr>
        <p:spPr>
          <a:xfrm>
            <a:off x="1752600" y="811936"/>
            <a:ext cx="304800" cy="276999"/>
          </a:xfrm>
          <a:prstGeom prst="rect">
            <a:avLst/>
          </a:prstGeom>
          <a:noFill/>
          <a:ln>
            <a:solidFill>
              <a:schemeClr val="tx1"/>
            </a:solidFill>
          </a:ln>
        </p:spPr>
        <p:txBody>
          <a:bodyPr wrap="square" lIns="91385" tIns="45695" rIns="91385" bIns="45695" rtlCol="0">
            <a:spAutoFit/>
          </a:bodyPr>
          <a:lstStyle/>
          <a:p>
            <a:pPr algn="ctr"/>
            <a:r>
              <a:rPr lang="en-US" sz="1200" b="1" dirty="0"/>
              <a:t>A</a:t>
            </a:r>
          </a:p>
        </p:txBody>
      </p:sp>
      <p:sp>
        <p:nvSpPr>
          <p:cNvPr id="33" name="TextovéPole 32"/>
          <p:cNvSpPr txBox="1"/>
          <p:nvPr/>
        </p:nvSpPr>
        <p:spPr>
          <a:xfrm>
            <a:off x="3581400" y="4088536"/>
            <a:ext cx="304800" cy="276999"/>
          </a:xfrm>
          <a:prstGeom prst="rect">
            <a:avLst/>
          </a:prstGeom>
          <a:noFill/>
          <a:ln>
            <a:solidFill>
              <a:schemeClr val="tx1"/>
            </a:solidFill>
          </a:ln>
        </p:spPr>
        <p:txBody>
          <a:bodyPr wrap="square" lIns="91385" tIns="45695" rIns="91385" bIns="45695" rtlCol="0">
            <a:spAutoFit/>
          </a:bodyPr>
          <a:lstStyle/>
          <a:p>
            <a:pPr algn="ctr"/>
            <a:r>
              <a:rPr lang="en-US" sz="1200" b="1" dirty="0"/>
              <a:t>A</a:t>
            </a:r>
          </a:p>
        </p:txBody>
      </p:sp>
      <p:sp>
        <p:nvSpPr>
          <p:cNvPr id="34" name="TextovéPole 33"/>
          <p:cNvSpPr txBox="1"/>
          <p:nvPr/>
        </p:nvSpPr>
        <p:spPr>
          <a:xfrm>
            <a:off x="3581400" y="5460136"/>
            <a:ext cx="304800" cy="276999"/>
          </a:xfrm>
          <a:prstGeom prst="rect">
            <a:avLst/>
          </a:prstGeom>
          <a:noFill/>
          <a:ln>
            <a:solidFill>
              <a:schemeClr val="tx1"/>
            </a:solidFill>
          </a:ln>
        </p:spPr>
        <p:txBody>
          <a:bodyPr wrap="square" lIns="91385" tIns="45695" rIns="91385" bIns="45695" rtlCol="0">
            <a:spAutoFit/>
          </a:bodyPr>
          <a:lstStyle/>
          <a:p>
            <a:pPr algn="ctr"/>
            <a:r>
              <a:rPr lang="en-US" sz="1200" b="1" dirty="0"/>
              <a:t>B</a:t>
            </a:r>
          </a:p>
        </p:txBody>
      </p:sp>
      <p:sp>
        <p:nvSpPr>
          <p:cNvPr id="35" name="TextovéPole 34"/>
          <p:cNvSpPr txBox="1"/>
          <p:nvPr/>
        </p:nvSpPr>
        <p:spPr>
          <a:xfrm>
            <a:off x="5791200" y="784135"/>
            <a:ext cx="304800" cy="276999"/>
          </a:xfrm>
          <a:prstGeom prst="rect">
            <a:avLst/>
          </a:prstGeom>
          <a:noFill/>
          <a:ln>
            <a:solidFill>
              <a:schemeClr val="tx1"/>
            </a:solidFill>
          </a:ln>
        </p:spPr>
        <p:txBody>
          <a:bodyPr wrap="square" lIns="91385" tIns="45695" rIns="91385" bIns="45695" rtlCol="0">
            <a:spAutoFit/>
          </a:bodyPr>
          <a:lstStyle/>
          <a:p>
            <a:pPr algn="ctr"/>
            <a:r>
              <a:rPr lang="en-US" sz="1200" b="1" dirty="0"/>
              <a:t>B</a:t>
            </a:r>
          </a:p>
        </p:txBody>
      </p:sp>
      <p:cxnSp>
        <p:nvCxnSpPr>
          <p:cNvPr id="42" name="Přímá spojovací čára 41"/>
          <p:cNvCxnSpPr/>
          <p:nvPr/>
        </p:nvCxnSpPr>
        <p:spPr>
          <a:xfrm rot="5400000">
            <a:off x="610394" y="5583937"/>
            <a:ext cx="7620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Přímá spojovací čára 42"/>
          <p:cNvCxnSpPr/>
          <p:nvPr/>
        </p:nvCxnSpPr>
        <p:spPr>
          <a:xfrm rot="5400000">
            <a:off x="762794" y="5583937"/>
            <a:ext cx="6096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Přímá spojovací čára 44"/>
          <p:cNvCxnSpPr/>
          <p:nvPr/>
        </p:nvCxnSpPr>
        <p:spPr>
          <a:xfrm rot="5400000">
            <a:off x="2896394" y="5507737"/>
            <a:ext cx="4572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Přímá spojovací čára 48"/>
          <p:cNvCxnSpPr/>
          <p:nvPr/>
        </p:nvCxnSpPr>
        <p:spPr>
          <a:xfrm rot="5400000">
            <a:off x="1792224" y="5523770"/>
            <a:ext cx="4572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Přímá spojovací čára 49"/>
          <p:cNvCxnSpPr/>
          <p:nvPr/>
        </p:nvCxnSpPr>
        <p:spPr>
          <a:xfrm rot="5400000">
            <a:off x="2247900" y="5546630"/>
            <a:ext cx="5334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2" name="Zaoblený obdélníkový popisek 51"/>
          <p:cNvSpPr/>
          <p:nvPr/>
        </p:nvSpPr>
        <p:spPr>
          <a:xfrm>
            <a:off x="3581400" y="4441735"/>
            <a:ext cx="574222" cy="199235"/>
          </a:xfrm>
          <a:prstGeom prst="wedgeRoundRectCallout">
            <a:avLst>
              <a:gd name="adj1" fmla="val -87007"/>
              <a:gd name="adj2" fmla="val 113134"/>
              <a:gd name="adj3" fmla="val 16667"/>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lIns="9139" tIns="45695" rIns="9139" bIns="4569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bg1"/>
                </a:solidFill>
              </a:rPr>
              <a:t>759.4 ms</a:t>
            </a:r>
            <a:endParaRPr lang="en-US" sz="900" b="1" dirty="0">
              <a:solidFill>
                <a:schemeClr val="bg1"/>
              </a:solidFill>
              <a:latin typeface="Symbol" pitchFamily="18" charset="2"/>
            </a:endParaRPr>
          </a:p>
        </p:txBody>
      </p:sp>
      <p:cxnSp>
        <p:nvCxnSpPr>
          <p:cNvPr id="53" name="Přímá spojovací čára 52"/>
          <p:cNvCxnSpPr/>
          <p:nvPr/>
        </p:nvCxnSpPr>
        <p:spPr>
          <a:xfrm rot="16200000" flipH="1">
            <a:off x="7581899" y="5699034"/>
            <a:ext cx="838200"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rot="5400000">
            <a:off x="8115300" y="5318030"/>
            <a:ext cx="2286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Přímá spojovací čára 57"/>
          <p:cNvCxnSpPr/>
          <p:nvPr/>
        </p:nvCxnSpPr>
        <p:spPr>
          <a:xfrm rot="5400000">
            <a:off x="5372100" y="5470430"/>
            <a:ext cx="381000" cy="15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1228781" y="163286"/>
            <a:ext cx="6583589" cy="417696"/>
          </a:xfrm>
          <a:prstGeom prst="rect">
            <a:avLst/>
          </a:prstGeom>
          <a:noFill/>
        </p:spPr>
        <p:txBody>
          <a:bodyPr wrap="square" lIns="65226" tIns="32613" rIns="65226" bIns="32613" rtlCol="0">
            <a:spAutoFit/>
          </a:bodyPr>
          <a:lstStyle/>
          <a:p>
            <a:pPr algn="ctr"/>
            <a:r>
              <a:rPr lang="en-US" sz="2300" b="1" dirty="0">
                <a:latin typeface="Calibri" pitchFamily="34" charset="0"/>
                <a:cs typeface="Calibri" pitchFamily="34" charset="0"/>
              </a:rPr>
              <a:t>Time stamp + Spatial correlation</a:t>
            </a:r>
            <a:endParaRPr lang="cs-CZ" sz="2300" b="1" dirty="0">
              <a:latin typeface="Calibri" pitchFamily="34" charset="0"/>
              <a:cs typeface="Calibri" pitchFamily="34" charset="0"/>
            </a:endParaRPr>
          </a:p>
        </p:txBody>
      </p:sp>
    </p:spTree>
    <p:extLst>
      <p:ext uri="{BB962C8B-B14F-4D97-AF65-F5344CB8AC3E}">
        <p14:creationId xmlns:p14="http://schemas.microsoft.com/office/powerpoint/2010/main" val="195007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linds(horizontal)">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linds(horizontal)">
                                      <p:cBhvr>
                                        <p:cTn id="29" dur="500"/>
                                        <p:tgtEl>
                                          <p:spTgt spid="45"/>
                                        </p:tgtEl>
                                      </p:cBhvr>
                                    </p:animEffect>
                                  </p:childTnLst>
                                </p:cTn>
                              </p:par>
                              <p:par>
                                <p:cTn id="30" presetID="3" presetClass="entr" presetSubtype="10" fill="hold" grpId="0" nodeType="withEffect">
                                  <p:stCondLst>
                                    <p:cond delay="30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30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par>
                                <p:cTn id="36" presetID="3" presetClass="entr" presetSubtype="10" fill="hold" nodeType="withEffect">
                                  <p:stCondLst>
                                    <p:cond delay="30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nodeType="withEffect">
                                  <p:stCondLst>
                                    <p:cond delay="300"/>
                                  </p:stCondLst>
                                  <p:childTnLst>
                                    <p:set>
                                      <p:cBhvr>
                                        <p:cTn id="40" dur="1" fill="hold">
                                          <p:stCondLst>
                                            <p:cond delay="0"/>
                                          </p:stCondLst>
                                        </p:cTn>
                                        <p:tgtEl>
                                          <p:spTgt spid="49"/>
                                        </p:tgtEl>
                                        <p:attrNameLst>
                                          <p:attrName>style.visibility</p:attrName>
                                        </p:attrNameLst>
                                      </p:cBhvr>
                                      <p:to>
                                        <p:strVal val="visible"/>
                                      </p:to>
                                    </p:set>
                                    <p:animEffect transition="in" filter="blinds(horizontal)">
                                      <p:cBhvr>
                                        <p:cTn id="41" dur="500"/>
                                        <p:tgtEl>
                                          <p:spTgt spid="49"/>
                                        </p:tgtEl>
                                      </p:cBhvr>
                                    </p:animEffect>
                                  </p:childTnLst>
                                </p:cTn>
                              </p:par>
                              <p:par>
                                <p:cTn id="42" presetID="3" presetClass="entr" presetSubtype="10" fill="hold" grpId="0" nodeType="withEffect">
                                  <p:stCondLst>
                                    <p:cond delay="30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par>
                                <p:cTn id="45" presetID="3" presetClass="entr" presetSubtype="10" fill="hold" grpId="0" nodeType="withEffect">
                                  <p:stCondLst>
                                    <p:cond delay="30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30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par>
                                <p:cTn id="51" presetID="3" presetClass="entr" presetSubtype="10" fill="hold" nodeType="withEffect">
                                  <p:stCondLst>
                                    <p:cond delay="30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par>
                                <p:cTn id="54" presetID="3" presetClass="entr" presetSubtype="10" fill="hold" nodeType="withEffect">
                                  <p:stCondLst>
                                    <p:cond delay="300"/>
                                  </p:stCondLst>
                                  <p:childTnLst>
                                    <p:set>
                                      <p:cBhvr>
                                        <p:cTn id="55" dur="1" fill="hold">
                                          <p:stCondLst>
                                            <p:cond delay="0"/>
                                          </p:stCondLst>
                                        </p:cTn>
                                        <p:tgtEl>
                                          <p:spTgt spid="50"/>
                                        </p:tgtEl>
                                        <p:attrNameLst>
                                          <p:attrName>style.visibility</p:attrName>
                                        </p:attrNameLst>
                                      </p:cBhvr>
                                      <p:to>
                                        <p:strVal val="visible"/>
                                      </p:to>
                                    </p:set>
                                    <p:animEffect transition="in" filter="blinds(horizontal)">
                                      <p:cBhvr>
                                        <p:cTn id="56" dur="500"/>
                                        <p:tgtEl>
                                          <p:spTgt spid="50"/>
                                        </p:tgtEl>
                                      </p:cBhvr>
                                    </p:animEffect>
                                  </p:childTnLst>
                                </p:cTn>
                              </p:par>
                              <p:par>
                                <p:cTn id="57" presetID="3" presetClass="entr" presetSubtype="10" fill="hold" grpId="0" nodeType="withEffect">
                                  <p:stCondLst>
                                    <p:cond delay="300"/>
                                  </p:stCondLst>
                                  <p:childTnLst>
                                    <p:set>
                                      <p:cBhvr>
                                        <p:cTn id="58" dur="1" fill="hold">
                                          <p:stCondLst>
                                            <p:cond delay="0"/>
                                          </p:stCondLst>
                                        </p:cTn>
                                        <p:tgtEl>
                                          <p:spTgt spid="29"/>
                                        </p:tgtEl>
                                        <p:attrNameLst>
                                          <p:attrName>style.visibility</p:attrName>
                                        </p:attrNameLst>
                                      </p:cBhvr>
                                      <p:to>
                                        <p:strVal val="visible"/>
                                      </p:to>
                                    </p:set>
                                    <p:animEffect transition="in" filter="blinds(horizontal)">
                                      <p:cBhvr>
                                        <p:cTn id="59" dur="500"/>
                                        <p:tgtEl>
                                          <p:spTgt spid="29"/>
                                        </p:tgtEl>
                                      </p:cBhvr>
                                    </p:animEffect>
                                  </p:childTnLst>
                                </p:cTn>
                              </p:par>
                              <p:par>
                                <p:cTn id="60" presetID="3" presetClass="entr" presetSubtype="10" fill="hold" grpId="0" nodeType="withEffect">
                                  <p:stCondLst>
                                    <p:cond delay="300"/>
                                  </p:stCondLst>
                                  <p:childTnLst>
                                    <p:set>
                                      <p:cBhvr>
                                        <p:cTn id="61" dur="1" fill="hold">
                                          <p:stCondLst>
                                            <p:cond delay="0"/>
                                          </p:stCondLst>
                                        </p:cTn>
                                        <p:tgtEl>
                                          <p:spTgt spid="52"/>
                                        </p:tgtEl>
                                        <p:attrNameLst>
                                          <p:attrName>style.visibility</p:attrName>
                                        </p:attrNameLst>
                                      </p:cBhvr>
                                      <p:to>
                                        <p:strVal val="visible"/>
                                      </p:to>
                                    </p:set>
                                    <p:animEffect transition="in" filter="blinds(horizontal)">
                                      <p:cBhvr>
                                        <p:cTn id="62" dur="500"/>
                                        <p:tgtEl>
                                          <p:spTgt spid="52"/>
                                        </p:tgtEl>
                                      </p:cBhvr>
                                    </p:animEffect>
                                  </p:childTnLst>
                                </p:cTn>
                              </p:par>
                              <p:par>
                                <p:cTn id="63" presetID="3" presetClass="entr" presetSubtype="10" fill="hold" grpId="1" nodeType="withEffect">
                                  <p:stCondLst>
                                    <p:cond delay="300"/>
                                  </p:stCondLst>
                                  <p:childTnLst>
                                    <p:set>
                                      <p:cBhvr>
                                        <p:cTn id="64" dur="1" fill="hold">
                                          <p:stCondLst>
                                            <p:cond delay="0"/>
                                          </p:stCondLst>
                                        </p:cTn>
                                        <p:tgtEl>
                                          <p:spTgt spid="27"/>
                                        </p:tgtEl>
                                        <p:attrNameLst>
                                          <p:attrName>style.visibility</p:attrName>
                                        </p:attrNameLst>
                                      </p:cBhvr>
                                      <p:to>
                                        <p:strVal val="visible"/>
                                      </p:to>
                                    </p:set>
                                    <p:animEffect transition="in" filter="blinds(horizontal)">
                                      <p:cBhvr>
                                        <p:cTn id="65" dur="500"/>
                                        <p:tgtEl>
                                          <p:spTgt spid="27"/>
                                        </p:tgtEl>
                                      </p:cBhvr>
                                    </p:animEffect>
                                  </p:childTnLst>
                                </p:cTn>
                              </p:par>
                              <p:par>
                                <p:cTn id="66" presetID="3" presetClass="entr" presetSubtype="10" fill="hold" grpId="1" nodeType="withEffect">
                                  <p:stCondLst>
                                    <p:cond delay="300"/>
                                  </p:stCondLst>
                                  <p:childTnLst>
                                    <p:set>
                                      <p:cBhvr>
                                        <p:cTn id="67" dur="1" fill="hold">
                                          <p:stCondLst>
                                            <p:cond delay="0"/>
                                          </p:stCondLst>
                                        </p:cTn>
                                        <p:tgtEl>
                                          <p:spTgt spid="29"/>
                                        </p:tgtEl>
                                        <p:attrNameLst>
                                          <p:attrName>style.visibility</p:attrName>
                                        </p:attrNameLst>
                                      </p:cBhvr>
                                      <p:to>
                                        <p:strVal val="visible"/>
                                      </p:to>
                                    </p:set>
                                    <p:animEffect transition="in" filter="blinds(horizontal)">
                                      <p:cBhvr>
                                        <p:cTn id="68" dur="500"/>
                                        <p:tgtEl>
                                          <p:spTgt spid="29"/>
                                        </p:tgtEl>
                                      </p:cBhvr>
                                    </p:animEffect>
                                  </p:childTnLst>
                                </p:cTn>
                              </p:par>
                              <p:par>
                                <p:cTn id="69" presetID="3" presetClass="entr" presetSubtype="10" fill="hold" nodeType="withEffect">
                                  <p:stCondLst>
                                    <p:cond delay="300"/>
                                  </p:stCondLst>
                                  <p:childTnLst>
                                    <p:set>
                                      <p:cBhvr>
                                        <p:cTn id="70" dur="1" fill="hold">
                                          <p:stCondLst>
                                            <p:cond delay="0"/>
                                          </p:stCondLst>
                                        </p:cTn>
                                        <p:tgtEl>
                                          <p:spTgt spid="9"/>
                                        </p:tgtEl>
                                        <p:attrNameLst>
                                          <p:attrName>style.visibility</p:attrName>
                                        </p:attrNameLst>
                                      </p:cBhvr>
                                      <p:to>
                                        <p:strVal val="visible"/>
                                      </p:to>
                                    </p:set>
                                    <p:animEffect transition="in" filter="blinds(horizontal)">
                                      <p:cBhvr>
                                        <p:cTn id="71" dur="500"/>
                                        <p:tgtEl>
                                          <p:spTgt spid="9"/>
                                        </p:tgtEl>
                                      </p:cBhvr>
                                    </p:animEffect>
                                  </p:childTnLst>
                                </p:cTn>
                              </p:par>
                              <p:par>
                                <p:cTn id="72" presetID="3" presetClass="entr" presetSubtype="10" fill="hold" nodeType="withEffect">
                                  <p:stCondLst>
                                    <p:cond delay="300"/>
                                  </p:stCondLst>
                                  <p:childTnLst>
                                    <p:set>
                                      <p:cBhvr>
                                        <p:cTn id="73" dur="1" fill="hold">
                                          <p:stCondLst>
                                            <p:cond delay="0"/>
                                          </p:stCondLst>
                                        </p:cTn>
                                        <p:tgtEl>
                                          <p:spTgt spid="5"/>
                                        </p:tgtEl>
                                        <p:attrNameLst>
                                          <p:attrName>style.visibility</p:attrName>
                                        </p:attrNameLst>
                                      </p:cBhvr>
                                      <p:to>
                                        <p:strVal val="visible"/>
                                      </p:to>
                                    </p:set>
                                    <p:animEffect transition="in" filter="blinds(horizontal)">
                                      <p:cBhvr>
                                        <p:cTn id="74" dur="500"/>
                                        <p:tgtEl>
                                          <p:spTgt spid="5"/>
                                        </p:tgtEl>
                                      </p:cBhvr>
                                    </p:animEffect>
                                  </p:childTnLst>
                                </p:cTn>
                              </p:par>
                              <p:par>
                                <p:cTn id="75" presetID="3" presetClass="entr" presetSubtype="10" fill="hold" nodeType="withEffect">
                                  <p:stCondLst>
                                    <p:cond delay="300"/>
                                  </p:stCondLst>
                                  <p:childTnLst>
                                    <p:set>
                                      <p:cBhvr>
                                        <p:cTn id="76" dur="1" fill="hold">
                                          <p:stCondLst>
                                            <p:cond delay="0"/>
                                          </p:stCondLst>
                                        </p:cTn>
                                        <p:tgtEl>
                                          <p:spTgt spid="53"/>
                                        </p:tgtEl>
                                        <p:attrNameLst>
                                          <p:attrName>style.visibility</p:attrName>
                                        </p:attrNameLst>
                                      </p:cBhvr>
                                      <p:to>
                                        <p:strVal val="visible"/>
                                      </p:to>
                                    </p:set>
                                    <p:animEffect transition="in" filter="blinds(horizontal)">
                                      <p:cBhvr>
                                        <p:cTn id="77" dur="500"/>
                                        <p:tgtEl>
                                          <p:spTgt spid="53"/>
                                        </p:tgtEl>
                                      </p:cBhvr>
                                    </p:animEffect>
                                  </p:childTnLst>
                                </p:cTn>
                              </p:par>
                              <p:par>
                                <p:cTn id="78" presetID="3" presetClass="entr" presetSubtype="10" fill="hold" nodeType="withEffect">
                                  <p:stCondLst>
                                    <p:cond delay="300"/>
                                  </p:stCondLst>
                                  <p:childTnLst>
                                    <p:set>
                                      <p:cBhvr>
                                        <p:cTn id="79" dur="1" fill="hold">
                                          <p:stCondLst>
                                            <p:cond delay="0"/>
                                          </p:stCondLst>
                                        </p:cTn>
                                        <p:tgtEl>
                                          <p:spTgt spid="55"/>
                                        </p:tgtEl>
                                        <p:attrNameLst>
                                          <p:attrName>style.visibility</p:attrName>
                                        </p:attrNameLst>
                                      </p:cBhvr>
                                      <p:to>
                                        <p:strVal val="visible"/>
                                      </p:to>
                                    </p:set>
                                    <p:animEffect transition="in" filter="blinds(horizontal)">
                                      <p:cBhvr>
                                        <p:cTn id="80" dur="500"/>
                                        <p:tgtEl>
                                          <p:spTgt spid="55"/>
                                        </p:tgtEl>
                                      </p:cBhvr>
                                    </p:animEffect>
                                  </p:childTnLst>
                                </p:cTn>
                              </p:par>
                              <p:par>
                                <p:cTn id="81" presetID="3" presetClass="entr" presetSubtype="10" fill="hold" nodeType="withEffect">
                                  <p:stCondLst>
                                    <p:cond delay="300"/>
                                  </p:stCondLst>
                                  <p:childTnLst>
                                    <p:set>
                                      <p:cBhvr>
                                        <p:cTn id="82" dur="1" fill="hold">
                                          <p:stCondLst>
                                            <p:cond delay="0"/>
                                          </p:stCondLst>
                                        </p:cTn>
                                        <p:tgtEl>
                                          <p:spTgt spid="12"/>
                                        </p:tgtEl>
                                        <p:attrNameLst>
                                          <p:attrName>style.visibility</p:attrName>
                                        </p:attrNameLst>
                                      </p:cBhvr>
                                      <p:to>
                                        <p:strVal val="visible"/>
                                      </p:to>
                                    </p:set>
                                    <p:animEffect transition="in" filter="blinds(horizontal)">
                                      <p:cBhvr>
                                        <p:cTn id="83" dur="500"/>
                                        <p:tgtEl>
                                          <p:spTgt spid="12"/>
                                        </p:tgtEl>
                                      </p:cBhvr>
                                    </p:animEffect>
                                  </p:childTnLst>
                                </p:cTn>
                              </p:par>
                              <p:par>
                                <p:cTn id="84" presetID="3" presetClass="entr" presetSubtype="10" fill="hold" nodeType="withEffect">
                                  <p:stCondLst>
                                    <p:cond delay="300"/>
                                  </p:stCondLst>
                                  <p:childTnLst>
                                    <p:set>
                                      <p:cBhvr>
                                        <p:cTn id="85" dur="1" fill="hold">
                                          <p:stCondLst>
                                            <p:cond delay="0"/>
                                          </p:stCondLst>
                                        </p:cTn>
                                        <p:tgtEl>
                                          <p:spTgt spid="58"/>
                                        </p:tgtEl>
                                        <p:attrNameLst>
                                          <p:attrName>style.visibility</p:attrName>
                                        </p:attrNameLst>
                                      </p:cBhvr>
                                      <p:to>
                                        <p:strVal val="visible"/>
                                      </p:to>
                                    </p:set>
                                    <p:animEffect transition="in" filter="blinds(horizontal)">
                                      <p:cBhvr>
                                        <p:cTn id="8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7" grpId="1" animBg="1"/>
      <p:bldP spid="28" grpId="0" animBg="1"/>
      <p:bldP spid="29" grpId="0" animBg="1"/>
      <p:bldP spid="29" grpId="1"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09600" y="260350"/>
            <a:ext cx="73469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600" b="1">
                <a:solidFill>
                  <a:schemeClr val="tx2"/>
                </a:solidFill>
                <a:latin typeface="+mj-lt"/>
                <a:ea typeface="+mj-ea"/>
                <a:cs typeface="+mj-cs"/>
              </a:defRPr>
            </a:lvl1pPr>
            <a:lvl2pPr algn="l" rtl="0" fontAlgn="base">
              <a:lnSpc>
                <a:spcPct val="90000"/>
              </a:lnSpc>
              <a:spcBef>
                <a:spcPct val="0"/>
              </a:spcBef>
              <a:spcAft>
                <a:spcPct val="0"/>
              </a:spcAft>
              <a:defRPr sz="2600" b="1">
                <a:solidFill>
                  <a:schemeClr val="tx2"/>
                </a:solidFill>
                <a:latin typeface="Tahoma" pitchFamily="34" charset="0"/>
              </a:defRPr>
            </a:lvl2pPr>
            <a:lvl3pPr algn="l" rtl="0" fontAlgn="base">
              <a:lnSpc>
                <a:spcPct val="90000"/>
              </a:lnSpc>
              <a:spcBef>
                <a:spcPct val="0"/>
              </a:spcBef>
              <a:spcAft>
                <a:spcPct val="0"/>
              </a:spcAft>
              <a:defRPr sz="2600" b="1">
                <a:solidFill>
                  <a:schemeClr val="tx2"/>
                </a:solidFill>
                <a:latin typeface="Tahoma" pitchFamily="34" charset="0"/>
              </a:defRPr>
            </a:lvl3pPr>
            <a:lvl4pPr algn="l" rtl="0" fontAlgn="base">
              <a:lnSpc>
                <a:spcPct val="90000"/>
              </a:lnSpc>
              <a:spcBef>
                <a:spcPct val="0"/>
              </a:spcBef>
              <a:spcAft>
                <a:spcPct val="0"/>
              </a:spcAft>
              <a:defRPr sz="2600" b="1">
                <a:solidFill>
                  <a:schemeClr val="tx2"/>
                </a:solidFill>
                <a:latin typeface="Tahoma" pitchFamily="34" charset="0"/>
              </a:defRPr>
            </a:lvl4pPr>
            <a:lvl5pPr algn="l" rtl="0" fontAlgn="base">
              <a:lnSpc>
                <a:spcPct val="90000"/>
              </a:lnSpc>
              <a:spcBef>
                <a:spcPct val="0"/>
              </a:spcBef>
              <a:spcAft>
                <a:spcPct val="0"/>
              </a:spcAft>
              <a:defRPr sz="2600" b="1">
                <a:solidFill>
                  <a:schemeClr val="tx2"/>
                </a:solidFill>
                <a:latin typeface="Tahoma" pitchFamily="34" charset="0"/>
              </a:defRPr>
            </a:lvl5pPr>
            <a:lvl6pPr marL="457200" algn="l" rtl="0" fontAlgn="base">
              <a:lnSpc>
                <a:spcPct val="90000"/>
              </a:lnSpc>
              <a:spcBef>
                <a:spcPct val="0"/>
              </a:spcBef>
              <a:spcAft>
                <a:spcPct val="0"/>
              </a:spcAft>
              <a:defRPr sz="2600" b="1">
                <a:solidFill>
                  <a:schemeClr val="tx2"/>
                </a:solidFill>
                <a:latin typeface="Tahoma" pitchFamily="34" charset="0"/>
              </a:defRPr>
            </a:lvl6pPr>
            <a:lvl7pPr marL="914400" algn="l" rtl="0" fontAlgn="base">
              <a:lnSpc>
                <a:spcPct val="90000"/>
              </a:lnSpc>
              <a:spcBef>
                <a:spcPct val="0"/>
              </a:spcBef>
              <a:spcAft>
                <a:spcPct val="0"/>
              </a:spcAft>
              <a:defRPr sz="2600" b="1">
                <a:solidFill>
                  <a:schemeClr val="tx2"/>
                </a:solidFill>
                <a:latin typeface="Tahoma" pitchFamily="34" charset="0"/>
              </a:defRPr>
            </a:lvl7pPr>
            <a:lvl8pPr marL="1371600" algn="l" rtl="0" fontAlgn="base">
              <a:lnSpc>
                <a:spcPct val="90000"/>
              </a:lnSpc>
              <a:spcBef>
                <a:spcPct val="0"/>
              </a:spcBef>
              <a:spcAft>
                <a:spcPct val="0"/>
              </a:spcAft>
              <a:defRPr sz="2600" b="1">
                <a:solidFill>
                  <a:schemeClr val="tx2"/>
                </a:solidFill>
                <a:latin typeface="Tahoma" pitchFamily="34" charset="0"/>
              </a:defRPr>
            </a:lvl8pPr>
            <a:lvl9pPr marL="1828800" algn="l" rtl="0" fontAlgn="base">
              <a:lnSpc>
                <a:spcPct val="90000"/>
              </a:lnSpc>
              <a:spcBef>
                <a:spcPct val="0"/>
              </a:spcBef>
              <a:spcAft>
                <a:spcPct val="0"/>
              </a:spcAft>
              <a:defRPr sz="2600" b="1">
                <a:solidFill>
                  <a:schemeClr val="tx2"/>
                </a:solidFill>
                <a:latin typeface="Tahoma" pitchFamily="34" charset="0"/>
              </a:defRPr>
            </a:lvl9pPr>
          </a:lstStyle>
          <a:p>
            <a:r>
              <a:rPr lang="en-US" dirty="0" smtClean="0"/>
              <a:t>Radioactive ions: RIBRAS Sao Paulo</a:t>
            </a:r>
            <a:endParaRPr lang="cs-CZ"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500347"/>
            <a:ext cx="800780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Skupina 10"/>
          <p:cNvGrpSpPr/>
          <p:nvPr/>
        </p:nvGrpSpPr>
        <p:grpSpPr>
          <a:xfrm flipH="1">
            <a:off x="4820692" y="1694088"/>
            <a:ext cx="3235879" cy="1960907"/>
            <a:chOff x="2460650" y="1525486"/>
            <a:chExt cx="3235879" cy="1960907"/>
          </a:xfrm>
        </p:grpSpPr>
        <p:pic>
          <p:nvPicPr>
            <p:cNvPr id="12" name="Picture 65" descr="medipix2-us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80000">
              <a:off x="2460650" y="1525486"/>
              <a:ext cx="1437414" cy="85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66"/>
            <p:cNvSpPr>
              <a:spLocks noChangeArrowheads="1"/>
            </p:cNvSpPr>
            <p:nvPr/>
          </p:nvSpPr>
          <p:spPr bwMode="auto">
            <a:xfrm rot="2580000">
              <a:off x="3522026" y="3203906"/>
              <a:ext cx="2174503" cy="282487"/>
            </a:xfrm>
            <a:prstGeom prst="rightArrow">
              <a:avLst>
                <a:gd name="adj1" fmla="val 50000"/>
                <a:gd name="adj2" fmla="val 49228"/>
              </a:avLst>
            </a:prstGeom>
            <a:solidFill>
              <a:schemeClr val="bg2">
                <a:lumMod val="75000"/>
                <a:alpha val="42000"/>
              </a:schemeClr>
            </a:solidFill>
            <a:ln w="9525">
              <a:solidFill>
                <a:schemeClr val="tx1"/>
              </a:solidFill>
              <a:miter lim="800000"/>
              <a:headEnd/>
              <a:tailEnd/>
            </a:ln>
            <a:effectLst/>
            <a:extLst/>
          </p:spPr>
          <p:txBody>
            <a:bodyPr wrap="none" lIns="65306" tIns="32653" rIns="65306" bIns="32653" anchor="ctr"/>
            <a:lstStyle/>
            <a:p>
              <a:endParaRPr lang="cs-CZ"/>
            </a:p>
          </p:txBody>
        </p:sp>
      </p:gr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447231"/>
            <a:ext cx="3351212"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4673568" y="1495604"/>
            <a:ext cx="1554616" cy="369332"/>
          </a:xfrm>
          <a:prstGeom prst="rect">
            <a:avLst/>
          </a:prstGeom>
          <a:noFill/>
        </p:spPr>
        <p:txBody>
          <a:bodyPr wrap="square" rtlCol="0">
            <a:spAutoFit/>
          </a:bodyPr>
          <a:lstStyle/>
          <a:p>
            <a:pPr algn="ctr"/>
            <a:r>
              <a:rPr lang="en-US" baseline="30000" dirty="0" smtClean="0"/>
              <a:t>9</a:t>
            </a:r>
            <a:r>
              <a:rPr lang="en-US" dirty="0" smtClean="0"/>
              <a:t>Be(</a:t>
            </a:r>
            <a:r>
              <a:rPr lang="en-US" baseline="30000" dirty="0" smtClean="0"/>
              <a:t>7</a:t>
            </a:r>
            <a:r>
              <a:rPr lang="en-US" dirty="0" smtClean="0"/>
              <a:t>Li,</a:t>
            </a:r>
            <a:r>
              <a:rPr lang="en-US" baseline="30000" dirty="0" smtClean="0"/>
              <a:t>8</a:t>
            </a:r>
            <a:r>
              <a:rPr lang="en-US" dirty="0" smtClean="0"/>
              <a:t>Li)</a:t>
            </a:r>
            <a:endParaRPr lang="cs-CZ" dirty="0"/>
          </a:p>
        </p:txBody>
      </p:sp>
      <p:sp>
        <p:nvSpPr>
          <p:cNvPr id="14" name="Ovál 13"/>
          <p:cNvSpPr/>
          <p:nvPr/>
        </p:nvSpPr>
        <p:spPr>
          <a:xfrm>
            <a:off x="2431182" y="3573016"/>
            <a:ext cx="2932906" cy="1872208"/>
          </a:xfrm>
          <a:prstGeom prst="ellipse">
            <a:avLst/>
          </a:prstGeom>
          <a:noFill/>
          <a:ln w="285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Zaoblený obdélníkový popisek 1"/>
          <p:cNvSpPr/>
          <p:nvPr/>
        </p:nvSpPr>
        <p:spPr>
          <a:xfrm>
            <a:off x="2699792" y="5553236"/>
            <a:ext cx="794048" cy="504056"/>
          </a:xfrm>
          <a:prstGeom prst="wedgeRoundRectCallout">
            <a:avLst>
              <a:gd name="adj1" fmla="val 42744"/>
              <a:gd name="adj2" fmla="val -209612"/>
              <a:gd name="adj3" fmla="val 16667"/>
            </a:avLst>
          </a:prstGeom>
          <a:solidFill>
            <a:srgbClr val="0099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200" dirty="0" smtClean="0">
                <a:solidFill>
                  <a:srgbClr val="000000"/>
                </a:solidFill>
              </a:rPr>
              <a:t>6.5 T SC solenoid</a:t>
            </a:r>
            <a:endParaRPr lang="cs-CZ" sz="1200" dirty="0">
              <a:solidFill>
                <a:srgbClr val="000000"/>
              </a:solidFill>
            </a:endParaRPr>
          </a:p>
        </p:txBody>
      </p:sp>
      <p:sp>
        <p:nvSpPr>
          <p:cNvPr id="3" name="Šipka doprava 2"/>
          <p:cNvSpPr/>
          <p:nvPr/>
        </p:nvSpPr>
        <p:spPr>
          <a:xfrm>
            <a:off x="323528" y="4221088"/>
            <a:ext cx="1080120" cy="89586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400" dirty="0" err="1" smtClean="0">
                <a:solidFill>
                  <a:schemeClr val="tx1"/>
                </a:solidFill>
              </a:rPr>
              <a:t>Pelletron</a:t>
            </a:r>
            <a:r>
              <a:rPr lang="en-US" sz="1400" dirty="0" smtClean="0">
                <a:solidFill>
                  <a:schemeClr val="tx1"/>
                </a:solidFill>
              </a:rPr>
              <a:t> </a:t>
            </a:r>
          </a:p>
          <a:p>
            <a:pPr algn="ctr"/>
            <a:r>
              <a:rPr lang="en-US" sz="1400" dirty="0" smtClean="0">
                <a:solidFill>
                  <a:schemeClr val="tx1"/>
                </a:solidFill>
              </a:rPr>
              <a:t>8 MeV/u</a:t>
            </a:r>
            <a:endParaRPr lang="cs-CZ" sz="1400" dirty="0">
              <a:solidFill>
                <a:schemeClr val="tx1"/>
              </a:solidFill>
            </a:endParaRPr>
          </a:p>
        </p:txBody>
      </p:sp>
      <p:sp>
        <p:nvSpPr>
          <p:cNvPr id="16" name="Zaoblený obdélníkový popisek 15"/>
          <p:cNvSpPr/>
          <p:nvPr/>
        </p:nvSpPr>
        <p:spPr>
          <a:xfrm>
            <a:off x="1547664" y="5483299"/>
            <a:ext cx="794048" cy="252028"/>
          </a:xfrm>
          <a:prstGeom prst="wedgeRoundRectCallout">
            <a:avLst>
              <a:gd name="adj1" fmla="val 71533"/>
              <a:gd name="adj2" fmla="val -351338"/>
              <a:gd name="adj3" fmla="val 16667"/>
            </a:avLst>
          </a:prstGeom>
          <a:solidFill>
            <a:srgbClr val="FFFF0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00"/>
                </a:solidFill>
              </a:rPr>
              <a:t>target</a:t>
            </a:r>
            <a:endParaRPr lang="cs-CZ" sz="1200" b="1" dirty="0">
              <a:solidFill>
                <a:srgbClr val="000000"/>
              </a:solidFill>
            </a:endParaRPr>
          </a:p>
        </p:txBody>
      </p:sp>
      <p:sp>
        <p:nvSpPr>
          <p:cNvPr id="17" name="Zaoblený obdélníkový popisek 16"/>
          <p:cNvSpPr/>
          <p:nvPr/>
        </p:nvSpPr>
        <p:spPr>
          <a:xfrm>
            <a:off x="4222402" y="5569185"/>
            <a:ext cx="853654" cy="252028"/>
          </a:xfrm>
          <a:prstGeom prst="wedgeRoundRectCallout">
            <a:avLst>
              <a:gd name="adj1" fmla="val 46342"/>
              <a:gd name="adj2" fmla="val -298427"/>
              <a:gd name="adj3" fmla="val 16667"/>
            </a:avLst>
          </a:prstGeom>
          <a:solidFill>
            <a:srgbClr val="FFFF0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200" b="1" dirty="0">
                <a:solidFill>
                  <a:srgbClr val="000000"/>
                </a:solidFill>
              </a:rPr>
              <a:t>f</a:t>
            </a:r>
            <a:r>
              <a:rPr lang="en-US" sz="1200" b="1" dirty="0" smtClean="0">
                <a:solidFill>
                  <a:srgbClr val="000000"/>
                </a:solidFill>
              </a:rPr>
              <a:t>ocal spot</a:t>
            </a:r>
            <a:endParaRPr lang="cs-CZ" sz="1200" b="1" dirty="0">
              <a:solidFill>
                <a:srgbClr val="000000"/>
              </a:solidFill>
            </a:endParaRPr>
          </a:p>
        </p:txBody>
      </p:sp>
      <p:sp>
        <p:nvSpPr>
          <p:cNvPr id="19" name="Zaoblený obdélníkový popisek 18"/>
          <p:cNvSpPr/>
          <p:nvPr/>
        </p:nvSpPr>
        <p:spPr>
          <a:xfrm>
            <a:off x="6891375" y="5443171"/>
            <a:ext cx="794048" cy="504056"/>
          </a:xfrm>
          <a:prstGeom prst="wedgeRoundRectCallout">
            <a:avLst>
              <a:gd name="adj1" fmla="val -86807"/>
              <a:gd name="adj2" fmla="val -181267"/>
              <a:gd name="adj3" fmla="val 16667"/>
            </a:avLst>
          </a:prstGeom>
          <a:solidFill>
            <a:srgbClr val="0099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200" dirty="0" smtClean="0">
                <a:solidFill>
                  <a:srgbClr val="000000"/>
                </a:solidFill>
              </a:rPr>
              <a:t>6.5 T SC solenoid</a:t>
            </a:r>
            <a:endParaRPr lang="cs-CZ" sz="1200" dirty="0">
              <a:solidFill>
                <a:srgbClr val="000000"/>
              </a:solidFill>
            </a:endParaRPr>
          </a:p>
        </p:txBody>
      </p:sp>
    </p:spTree>
    <p:extLst>
      <p:ext uri="{BB962C8B-B14F-4D97-AF65-F5344CB8AC3E}">
        <p14:creationId xmlns:p14="http://schemas.microsoft.com/office/powerpoint/2010/main" val="373610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82" y="1268760"/>
            <a:ext cx="5837658" cy="5511915"/>
          </a:xfrm>
          <a:prstGeom prst="rect">
            <a:avLst/>
          </a:prstGeom>
        </p:spPr>
      </p:pic>
      <p:sp>
        <p:nvSpPr>
          <p:cNvPr id="2" name="Nadpis 1"/>
          <p:cNvSpPr>
            <a:spLocks noGrp="1"/>
          </p:cNvSpPr>
          <p:nvPr>
            <p:ph type="title"/>
          </p:nvPr>
        </p:nvSpPr>
        <p:spPr/>
        <p:txBody>
          <a:bodyPr/>
          <a:lstStyle/>
          <a:p>
            <a:r>
              <a:rPr lang="en-US" sz="2000" dirty="0"/>
              <a:t>Timepix [TOT] @ focal spot</a:t>
            </a:r>
            <a:r>
              <a:rPr lang="en-US" dirty="0"/>
              <a:t/>
            </a:r>
            <a:br>
              <a:rPr lang="en-US" dirty="0"/>
            </a:br>
            <a:r>
              <a:rPr lang="en-US" dirty="0"/>
              <a:t>Position &amp; </a:t>
            </a:r>
            <a:r>
              <a:rPr lang="en-US" u="sng" dirty="0" smtClean="0"/>
              <a:t>Energy</a:t>
            </a:r>
            <a:r>
              <a:rPr lang="en-US" dirty="0" smtClean="0"/>
              <a:t>: Radioactive ions</a:t>
            </a:r>
            <a:endParaRPr lang="cs-CZ" u="sng" dirty="0"/>
          </a:p>
        </p:txBody>
      </p:sp>
      <p:sp>
        <p:nvSpPr>
          <p:cNvPr id="24" name="Obdélníkový popisek 23"/>
          <p:cNvSpPr/>
          <p:nvPr/>
        </p:nvSpPr>
        <p:spPr>
          <a:xfrm>
            <a:off x="5868144" y="5247202"/>
            <a:ext cx="712558" cy="396044"/>
          </a:xfrm>
          <a:prstGeom prst="wedgeRectCallout">
            <a:avLst>
              <a:gd name="adj1" fmla="val -44079"/>
              <a:gd name="adj2" fmla="val 97313"/>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noProof="0" dirty="0">
                <a:solidFill>
                  <a:sysClr val="windowText" lastClr="000000"/>
                </a:solidFill>
                <a:latin typeface="Calibri"/>
              </a:rPr>
              <a:t>1</a:t>
            </a:r>
            <a:r>
              <a:rPr lang="en-US" sz="900" b="1" kern="0" dirty="0" smtClean="0">
                <a:solidFill>
                  <a:sysClr val="windowText" lastClr="000000"/>
                </a:solidFill>
                <a:latin typeface="Calibri"/>
              </a:rPr>
              <a:t>,3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dirty="0" smtClean="0">
                <a:solidFill>
                  <a:sysClr val="windowText" lastClr="000000"/>
                </a:solidFill>
                <a:latin typeface="Calibri"/>
              </a:rPr>
              <a:t>39</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25" name="Obdélníkový popisek 24"/>
          <p:cNvSpPr/>
          <p:nvPr/>
        </p:nvSpPr>
        <p:spPr>
          <a:xfrm>
            <a:off x="4788024" y="3429000"/>
            <a:ext cx="712558" cy="396044"/>
          </a:xfrm>
          <a:prstGeom prst="wedgeRectCallout">
            <a:avLst>
              <a:gd name="adj1" fmla="val -106905"/>
              <a:gd name="adj2" fmla="val 258450"/>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a:solidFill>
                  <a:sysClr val="windowText" lastClr="000000"/>
                </a:solidFill>
                <a:latin typeface="Calibri"/>
              </a:rPr>
              <a:t>2</a:t>
            </a:r>
            <a:r>
              <a:rPr lang="en-US" sz="900" b="1" kern="0" dirty="0" smtClean="0">
                <a:solidFill>
                  <a:sysClr val="windowText" lastClr="000000"/>
                </a:solidFill>
                <a:latin typeface="Calibri"/>
              </a:rPr>
              <a:t>,7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noProof="0" dirty="0" smtClean="0">
                <a:solidFill>
                  <a:sysClr val="windowText" lastClr="000000"/>
                </a:solidFill>
                <a:latin typeface="Calibri"/>
              </a:rPr>
              <a:t>60</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26" name="Obdélníkový popisek 25"/>
          <p:cNvSpPr/>
          <p:nvPr/>
        </p:nvSpPr>
        <p:spPr>
          <a:xfrm>
            <a:off x="4499992" y="5445224"/>
            <a:ext cx="712558" cy="396044"/>
          </a:xfrm>
          <a:prstGeom prst="wedgeRectCallout">
            <a:avLst>
              <a:gd name="adj1" fmla="val -76160"/>
              <a:gd name="adj2" fmla="val 41997"/>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smtClean="0">
                <a:solidFill>
                  <a:sysClr val="windowText" lastClr="000000"/>
                </a:solidFill>
                <a:latin typeface="Calibri"/>
              </a:rPr>
              <a:t>28.1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dirty="0" smtClean="0">
                <a:solidFill>
                  <a:sysClr val="windowText" lastClr="000000"/>
                </a:solidFill>
                <a:latin typeface="Calibri"/>
              </a:rPr>
              <a:t>211</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29" name="Obdélníkový popisek 28"/>
          <p:cNvSpPr/>
          <p:nvPr/>
        </p:nvSpPr>
        <p:spPr>
          <a:xfrm>
            <a:off x="2051720" y="5201580"/>
            <a:ext cx="712558" cy="396044"/>
          </a:xfrm>
          <a:prstGeom prst="wedgeRectCallout">
            <a:avLst>
              <a:gd name="adj1" fmla="val 131034"/>
              <a:gd name="adj2" fmla="val -18129"/>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smtClean="0">
                <a:solidFill>
                  <a:sysClr val="windowText" lastClr="000000"/>
                </a:solidFill>
                <a:latin typeface="Calibri"/>
              </a:rPr>
              <a:t>22.7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noProof="0" dirty="0" smtClean="0">
                <a:solidFill>
                  <a:sysClr val="windowText" lastClr="000000"/>
                </a:solidFill>
                <a:latin typeface="Calibri"/>
              </a:rPr>
              <a:t>142</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0" name="Obdélníkový popisek 29"/>
          <p:cNvSpPr/>
          <p:nvPr/>
        </p:nvSpPr>
        <p:spPr>
          <a:xfrm>
            <a:off x="2051720" y="4581128"/>
            <a:ext cx="712558" cy="396044"/>
          </a:xfrm>
          <a:prstGeom prst="wedgeRectCallout">
            <a:avLst>
              <a:gd name="adj1" fmla="val 112320"/>
              <a:gd name="adj2" fmla="val 73262"/>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noProof="0" dirty="0">
                <a:solidFill>
                  <a:sysClr val="windowText" lastClr="000000"/>
                </a:solidFill>
                <a:latin typeface="Calibri"/>
              </a:rPr>
              <a:t>3</a:t>
            </a:r>
            <a:r>
              <a:rPr lang="en-US" sz="900" b="1" kern="0" dirty="0" smtClean="0">
                <a:solidFill>
                  <a:sysClr val="windowText" lastClr="000000"/>
                </a:solidFill>
                <a:latin typeface="Calibri"/>
              </a:rPr>
              <a:t>.1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dirty="0" smtClean="0">
                <a:solidFill>
                  <a:sysClr val="windowText" lastClr="000000"/>
                </a:solidFill>
                <a:latin typeface="Calibri"/>
              </a:rPr>
              <a:t>19</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1" name="Obdélníkový popisek 30"/>
          <p:cNvSpPr/>
          <p:nvPr/>
        </p:nvSpPr>
        <p:spPr>
          <a:xfrm>
            <a:off x="5809515" y="4351500"/>
            <a:ext cx="712558" cy="396044"/>
          </a:xfrm>
          <a:prstGeom prst="wedgeRectCallout">
            <a:avLst>
              <a:gd name="adj1" fmla="val -149680"/>
              <a:gd name="adj2" fmla="val 34781"/>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noProof="0" dirty="0" smtClean="0">
                <a:solidFill>
                  <a:sysClr val="windowText" lastClr="000000"/>
                </a:solidFill>
                <a:latin typeface="Calibri"/>
              </a:rPr>
              <a:t>312</a:t>
            </a:r>
            <a:r>
              <a:rPr lang="en-US" sz="900" b="1" kern="0" dirty="0" smtClean="0">
                <a:solidFill>
                  <a:sysClr val="windowText" lastClr="000000"/>
                </a:solidFill>
                <a:latin typeface="Calibri"/>
              </a:rPr>
              <a:t> </a:t>
            </a:r>
            <a:r>
              <a:rPr lang="en-US" sz="900" b="1" kern="0" dirty="0">
                <a:solidFill>
                  <a:sysClr val="windowText" lastClr="000000"/>
                </a:solidFill>
                <a:latin typeface="Calibri"/>
              </a:rPr>
              <a:t>k</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eV</a:t>
            </a:r>
            <a:endPar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dirty="0" smtClean="0">
                <a:solidFill>
                  <a:sysClr val="windowText" lastClr="000000"/>
                </a:solidFill>
                <a:latin typeface="Calibri"/>
              </a:rPr>
              <a:t>25</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2" name="Obdélníkový popisek 31"/>
          <p:cNvSpPr/>
          <p:nvPr/>
        </p:nvSpPr>
        <p:spPr>
          <a:xfrm>
            <a:off x="2267744" y="4024717"/>
            <a:ext cx="712558" cy="396044"/>
          </a:xfrm>
          <a:prstGeom prst="wedgeRectCallout">
            <a:avLst>
              <a:gd name="adj1" fmla="val 128360"/>
              <a:gd name="adj2" fmla="val 54022"/>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smtClean="0">
                <a:solidFill>
                  <a:sysClr val="windowText" lastClr="000000"/>
                </a:solidFill>
                <a:latin typeface="Calibri"/>
              </a:rPr>
              <a:t>23.8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noProof="0" dirty="0" smtClean="0">
                <a:solidFill>
                  <a:sysClr val="windowText" lastClr="000000"/>
                </a:solidFill>
                <a:latin typeface="Calibri"/>
              </a:rPr>
              <a:t>146</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3" name="Obdélníkový popisek 32"/>
          <p:cNvSpPr/>
          <p:nvPr/>
        </p:nvSpPr>
        <p:spPr>
          <a:xfrm>
            <a:off x="2776423" y="3356992"/>
            <a:ext cx="712558" cy="396044"/>
          </a:xfrm>
          <a:prstGeom prst="wedgeRectCallout">
            <a:avLst>
              <a:gd name="adj1" fmla="val 116329"/>
              <a:gd name="adj2" fmla="val 147818"/>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smtClean="0">
                <a:solidFill>
                  <a:sysClr val="windowText" lastClr="000000"/>
                </a:solidFill>
                <a:latin typeface="Calibri"/>
              </a:rPr>
              <a:t>22.1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noProof="0" dirty="0" smtClean="0">
                <a:solidFill>
                  <a:sysClr val="windowText" lastClr="000000"/>
                </a:solidFill>
                <a:latin typeface="Calibri"/>
              </a:rPr>
              <a:t>139</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4" name="Obdélníkový popisek 33"/>
          <p:cNvSpPr/>
          <p:nvPr/>
        </p:nvSpPr>
        <p:spPr>
          <a:xfrm>
            <a:off x="2483768" y="1988840"/>
            <a:ext cx="712558" cy="396044"/>
          </a:xfrm>
          <a:prstGeom prst="wedgeRectCallout">
            <a:avLst>
              <a:gd name="adj1" fmla="val 82911"/>
              <a:gd name="adj2" fmla="val -68635"/>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smtClean="0">
                <a:solidFill>
                  <a:sysClr val="windowText" lastClr="000000"/>
                </a:solidFill>
                <a:latin typeface="Calibri"/>
              </a:rPr>
              <a:t>24.2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A = </a:t>
            </a:r>
            <a:r>
              <a:rPr lang="en-US" sz="900" b="1" kern="0" noProof="0" dirty="0" smtClean="0">
                <a:solidFill>
                  <a:sysClr val="windowText" lastClr="000000"/>
                </a:solidFill>
                <a:latin typeface="Calibri"/>
              </a:rPr>
              <a:t>146</a:t>
            </a:r>
            <a:r>
              <a:rPr kumimoji="0" lang="en-US" sz="900" b="1" i="0" u="none" strike="noStrike" kern="0" cap="none" spc="0" normalizeH="0" noProof="0" dirty="0" smtClean="0">
                <a:ln>
                  <a:noFill/>
                </a:ln>
                <a:solidFill>
                  <a:sysClr val="windowText" lastClr="000000"/>
                </a:solidFill>
                <a:effectLst/>
                <a:uLnTx/>
                <a:uFillTx/>
                <a:latin typeface="Calibri"/>
                <a:ea typeface="+mn-ea"/>
                <a:cs typeface="+mn-cs"/>
              </a:rPr>
              <a:t> </a:t>
            </a:r>
            <a:r>
              <a:rPr kumimoji="0" lang="en-US" sz="900" b="1" i="0" u="none" strike="noStrike" kern="0" cap="none" spc="0" normalizeH="0" baseline="0" noProof="0" dirty="0" err="1" smtClean="0">
                <a:ln>
                  <a:noFill/>
                </a:ln>
                <a:solidFill>
                  <a:sysClr val="windowText" lastClr="000000"/>
                </a:solidFill>
                <a:effectLst/>
                <a:uLnTx/>
                <a:uFillTx/>
                <a:latin typeface="Calibri"/>
                <a:ea typeface="+mn-ea"/>
                <a:cs typeface="+mn-cs"/>
              </a:rPr>
              <a:t>px</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 </a:t>
            </a:r>
          </a:p>
        </p:txBody>
      </p:sp>
      <p:sp>
        <p:nvSpPr>
          <p:cNvPr id="35" name="Obdélník 34"/>
          <p:cNvSpPr/>
          <p:nvPr/>
        </p:nvSpPr>
        <p:spPr>
          <a:xfrm>
            <a:off x="3132702" y="4077072"/>
            <a:ext cx="2159378" cy="2189574"/>
          </a:xfrm>
          <a:prstGeom prst="rect">
            <a:avLst/>
          </a:prstGeom>
          <a:noFill/>
          <a:ln w="25400" cap="flat" cmpd="sng" algn="ctr">
            <a:solidFill>
              <a:srgbClr val="FF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39"/>
          <p:cNvSpPr txBox="1">
            <a:spLocks noChangeArrowheads="1"/>
          </p:cNvSpPr>
          <p:nvPr/>
        </p:nvSpPr>
        <p:spPr bwMode="auto">
          <a:xfrm>
            <a:off x="7236296" y="2492896"/>
            <a:ext cx="1512168" cy="172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34" tIns="32617" rIns="65234" bIns="32617"/>
          <a:lstStyle>
            <a:lvl1pPr eaLnBrk="0" hangingPunct="0">
              <a:defRPr sz="2800">
                <a:solidFill>
                  <a:schemeClr val="tx1"/>
                </a:solidFill>
                <a:latin typeface="Calibri" pitchFamily="34" charset="0"/>
              </a:defRPr>
            </a:lvl1pPr>
            <a:lvl2pPr marL="742950" indent="-285750" eaLnBrk="0" hangingPunct="0">
              <a:defRPr sz="2800">
                <a:solidFill>
                  <a:schemeClr val="tx1"/>
                </a:solidFill>
                <a:latin typeface="Calibri" pitchFamily="34" charset="0"/>
              </a:defRPr>
            </a:lvl2pPr>
            <a:lvl3pPr marL="1143000" indent="-228600" eaLnBrk="0" hangingPunct="0">
              <a:defRPr sz="2800">
                <a:solidFill>
                  <a:schemeClr val="tx1"/>
                </a:solidFill>
                <a:latin typeface="Calibri" pitchFamily="34" charset="0"/>
              </a:defRPr>
            </a:lvl3pPr>
            <a:lvl4pPr marL="1600200" indent="-228600" eaLnBrk="0" hangingPunct="0">
              <a:defRPr sz="2800">
                <a:solidFill>
                  <a:schemeClr val="tx1"/>
                </a:solidFill>
                <a:latin typeface="Calibri" pitchFamily="34" charset="0"/>
              </a:defRPr>
            </a:lvl4pPr>
            <a:lvl5pPr marL="2057400" indent="-228600" eaLnBrk="0" hangingPunct="0">
              <a:defRPr sz="2800">
                <a:solidFill>
                  <a:schemeClr val="tx1"/>
                </a:solidFill>
                <a:latin typeface="Calibri" pitchFamily="34" charset="0"/>
              </a:defRPr>
            </a:lvl5pPr>
            <a:lvl6pPr marL="2514600" indent="-228600" defTabSz="4175125" eaLnBrk="0" fontAlgn="base" hangingPunct="0">
              <a:spcBef>
                <a:spcPct val="0"/>
              </a:spcBef>
              <a:spcAft>
                <a:spcPct val="0"/>
              </a:spcAft>
              <a:defRPr sz="2800">
                <a:solidFill>
                  <a:schemeClr val="tx1"/>
                </a:solidFill>
                <a:latin typeface="Calibri" pitchFamily="34" charset="0"/>
              </a:defRPr>
            </a:lvl6pPr>
            <a:lvl7pPr marL="2971800" indent="-228600" defTabSz="4175125" eaLnBrk="0" fontAlgn="base" hangingPunct="0">
              <a:spcBef>
                <a:spcPct val="0"/>
              </a:spcBef>
              <a:spcAft>
                <a:spcPct val="0"/>
              </a:spcAft>
              <a:defRPr sz="2800">
                <a:solidFill>
                  <a:schemeClr val="tx1"/>
                </a:solidFill>
                <a:latin typeface="Calibri" pitchFamily="34" charset="0"/>
              </a:defRPr>
            </a:lvl7pPr>
            <a:lvl8pPr marL="3429000" indent="-228600" defTabSz="4175125" eaLnBrk="0" fontAlgn="base" hangingPunct="0">
              <a:spcBef>
                <a:spcPct val="0"/>
              </a:spcBef>
              <a:spcAft>
                <a:spcPct val="0"/>
              </a:spcAft>
              <a:defRPr sz="2800">
                <a:solidFill>
                  <a:schemeClr val="tx1"/>
                </a:solidFill>
                <a:latin typeface="Calibri" pitchFamily="34" charset="0"/>
              </a:defRPr>
            </a:lvl8pPr>
            <a:lvl9pPr marL="3886200" indent="-228600" defTabSz="4175125" eaLnBrk="0" fontAlgn="base" hangingPunct="0">
              <a:spcBef>
                <a:spcPct val="0"/>
              </a:spcBef>
              <a:spcAft>
                <a:spcPct val="0"/>
              </a:spcAft>
              <a:defRPr sz="2800">
                <a:solidFill>
                  <a:schemeClr val="tx1"/>
                </a:solidFill>
                <a:latin typeface="Calibri" pitchFamily="34" charset="0"/>
              </a:defRPr>
            </a:lvl9pPr>
          </a:lstStyle>
          <a:p>
            <a:pPr eaLnBrk="1" hangingPunct="1"/>
            <a:r>
              <a:rPr lang="en-US" sz="1800" dirty="0" smtClean="0"/>
              <a:t>Characterize the reaction products at focal plane (spot)</a:t>
            </a:r>
            <a:endParaRPr lang="en-US" sz="1800" dirty="0"/>
          </a:p>
        </p:txBody>
      </p:sp>
    </p:spTree>
    <p:extLst>
      <p:ext uri="{BB962C8B-B14F-4D97-AF65-F5344CB8AC3E}">
        <p14:creationId xmlns:p14="http://schemas.microsoft.com/office/powerpoint/2010/main" val="12667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Timepix [TOT] @ focal spot</a:t>
            </a:r>
            <a:r>
              <a:rPr lang="en-US" dirty="0"/>
              <a:t/>
            </a:r>
            <a:br>
              <a:rPr lang="en-US" dirty="0"/>
            </a:br>
            <a:r>
              <a:rPr lang="en-US" dirty="0"/>
              <a:t>Position &amp; </a:t>
            </a:r>
            <a:r>
              <a:rPr lang="en-US" u="sng" dirty="0" smtClean="0"/>
              <a:t>Energy</a:t>
            </a:r>
            <a:r>
              <a:rPr lang="en-US" dirty="0" smtClean="0"/>
              <a:t>: Radioactive ions</a:t>
            </a:r>
            <a:endParaRPr lang="cs-CZ" u="sng" dirty="0"/>
          </a:p>
        </p:txBody>
      </p:sp>
      <p:pic>
        <p:nvPicPr>
          <p:cNvPr id="16" name="Obráze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60586"/>
            <a:ext cx="4369407" cy="4188693"/>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584" y="1760586"/>
            <a:ext cx="4396182" cy="4188693"/>
          </a:xfrm>
          <a:prstGeom prst="rect">
            <a:avLst/>
          </a:prstGeom>
        </p:spPr>
      </p:pic>
      <p:sp>
        <p:nvSpPr>
          <p:cNvPr id="11" name="Levá složená závorka 10"/>
          <p:cNvSpPr/>
          <p:nvPr/>
        </p:nvSpPr>
        <p:spPr>
          <a:xfrm rot="3300000" flipV="1">
            <a:off x="2746607" y="1847789"/>
            <a:ext cx="432048" cy="2010791"/>
          </a:xfrm>
          <a:prstGeom prst="lef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TextovéPole 16"/>
          <p:cNvSpPr txBox="1"/>
          <p:nvPr/>
        </p:nvSpPr>
        <p:spPr>
          <a:xfrm rot="-2040000">
            <a:off x="2355646" y="2323995"/>
            <a:ext cx="720080" cy="276999"/>
          </a:xfrm>
          <a:prstGeom prst="rect">
            <a:avLst/>
          </a:prstGeom>
          <a:noFill/>
        </p:spPr>
        <p:txBody>
          <a:bodyPr wrap="square" lIns="10800" rIns="10800" rtlCol="0">
            <a:spAutoFit/>
          </a:bodyPr>
          <a:lstStyle/>
          <a:p>
            <a:pPr algn="ctr"/>
            <a:r>
              <a:rPr lang="en-US" sz="1200" dirty="0" smtClean="0">
                <a:solidFill>
                  <a:srgbClr val="000000"/>
                </a:solidFill>
              </a:rPr>
              <a:t>322 </a:t>
            </a:r>
            <a:r>
              <a:rPr lang="en-US" sz="1200" dirty="0" err="1" smtClean="0">
                <a:solidFill>
                  <a:srgbClr val="000000"/>
                </a:solidFill>
              </a:rPr>
              <a:t>keV</a:t>
            </a:r>
            <a:endParaRPr lang="cs-CZ" sz="1200" dirty="0">
              <a:solidFill>
                <a:srgbClr val="000000"/>
              </a:solidFill>
            </a:endParaRPr>
          </a:p>
        </p:txBody>
      </p:sp>
      <p:sp>
        <p:nvSpPr>
          <p:cNvPr id="18" name="Obdélníkový popisek 17"/>
          <p:cNvSpPr/>
          <p:nvPr/>
        </p:nvSpPr>
        <p:spPr>
          <a:xfrm>
            <a:off x="2436223" y="4941168"/>
            <a:ext cx="712558" cy="396044"/>
          </a:xfrm>
          <a:prstGeom prst="wedgeRectCallout">
            <a:avLst>
              <a:gd name="adj1" fmla="val -61456"/>
              <a:gd name="adj2" fmla="val -92685"/>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noProof="0" dirty="0" smtClean="0">
                <a:solidFill>
                  <a:sysClr val="windowText" lastClr="000000"/>
                </a:solidFill>
                <a:latin typeface="Calibri"/>
              </a:rPr>
              <a:t>10</a:t>
            </a:r>
            <a:r>
              <a:rPr lang="en-US" sz="900" b="1" kern="0" dirty="0" smtClean="0">
                <a:solidFill>
                  <a:sysClr val="windowText" lastClr="000000"/>
                </a:solidFill>
                <a:latin typeface="Calibri"/>
              </a:rPr>
              <a:t>.1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p:txBody>
      </p:sp>
      <p:sp>
        <p:nvSpPr>
          <p:cNvPr id="19" name="Levá složená závorka 18"/>
          <p:cNvSpPr/>
          <p:nvPr/>
        </p:nvSpPr>
        <p:spPr>
          <a:xfrm rot="3300000" flipV="1">
            <a:off x="6654944" y="4157807"/>
            <a:ext cx="432048" cy="907325"/>
          </a:xfrm>
          <a:prstGeom prst="leftBrace">
            <a:avLst>
              <a:gd name="adj1" fmla="val 116352"/>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TextovéPole 19"/>
          <p:cNvSpPr txBox="1"/>
          <p:nvPr/>
        </p:nvSpPr>
        <p:spPr>
          <a:xfrm rot="-2040000">
            <a:off x="6316086" y="4156817"/>
            <a:ext cx="720080" cy="276999"/>
          </a:xfrm>
          <a:prstGeom prst="rect">
            <a:avLst/>
          </a:prstGeom>
          <a:noFill/>
        </p:spPr>
        <p:txBody>
          <a:bodyPr wrap="square" lIns="10800" rIns="10800" rtlCol="0">
            <a:spAutoFit/>
          </a:bodyPr>
          <a:lstStyle/>
          <a:p>
            <a:pPr algn="ctr"/>
            <a:r>
              <a:rPr lang="en-US" sz="1200" dirty="0" smtClean="0">
                <a:solidFill>
                  <a:srgbClr val="000000"/>
                </a:solidFill>
              </a:rPr>
              <a:t>127 </a:t>
            </a:r>
            <a:r>
              <a:rPr lang="en-US" sz="1200" dirty="0" err="1" smtClean="0">
                <a:solidFill>
                  <a:srgbClr val="000000"/>
                </a:solidFill>
              </a:rPr>
              <a:t>keV</a:t>
            </a:r>
            <a:endParaRPr lang="cs-CZ" sz="1200" dirty="0">
              <a:solidFill>
                <a:srgbClr val="000000"/>
              </a:solidFill>
            </a:endParaRPr>
          </a:p>
        </p:txBody>
      </p:sp>
      <p:sp>
        <p:nvSpPr>
          <p:cNvPr id="21" name="Obdélníkový popisek 20"/>
          <p:cNvSpPr/>
          <p:nvPr/>
        </p:nvSpPr>
        <p:spPr>
          <a:xfrm>
            <a:off x="7052061" y="3140968"/>
            <a:ext cx="712558" cy="396044"/>
          </a:xfrm>
          <a:prstGeom prst="wedgeRectCallout">
            <a:avLst>
              <a:gd name="adj1" fmla="val 40136"/>
              <a:gd name="adj2" fmla="val 94908"/>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dirty="0">
                <a:solidFill>
                  <a:sysClr val="windowText" lastClr="000000"/>
                </a:solidFill>
                <a:latin typeface="Calibri"/>
              </a:rPr>
              <a:t>8</a:t>
            </a:r>
            <a:r>
              <a:rPr lang="en-US" sz="900" b="1" kern="0" dirty="0" smtClean="0">
                <a:solidFill>
                  <a:sysClr val="windowText" lastClr="000000"/>
                </a:solidFill>
                <a:latin typeface="Calibri"/>
              </a:rPr>
              <a:t>.4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p:txBody>
      </p:sp>
      <p:sp>
        <p:nvSpPr>
          <p:cNvPr id="22" name="Obdélníkový popisek 21"/>
          <p:cNvSpPr/>
          <p:nvPr/>
        </p:nvSpPr>
        <p:spPr>
          <a:xfrm>
            <a:off x="7204461" y="1948319"/>
            <a:ext cx="712558" cy="396044"/>
          </a:xfrm>
          <a:prstGeom prst="wedgeRectCallout">
            <a:avLst>
              <a:gd name="adj1" fmla="val -72150"/>
              <a:gd name="adj2" fmla="val 39592"/>
            </a:avLst>
          </a:prstGeom>
          <a:solidFill>
            <a:sysClr val="window" lastClr="FFFFFF"/>
          </a:solidFill>
          <a:ln w="19050" cap="flat" cmpd="sng" algn="ctr">
            <a:solidFill>
              <a:srgbClr val="000000"/>
            </a:solidFill>
            <a:prstDash val="solid"/>
          </a:ln>
          <a:effectLst/>
        </p:spPr>
        <p:txBody>
          <a:bodyPr lIns="10800" tIns="3600" rIns="10800" bIns="36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E =  </a:t>
            </a:r>
            <a:r>
              <a:rPr lang="en-US" sz="900" b="1" kern="0" noProof="0" dirty="0" smtClean="0">
                <a:solidFill>
                  <a:sysClr val="windowText" lastClr="000000"/>
                </a:solidFill>
                <a:latin typeface="Calibri"/>
              </a:rPr>
              <a:t>23</a:t>
            </a:r>
            <a:r>
              <a:rPr lang="en-US" sz="900" b="1" kern="0" dirty="0" smtClean="0">
                <a:solidFill>
                  <a:sysClr val="windowText" lastClr="000000"/>
                </a:solidFill>
                <a:latin typeface="Calibri"/>
              </a:rPr>
              <a:t>.6 </a:t>
            </a:r>
            <a:r>
              <a:rPr kumimoji="0" lang="en-US" sz="900" b="1" i="0" u="none" strike="noStrike" kern="0" cap="none" spc="0" normalizeH="0" baseline="0" noProof="0" dirty="0" smtClean="0">
                <a:ln>
                  <a:noFill/>
                </a:ln>
                <a:solidFill>
                  <a:sysClr val="windowText" lastClr="000000"/>
                </a:solidFill>
                <a:effectLst/>
                <a:uLnTx/>
                <a:uFillTx/>
                <a:latin typeface="Calibri"/>
                <a:ea typeface="+mn-ea"/>
                <a:cs typeface="+mn-cs"/>
              </a:rPr>
              <a:t>MeV</a:t>
            </a: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694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0350"/>
            <a:ext cx="8210872" cy="936625"/>
          </a:xfrm>
        </p:spPr>
        <p:txBody>
          <a:bodyPr/>
          <a:lstStyle/>
          <a:p>
            <a:r>
              <a:rPr lang="en-US" sz="2000" dirty="0"/>
              <a:t>Timepix [TOT] @ focal </a:t>
            </a:r>
            <a:r>
              <a:rPr lang="en-US" sz="2000" dirty="0" smtClean="0"/>
              <a:t>spot</a:t>
            </a:r>
            <a:r>
              <a:rPr lang="en-US" dirty="0" smtClean="0"/>
              <a:t/>
            </a:r>
            <a:br>
              <a:rPr lang="en-US" dirty="0" smtClean="0"/>
            </a:br>
            <a:r>
              <a:rPr lang="en-US" dirty="0"/>
              <a:t>Position &amp; </a:t>
            </a:r>
            <a:r>
              <a:rPr lang="en-US" u="sng" dirty="0" smtClean="0"/>
              <a:t>Time</a:t>
            </a:r>
            <a:r>
              <a:rPr lang="en-US" dirty="0" smtClean="0"/>
              <a:t>: Radioactive ions</a:t>
            </a:r>
            <a:endParaRPr lang="cs-CZ" u="sng"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328217"/>
            <a:ext cx="6256637" cy="5299297"/>
          </a:xfrm>
          <a:prstGeom prst="rect">
            <a:avLst/>
          </a:prstGeom>
        </p:spPr>
      </p:pic>
      <p:sp>
        <p:nvSpPr>
          <p:cNvPr id="15" name="Zaoblený obdélníkový popisek 14"/>
          <p:cNvSpPr/>
          <p:nvPr/>
        </p:nvSpPr>
        <p:spPr>
          <a:xfrm>
            <a:off x="3387826" y="2377957"/>
            <a:ext cx="536102" cy="230672"/>
          </a:xfrm>
          <a:prstGeom prst="wedgeRoundRectCallout">
            <a:avLst>
              <a:gd name="adj1" fmla="val 48435"/>
              <a:gd name="adj2" fmla="val 118542"/>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570 us</a:t>
            </a:r>
            <a:endParaRPr lang="cs-CZ" sz="1100" dirty="0">
              <a:solidFill>
                <a:srgbClr val="000000"/>
              </a:solidFill>
            </a:endParaRPr>
          </a:p>
        </p:txBody>
      </p:sp>
      <p:sp>
        <p:nvSpPr>
          <p:cNvPr id="16" name="Zaoblený obdélníkový popisek 15"/>
          <p:cNvSpPr/>
          <p:nvPr/>
        </p:nvSpPr>
        <p:spPr>
          <a:xfrm>
            <a:off x="3526929" y="3313664"/>
            <a:ext cx="536102" cy="230672"/>
          </a:xfrm>
          <a:prstGeom prst="wedgeRoundRectCallout">
            <a:avLst>
              <a:gd name="adj1" fmla="val -26187"/>
              <a:gd name="adj2" fmla="val -125083"/>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570 us</a:t>
            </a:r>
            <a:endParaRPr lang="cs-CZ" sz="1100" dirty="0">
              <a:solidFill>
                <a:srgbClr val="000000"/>
              </a:solidFill>
            </a:endParaRPr>
          </a:p>
        </p:txBody>
      </p:sp>
      <p:sp>
        <p:nvSpPr>
          <p:cNvPr id="17" name="Zaoblený obdélníkový popisek 16"/>
          <p:cNvSpPr/>
          <p:nvPr/>
        </p:nvSpPr>
        <p:spPr>
          <a:xfrm>
            <a:off x="2307706" y="3903760"/>
            <a:ext cx="536102" cy="230672"/>
          </a:xfrm>
          <a:prstGeom prst="wedgeRoundRectCallout">
            <a:avLst>
              <a:gd name="adj1" fmla="val -26187"/>
              <a:gd name="adj2" fmla="val -125083"/>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570 us</a:t>
            </a:r>
            <a:endParaRPr lang="cs-CZ" sz="1100" dirty="0">
              <a:solidFill>
                <a:srgbClr val="000000"/>
              </a:solidFill>
            </a:endParaRPr>
          </a:p>
        </p:txBody>
      </p:sp>
      <p:sp>
        <p:nvSpPr>
          <p:cNvPr id="18" name="Zaoblený obdélníkový popisek 17"/>
          <p:cNvSpPr/>
          <p:nvPr/>
        </p:nvSpPr>
        <p:spPr>
          <a:xfrm>
            <a:off x="4395938" y="2017520"/>
            <a:ext cx="536102" cy="230672"/>
          </a:xfrm>
          <a:prstGeom prst="wedgeRoundRectCallout">
            <a:avLst>
              <a:gd name="adj1" fmla="val 28891"/>
              <a:gd name="adj2" fmla="val 135059"/>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465 us</a:t>
            </a:r>
            <a:endParaRPr lang="cs-CZ" sz="1100" dirty="0">
              <a:solidFill>
                <a:srgbClr val="000000"/>
              </a:solidFill>
            </a:endParaRPr>
          </a:p>
        </p:txBody>
      </p:sp>
      <p:sp>
        <p:nvSpPr>
          <p:cNvPr id="19" name="Zaoblený obdélníkový popisek 18"/>
          <p:cNvSpPr/>
          <p:nvPr/>
        </p:nvSpPr>
        <p:spPr>
          <a:xfrm>
            <a:off x="4548338" y="2953624"/>
            <a:ext cx="536102" cy="230672"/>
          </a:xfrm>
          <a:prstGeom prst="wedgeRoundRectCallout">
            <a:avLst>
              <a:gd name="adj1" fmla="val -36847"/>
              <a:gd name="adj2" fmla="val -137471"/>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465 us</a:t>
            </a:r>
            <a:endParaRPr lang="cs-CZ" sz="1100" dirty="0">
              <a:solidFill>
                <a:srgbClr val="000000"/>
              </a:solidFill>
            </a:endParaRPr>
          </a:p>
        </p:txBody>
      </p:sp>
      <p:sp>
        <p:nvSpPr>
          <p:cNvPr id="20" name="Zaoblený obdélníkový popisek 19"/>
          <p:cNvSpPr/>
          <p:nvPr/>
        </p:nvSpPr>
        <p:spPr>
          <a:xfrm>
            <a:off x="3890860" y="4681816"/>
            <a:ext cx="536102" cy="230672"/>
          </a:xfrm>
          <a:prstGeom prst="wedgeRoundRectCallout">
            <a:avLst>
              <a:gd name="adj1" fmla="val -29740"/>
              <a:gd name="adj2" fmla="val 102025"/>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560 us</a:t>
            </a:r>
            <a:endParaRPr lang="cs-CZ" sz="1100" dirty="0">
              <a:solidFill>
                <a:srgbClr val="000000"/>
              </a:solidFill>
            </a:endParaRPr>
          </a:p>
        </p:txBody>
      </p:sp>
      <p:sp>
        <p:nvSpPr>
          <p:cNvPr id="21" name="Zaoblený obdélníkový popisek 20"/>
          <p:cNvSpPr/>
          <p:nvPr/>
        </p:nvSpPr>
        <p:spPr>
          <a:xfrm>
            <a:off x="2235698" y="5070536"/>
            <a:ext cx="536102" cy="230672"/>
          </a:xfrm>
          <a:prstGeom prst="wedgeRoundRectCallout">
            <a:avLst>
              <a:gd name="adj1" fmla="val 41329"/>
              <a:gd name="adj2" fmla="val 102025"/>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972 us</a:t>
            </a:r>
            <a:endParaRPr lang="cs-CZ" sz="1100" dirty="0">
              <a:solidFill>
                <a:srgbClr val="000000"/>
              </a:solidFill>
            </a:endParaRPr>
          </a:p>
        </p:txBody>
      </p:sp>
      <p:sp>
        <p:nvSpPr>
          <p:cNvPr id="22" name="Zaoblený obdélníkový popisek 21"/>
          <p:cNvSpPr/>
          <p:nvPr/>
        </p:nvSpPr>
        <p:spPr>
          <a:xfrm>
            <a:off x="5620074" y="2132856"/>
            <a:ext cx="536102" cy="230672"/>
          </a:xfrm>
          <a:prstGeom prst="wedgeRoundRectCallout">
            <a:avLst>
              <a:gd name="adj1" fmla="val -47507"/>
              <a:gd name="adj2" fmla="val 102025"/>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949 us</a:t>
            </a:r>
            <a:endParaRPr lang="cs-CZ" sz="1100" dirty="0">
              <a:solidFill>
                <a:srgbClr val="000000"/>
              </a:solidFill>
            </a:endParaRPr>
          </a:p>
        </p:txBody>
      </p:sp>
      <p:sp>
        <p:nvSpPr>
          <p:cNvPr id="13" name="TextovéPole 12"/>
          <p:cNvSpPr txBox="1"/>
          <p:nvPr/>
        </p:nvSpPr>
        <p:spPr>
          <a:xfrm>
            <a:off x="7020272" y="1425987"/>
            <a:ext cx="1152128" cy="261610"/>
          </a:xfrm>
          <a:prstGeom prst="rect">
            <a:avLst/>
          </a:prstGeom>
          <a:noFill/>
        </p:spPr>
        <p:txBody>
          <a:bodyPr wrap="square" rtlCol="0">
            <a:spAutoFit/>
          </a:bodyPr>
          <a:lstStyle/>
          <a:p>
            <a:pPr algn="ctr"/>
            <a:r>
              <a:rPr lang="en-US" sz="1100" b="1" dirty="0" smtClean="0"/>
              <a:t>t = 1.2 ms</a:t>
            </a:r>
            <a:endParaRPr lang="cs-CZ" sz="1100" b="1" dirty="0"/>
          </a:p>
        </p:txBody>
      </p:sp>
    </p:spTree>
    <p:extLst>
      <p:ext uri="{BB962C8B-B14F-4D97-AF65-F5344CB8AC3E}">
        <p14:creationId xmlns:p14="http://schemas.microsoft.com/office/powerpoint/2010/main" val="2789259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595203"/>
            <a:ext cx="1892363" cy="255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lstStyle/>
          <a:p>
            <a:r>
              <a:rPr lang="en-US" sz="2000" dirty="0"/>
              <a:t>Timepix [TOT] @ focal spot</a:t>
            </a:r>
            <a:r>
              <a:rPr lang="en-US" dirty="0"/>
              <a:t/>
            </a:r>
            <a:br>
              <a:rPr lang="en-US" dirty="0"/>
            </a:br>
            <a:r>
              <a:rPr lang="en-US" dirty="0" smtClean="0"/>
              <a:t>Position &amp; </a:t>
            </a:r>
            <a:r>
              <a:rPr lang="en-US" u="sng" dirty="0" smtClean="0"/>
              <a:t>Energy</a:t>
            </a:r>
            <a:endParaRPr lang="cs-CZ" u="sng" dirty="0"/>
          </a:p>
        </p:txBody>
      </p:sp>
      <p:pic>
        <p:nvPicPr>
          <p:cNvPr id="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62" y="1124744"/>
            <a:ext cx="593407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Obdélníkový popisek 63"/>
          <p:cNvSpPr/>
          <p:nvPr/>
        </p:nvSpPr>
        <p:spPr>
          <a:xfrm>
            <a:off x="1739999" y="4387813"/>
            <a:ext cx="576064" cy="504056"/>
          </a:xfrm>
          <a:prstGeom prst="wedgeRectCallout">
            <a:avLst>
              <a:gd name="adj1" fmla="val 72705"/>
              <a:gd name="adj2" fmla="val 88416"/>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30.7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147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365 keV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PP = 2.6 MeV</a:t>
            </a:r>
          </a:p>
        </p:txBody>
      </p:sp>
      <p:sp>
        <p:nvSpPr>
          <p:cNvPr id="65" name="Obdélníkový popisek 64"/>
          <p:cNvSpPr/>
          <p:nvPr/>
        </p:nvSpPr>
        <p:spPr>
          <a:xfrm>
            <a:off x="4555032" y="3343697"/>
            <a:ext cx="576064" cy="396044"/>
          </a:xfrm>
          <a:prstGeom prst="wedgeRectCallout">
            <a:avLst>
              <a:gd name="adj1" fmla="val 73262"/>
              <a:gd name="adj2" fmla="val 36597"/>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10.9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392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332 </a:t>
            </a:r>
            <a:r>
              <a:rPr kumimoji="0" lang="en-US" sz="800" b="0" i="0" u="none" strike="noStrike" kern="0" cap="none" spc="0" normalizeH="0" baseline="0" noProof="0" dirty="0">
                <a:ln>
                  <a:noFill/>
                </a:ln>
                <a:solidFill>
                  <a:sysClr val="windowText" lastClr="000000"/>
                </a:solidFill>
                <a:effectLst/>
                <a:uLnTx/>
                <a:uFillTx/>
                <a:latin typeface="Calibri"/>
                <a:ea typeface="+mn-ea"/>
                <a:cs typeface="+mn-cs"/>
              </a:rPr>
              <a:t>k</a:t>
            </a: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eV </a:t>
            </a:r>
          </a:p>
        </p:txBody>
      </p:sp>
      <p:sp>
        <p:nvSpPr>
          <p:cNvPr id="66" name="Obdélníkový popisek 65"/>
          <p:cNvSpPr/>
          <p:nvPr/>
        </p:nvSpPr>
        <p:spPr>
          <a:xfrm>
            <a:off x="3252167" y="3667733"/>
            <a:ext cx="576064" cy="396044"/>
          </a:xfrm>
          <a:prstGeom prst="wedgeRectCallout">
            <a:avLst>
              <a:gd name="adj1" fmla="val 22348"/>
              <a:gd name="adj2" fmla="val 91050"/>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5.0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52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1.3 MeV </a:t>
            </a:r>
          </a:p>
        </p:txBody>
      </p:sp>
      <p:sp>
        <p:nvSpPr>
          <p:cNvPr id="67" name="Obdélníkový popisek 66"/>
          <p:cNvSpPr/>
          <p:nvPr/>
        </p:nvSpPr>
        <p:spPr>
          <a:xfrm>
            <a:off x="3756223" y="4891869"/>
            <a:ext cx="576064" cy="396044"/>
          </a:xfrm>
          <a:prstGeom prst="wedgeRectCallout">
            <a:avLst>
              <a:gd name="adj1" fmla="val -80978"/>
              <a:gd name="adj2" fmla="val -33104"/>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2.9MeV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62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116 keV </a:t>
            </a:r>
          </a:p>
        </p:txBody>
      </p:sp>
      <p:sp>
        <p:nvSpPr>
          <p:cNvPr id="68" name="Obdélníkový popisek 67"/>
          <p:cNvSpPr/>
          <p:nvPr/>
        </p:nvSpPr>
        <p:spPr>
          <a:xfrm>
            <a:off x="3411166" y="5991583"/>
            <a:ext cx="576064" cy="396044"/>
          </a:xfrm>
          <a:prstGeom prst="wedgeRectCallout">
            <a:avLst>
              <a:gd name="adj1" fmla="val -92958"/>
              <a:gd name="adj2" fmla="val -61419"/>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3.5MeV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66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118 keV </a:t>
            </a:r>
          </a:p>
        </p:txBody>
      </p:sp>
      <p:sp>
        <p:nvSpPr>
          <p:cNvPr id="69" name="Obdélníkový popisek 68"/>
          <p:cNvSpPr/>
          <p:nvPr/>
        </p:nvSpPr>
        <p:spPr>
          <a:xfrm>
            <a:off x="3540199" y="5503937"/>
            <a:ext cx="576064" cy="396044"/>
          </a:xfrm>
          <a:prstGeom prst="wedgeRectCallout">
            <a:avLst>
              <a:gd name="adj1" fmla="val -92958"/>
              <a:gd name="adj2" fmla="val -61419"/>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9.5MeV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6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2.2 </a:t>
            </a:r>
            <a:r>
              <a:rPr kumimoji="0" lang="en-US" sz="800" b="0" i="0" u="none" strike="noStrike" kern="0" cap="none" spc="0" normalizeH="0" baseline="0" noProof="0" dirty="0">
                <a:ln>
                  <a:noFill/>
                </a:ln>
                <a:solidFill>
                  <a:sysClr val="windowText" lastClr="000000"/>
                </a:solidFill>
                <a:effectLst/>
                <a:uLnTx/>
                <a:uFillTx/>
                <a:latin typeface="Calibri"/>
                <a:ea typeface="+mn-ea"/>
                <a:cs typeface="+mn-cs"/>
              </a:rPr>
              <a:t>M</a:t>
            </a: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eV </a:t>
            </a:r>
          </a:p>
        </p:txBody>
      </p:sp>
      <p:sp>
        <p:nvSpPr>
          <p:cNvPr id="70" name="Obdélníkový popisek 69"/>
          <p:cNvSpPr/>
          <p:nvPr/>
        </p:nvSpPr>
        <p:spPr>
          <a:xfrm>
            <a:off x="1667991" y="5073503"/>
            <a:ext cx="648072" cy="396044"/>
          </a:xfrm>
          <a:prstGeom prst="wedgeRectCallout">
            <a:avLst>
              <a:gd name="adj1" fmla="val 86739"/>
              <a:gd name="adj2" fmla="val 32241"/>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23.8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142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861 keV </a:t>
            </a:r>
          </a:p>
        </p:txBody>
      </p:sp>
      <p:sp>
        <p:nvSpPr>
          <p:cNvPr id="71" name="Obdélníkový popisek 70"/>
          <p:cNvSpPr/>
          <p:nvPr/>
        </p:nvSpPr>
        <p:spPr>
          <a:xfrm>
            <a:off x="1667991" y="5536383"/>
            <a:ext cx="576064" cy="396044"/>
          </a:xfrm>
          <a:prstGeom prst="wedgeRectCallout">
            <a:avLst>
              <a:gd name="adj1" fmla="val 89734"/>
              <a:gd name="adj2" fmla="val -9144"/>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5.6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71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362 keV </a:t>
            </a:r>
          </a:p>
        </p:txBody>
      </p:sp>
      <p:sp>
        <p:nvSpPr>
          <p:cNvPr id="72" name="Obdélníkový popisek 71"/>
          <p:cNvSpPr/>
          <p:nvPr/>
        </p:nvSpPr>
        <p:spPr>
          <a:xfrm>
            <a:off x="1244327" y="5991583"/>
            <a:ext cx="711696" cy="396044"/>
          </a:xfrm>
          <a:prstGeom prst="wedgeRectCallout">
            <a:avLst>
              <a:gd name="adj1" fmla="val 104786"/>
              <a:gd name="adj2" fmla="val -28748"/>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20.8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141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525 keV </a:t>
            </a:r>
          </a:p>
        </p:txBody>
      </p:sp>
      <p:sp>
        <p:nvSpPr>
          <p:cNvPr id="73" name="Obdélníkový popisek 72"/>
          <p:cNvSpPr/>
          <p:nvPr/>
        </p:nvSpPr>
        <p:spPr>
          <a:xfrm>
            <a:off x="1163935" y="3739741"/>
            <a:ext cx="711696" cy="396044"/>
          </a:xfrm>
          <a:prstGeom prst="wedgeRectCallout">
            <a:avLst>
              <a:gd name="adj1" fmla="val -32181"/>
              <a:gd name="adj2" fmla="val 239164"/>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24.4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137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921 keV </a:t>
            </a:r>
          </a:p>
        </p:txBody>
      </p:sp>
      <p:sp>
        <p:nvSpPr>
          <p:cNvPr id="74" name="Obdélníkový popisek 73"/>
          <p:cNvSpPr/>
          <p:nvPr/>
        </p:nvSpPr>
        <p:spPr>
          <a:xfrm>
            <a:off x="5412407" y="2972987"/>
            <a:ext cx="576064" cy="396044"/>
          </a:xfrm>
          <a:prstGeom prst="wedgeRectCallout">
            <a:avLst>
              <a:gd name="adj1" fmla="val 76257"/>
              <a:gd name="adj2" fmla="val -46172"/>
            </a:avLst>
          </a:prstGeom>
          <a:solidFill>
            <a:sysClr val="window" lastClr="FFFFFF"/>
          </a:solidFill>
          <a:ln w="9525" cap="flat" cmpd="sng" algn="ctr">
            <a:solidFill>
              <a:sysClr val="window" lastClr="FFFFFF">
                <a:lumMod val="65000"/>
              </a:sysClr>
            </a:solidFill>
            <a:prstDash val="solid"/>
          </a:ln>
          <a:effectLst/>
        </p:spPr>
        <p:txBody>
          <a:bodyPr lIns="10800" tIns="3600" rIns="10800" bIns="3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E = 11.8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 = 110 px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C =  380 keV </a:t>
            </a:r>
          </a:p>
        </p:txBody>
      </p:sp>
      <p:sp>
        <p:nvSpPr>
          <p:cNvPr id="75" name="Obdélník 74"/>
          <p:cNvSpPr/>
          <p:nvPr/>
        </p:nvSpPr>
        <p:spPr>
          <a:xfrm>
            <a:off x="2388199" y="5242769"/>
            <a:ext cx="766936" cy="1044000"/>
          </a:xfrm>
          <a:prstGeom prst="rect">
            <a:avLst/>
          </a:prstGeom>
          <a:noFill/>
          <a:ln w="25400" cap="flat" cmpd="sng" algn="ctr">
            <a:solidFill>
              <a:srgbClr val="FF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 name="Skupina 3"/>
          <p:cNvGrpSpPr/>
          <p:nvPr/>
        </p:nvGrpSpPr>
        <p:grpSpPr>
          <a:xfrm>
            <a:off x="5580112" y="3988177"/>
            <a:ext cx="3456384" cy="2681183"/>
            <a:chOff x="5364088" y="3012485"/>
            <a:chExt cx="3456384" cy="2681183"/>
          </a:xfrm>
        </p:grpSpPr>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140968"/>
              <a:ext cx="33924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aoblený obdélníkový popisek 5"/>
            <p:cNvSpPr/>
            <p:nvPr/>
          </p:nvSpPr>
          <p:spPr>
            <a:xfrm>
              <a:off x="5796136" y="3012485"/>
              <a:ext cx="720080" cy="256965"/>
            </a:xfrm>
            <a:prstGeom prst="wedgeRoundRectCallout">
              <a:avLst>
                <a:gd name="adj1" fmla="val 16337"/>
                <a:gd name="adj2" fmla="val 175833"/>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23.8 MeV</a:t>
              </a:r>
              <a:endParaRPr lang="cs-CZ" sz="1100" dirty="0">
                <a:solidFill>
                  <a:srgbClr val="000000"/>
                </a:solidFill>
              </a:endParaRPr>
            </a:p>
          </p:txBody>
        </p:sp>
        <p:sp>
          <p:nvSpPr>
            <p:cNvPr id="7" name="Zaoblený obdélníkový popisek 6"/>
            <p:cNvSpPr/>
            <p:nvPr/>
          </p:nvSpPr>
          <p:spPr>
            <a:xfrm>
              <a:off x="6545907" y="3594797"/>
              <a:ext cx="720080" cy="256965"/>
            </a:xfrm>
            <a:prstGeom prst="wedgeRoundRectCallout">
              <a:avLst>
                <a:gd name="adj1" fmla="val -19378"/>
                <a:gd name="adj2" fmla="val 268501"/>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5.6 MeV</a:t>
              </a:r>
              <a:endParaRPr lang="cs-CZ" sz="1100" dirty="0">
                <a:solidFill>
                  <a:srgbClr val="000000"/>
                </a:solidFill>
              </a:endParaRPr>
            </a:p>
          </p:txBody>
        </p:sp>
        <p:sp>
          <p:nvSpPr>
            <p:cNvPr id="8" name="Zaoblený obdélníkový popisek 7"/>
            <p:cNvSpPr/>
            <p:nvPr/>
          </p:nvSpPr>
          <p:spPr>
            <a:xfrm>
              <a:off x="8100392" y="4004162"/>
              <a:ext cx="720080" cy="256965"/>
            </a:xfrm>
            <a:prstGeom prst="wedgeRoundRectCallout">
              <a:avLst>
                <a:gd name="adj1" fmla="val -65675"/>
                <a:gd name="adj2" fmla="val 131352"/>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a:solidFill>
                    <a:srgbClr val="000000"/>
                  </a:solidFill>
                </a:rPr>
                <a:t>3</a:t>
              </a:r>
              <a:r>
                <a:rPr lang="en-US" sz="1100" dirty="0" smtClean="0">
                  <a:solidFill>
                    <a:srgbClr val="000000"/>
                  </a:solidFill>
                </a:rPr>
                <a:t>.5 MeV</a:t>
              </a:r>
              <a:endParaRPr lang="cs-CZ" sz="1100" dirty="0">
                <a:solidFill>
                  <a:srgbClr val="000000"/>
                </a:solidFill>
              </a:endParaRPr>
            </a:p>
          </p:txBody>
        </p:sp>
        <p:sp>
          <p:nvSpPr>
            <p:cNvPr id="9" name="Zaoblený obdélníkový popisek 8"/>
            <p:cNvSpPr/>
            <p:nvPr/>
          </p:nvSpPr>
          <p:spPr>
            <a:xfrm>
              <a:off x="5940152" y="5430973"/>
              <a:ext cx="720080" cy="256965"/>
            </a:xfrm>
            <a:prstGeom prst="wedgeRoundRectCallout">
              <a:avLst>
                <a:gd name="adj1" fmla="val 62634"/>
                <a:gd name="adj2" fmla="val -91052"/>
                <a:gd name="adj3" fmla="val 16667"/>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1100" dirty="0" smtClean="0">
                  <a:solidFill>
                    <a:srgbClr val="000000"/>
                  </a:solidFill>
                </a:rPr>
                <a:t>20.8 MeV</a:t>
              </a:r>
              <a:endParaRPr lang="cs-CZ" sz="1100" dirty="0">
                <a:solidFill>
                  <a:srgbClr val="000000"/>
                </a:solidFill>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574" y="1414463"/>
            <a:ext cx="2190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Skupina 17"/>
          <p:cNvGrpSpPr/>
          <p:nvPr/>
        </p:nvGrpSpPr>
        <p:grpSpPr>
          <a:xfrm>
            <a:off x="6732240" y="1628800"/>
            <a:ext cx="1234214" cy="2160240"/>
            <a:chOff x="6732240" y="1628800"/>
            <a:chExt cx="1234214" cy="2160240"/>
          </a:xfrm>
        </p:grpSpPr>
        <p:cxnSp>
          <p:nvCxnSpPr>
            <p:cNvPr id="5" name="Přímá spojnice se šipkou 4"/>
            <p:cNvCxnSpPr/>
            <p:nvPr/>
          </p:nvCxnSpPr>
          <p:spPr>
            <a:xfrm>
              <a:off x="6732240" y="1700808"/>
              <a:ext cx="0" cy="2038933"/>
            </a:xfrm>
            <a:prstGeom prst="straightConnector1">
              <a:avLst/>
            </a:prstGeom>
            <a:ln w="19050">
              <a:solidFill>
                <a:srgbClr val="00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6732240" y="1628800"/>
              <a:ext cx="1234214"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6732240" y="3789040"/>
              <a:ext cx="1234214"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6761931" y="2564364"/>
              <a:ext cx="324036" cy="307777"/>
            </a:xfrm>
            <a:prstGeom prst="rect">
              <a:avLst/>
            </a:prstGeom>
            <a:solidFill>
              <a:schemeClr val="tx1"/>
            </a:solidFill>
          </p:spPr>
          <p:txBody>
            <a:bodyPr wrap="square" rtlCol="0">
              <a:spAutoFit/>
            </a:bodyPr>
            <a:lstStyle/>
            <a:p>
              <a:pPr algn="ctr"/>
              <a:r>
                <a:rPr lang="en-US" sz="1400" b="1" dirty="0">
                  <a:solidFill>
                    <a:schemeClr val="bg1"/>
                  </a:solidFill>
                </a:rPr>
                <a:t>H</a:t>
              </a:r>
              <a:endParaRPr lang="cs-CZ" sz="1400" b="1" dirty="0">
                <a:solidFill>
                  <a:schemeClr val="bg1"/>
                </a:solidFill>
              </a:endParaRPr>
            </a:p>
          </p:txBody>
        </p:sp>
      </p:grpSp>
      <p:grpSp>
        <p:nvGrpSpPr>
          <p:cNvPr id="19" name="Skupina 18"/>
          <p:cNvGrpSpPr/>
          <p:nvPr/>
        </p:nvGrpSpPr>
        <p:grpSpPr>
          <a:xfrm>
            <a:off x="7121971" y="980728"/>
            <a:ext cx="1734029" cy="2599622"/>
            <a:chOff x="7121971" y="980728"/>
            <a:chExt cx="1734029" cy="2599622"/>
          </a:xfrm>
        </p:grpSpPr>
        <p:sp>
          <p:nvSpPr>
            <p:cNvPr id="13" name="Ovál 12"/>
            <p:cNvSpPr/>
            <p:nvPr/>
          </p:nvSpPr>
          <p:spPr>
            <a:xfrm>
              <a:off x="7121971" y="980728"/>
              <a:ext cx="1698502" cy="576064"/>
            </a:xfrm>
            <a:prstGeom prst="ellipse">
              <a:avLst/>
            </a:prstGeom>
            <a:solidFill>
              <a:srgbClr val="FFFF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p:cNvSpPr txBox="1"/>
            <p:nvPr/>
          </p:nvSpPr>
          <p:spPr>
            <a:xfrm>
              <a:off x="7804435" y="1114871"/>
              <a:ext cx="324036" cy="307777"/>
            </a:xfrm>
            <a:prstGeom prst="rect">
              <a:avLst/>
            </a:prstGeom>
            <a:solidFill>
              <a:schemeClr val="tx1"/>
            </a:solidFill>
          </p:spPr>
          <p:txBody>
            <a:bodyPr wrap="square" rtlCol="0">
              <a:spAutoFit/>
            </a:bodyPr>
            <a:lstStyle/>
            <a:p>
              <a:pPr algn="ctr"/>
              <a:r>
                <a:rPr lang="en-US" sz="1400" b="1" dirty="0" smtClean="0">
                  <a:solidFill>
                    <a:schemeClr val="bg1"/>
                  </a:solidFill>
                </a:rPr>
                <a:t>A</a:t>
              </a:r>
              <a:endParaRPr lang="cs-CZ" sz="1400" b="1" dirty="0">
                <a:solidFill>
                  <a:schemeClr val="bg1"/>
                </a:solidFill>
              </a:endParaRPr>
            </a:p>
          </p:txBody>
        </p:sp>
        <p:cxnSp>
          <p:nvCxnSpPr>
            <p:cNvPr id="35" name="Přímá spojnice 34"/>
            <p:cNvCxnSpPr/>
            <p:nvPr/>
          </p:nvCxnSpPr>
          <p:spPr>
            <a:xfrm>
              <a:off x="7121971" y="1401369"/>
              <a:ext cx="0" cy="214035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a:xfrm>
              <a:off x="8856000" y="1440000"/>
              <a:ext cx="0" cy="214035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2" name="TextovéPole 31"/>
          <p:cNvSpPr txBox="1"/>
          <p:nvPr/>
        </p:nvSpPr>
        <p:spPr>
          <a:xfrm>
            <a:off x="8390571" y="2085975"/>
            <a:ext cx="324036" cy="307777"/>
          </a:xfrm>
          <a:prstGeom prst="rect">
            <a:avLst/>
          </a:prstGeom>
          <a:solidFill>
            <a:schemeClr val="tx1"/>
          </a:solidFill>
        </p:spPr>
        <p:txBody>
          <a:bodyPr wrap="square" rtlCol="0">
            <a:spAutoFit/>
          </a:bodyPr>
          <a:lstStyle/>
          <a:p>
            <a:pPr algn="ctr"/>
            <a:r>
              <a:rPr lang="en-US" sz="1400" b="1" dirty="0">
                <a:solidFill>
                  <a:schemeClr val="bg1"/>
                </a:solidFill>
              </a:rPr>
              <a:t>E</a:t>
            </a:r>
            <a:endParaRPr lang="cs-CZ" sz="1400" b="1" dirty="0">
              <a:solidFill>
                <a:schemeClr val="bg1"/>
              </a:solidFill>
            </a:endParaRPr>
          </a:p>
        </p:txBody>
      </p:sp>
      <p:sp>
        <p:nvSpPr>
          <p:cNvPr id="44" name="Plechovka 43"/>
          <p:cNvSpPr/>
          <p:nvPr/>
        </p:nvSpPr>
        <p:spPr>
          <a:xfrm>
            <a:off x="7170613" y="1628800"/>
            <a:ext cx="1649860" cy="2531039"/>
          </a:xfrm>
          <a:prstGeom prst="can">
            <a:avLst/>
          </a:prstGeom>
          <a:solidFill>
            <a:srgbClr val="00B0F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nahoru 19"/>
          <p:cNvSpPr/>
          <p:nvPr/>
        </p:nvSpPr>
        <p:spPr>
          <a:xfrm rot="1620000">
            <a:off x="6668764" y="4141583"/>
            <a:ext cx="288032" cy="638199"/>
          </a:xfrm>
          <a:prstGeom prst="up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717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2" grpId="0" animBg="1"/>
      <p:bldP spid="44"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Correlation: </a:t>
            </a:r>
            <a:r>
              <a:rPr lang="en-US" dirty="0"/>
              <a:t>Energy </a:t>
            </a:r>
            <a:r>
              <a:rPr lang="en-US" dirty="0" smtClean="0"/>
              <a:t>vs. </a:t>
            </a:r>
            <a:r>
              <a:rPr lang="en-US" u="sng" dirty="0" smtClean="0"/>
              <a:t>Height</a:t>
            </a:r>
            <a:endParaRPr lang="cs-CZ" u="sng" dirty="0"/>
          </a:p>
        </p:txBody>
      </p:sp>
      <p:pic>
        <p:nvPicPr>
          <p:cNvPr id="5122" name="Picture 2" descr="h vs v tilted + proj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62103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3059832" y="3031164"/>
            <a:ext cx="324036" cy="307777"/>
          </a:xfrm>
          <a:prstGeom prst="rect">
            <a:avLst/>
          </a:prstGeom>
          <a:solidFill>
            <a:schemeClr val="tx1"/>
          </a:solidFill>
          <a:scene3d>
            <a:camera prst="orthographicFront">
              <a:rot lat="2701146" lon="19198390" rev="24968"/>
            </a:camera>
            <a:lightRig rig="threePt" dir="t"/>
          </a:scene3d>
        </p:spPr>
        <p:txBody>
          <a:bodyPr wrap="square" rtlCol="0" anchor="ctr" anchorCtr="0">
            <a:spAutoFit/>
          </a:bodyPr>
          <a:lstStyle/>
          <a:p>
            <a:pPr algn="ctr"/>
            <a:r>
              <a:rPr lang="en-US" sz="1400" b="1" dirty="0">
                <a:solidFill>
                  <a:schemeClr val="bg1"/>
                </a:solidFill>
              </a:rPr>
              <a:t>H</a:t>
            </a:r>
            <a:endParaRPr lang="cs-CZ" sz="1400" b="1" dirty="0">
              <a:solidFill>
                <a:schemeClr val="bg1"/>
              </a:solidFill>
            </a:endParaRPr>
          </a:p>
        </p:txBody>
      </p:sp>
      <p:sp>
        <p:nvSpPr>
          <p:cNvPr id="11" name="TextovéPole 10"/>
          <p:cNvSpPr txBox="1"/>
          <p:nvPr/>
        </p:nvSpPr>
        <p:spPr>
          <a:xfrm>
            <a:off x="6372200" y="2924944"/>
            <a:ext cx="324036" cy="307777"/>
          </a:xfrm>
          <a:prstGeom prst="rect">
            <a:avLst/>
          </a:prstGeom>
          <a:solidFill>
            <a:schemeClr val="tx1"/>
          </a:solidFill>
          <a:scene3d>
            <a:camera prst="orthographicFront">
              <a:rot lat="19799999" lon="19799999" rev="21594000"/>
            </a:camera>
            <a:lightRig rig="threePt" dir="t"/>
          </a:scene3d>
        </p:spPr>
        <p:txBody>
          <a:bodyPr wrap="square" rtlCol="0">
            <a:spAutoFit/>
          </a:bodyPr>
          <a:lstStyle/>
          <a:p>
            <a:pPr algn="ctr"/>
            <a:r>
              <a:rPr lang="en-US" sz="1400" b="1" dirty="0">
                <a:solidFill>
                  <a:schemeClr val="bg1"/>
                </a:solidFill>
              </a:rPr>
              <a:t>E</a:t>
            </a:r>
            <a:endParaRPr lang="cs-CZ" sz="1400" b="1" dirty="0">
              <a:solidFill>
                <a:schemeClr val="bg1"/>
              </a:solidFill>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31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délník 18"/>
          <p:cNvSpPr/>
          <p:nvPr/>
        </p:nvSpPr>
        <p:spPr>
          <a:xfrm>
            <a:off x="755576" y="1412776"/>
            <a:ext cx="7920880" cy="525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2" name="Skupina 11"/>
          <p:cNvGrpSpPr/>
          <p:nvPr/>
        </p:nvGrpSpPr>
        <p:grpSpPr>
          <a:xfrm>
            <a:off x="1308454" y="1927826"/>
            <a:ext cx="6935954" cy="4597518"/>
            <a:chOff x="1003648" y="1603390"/>
            <a:chExt cx="6935954" cy="4597518"/>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023" y="3140968"/>
              <a:ext cx="6345412" cy="1542161"/>
            </a:xfrm>
            <a:prstGeom prst="rect">
              <a:avLst/>
            </a:prstGeom>
          </p:spPr>
        </p:pic>
        <p:sp>
          <p:nvSpPr>
            <p:cNvPr id="5" name="TextovéPole 4"/>
            <p:cNvSpPr txBox="1"/>
            <p:nvPr/>
          </p:nvSpPr>
          <p:spPr>
            <a:xfrm>
              <a:off x="1003648" y="3702133"/>
              <a:ext cx="324036" cy="307777"/>
            </a:xfrm>
            <a:prstGeom prst="rect">
              <a:avLst/>
            </a:prstGeom>
            <a:solidFill>
              <a:schemeClr val="tx1"/>
            </a:solidFill>
          </p:spPr>
          <p:txBody>
            <a:bodyPr wrap="square" rtlCol="0">
              <a:spAutoFit/>
            </a:bodyPr>
            <a:lstStyle/>
            <a:p>
              <a:pPr algn="ctr"/>
              <a:r>
                <a:rPr lang="en-US" sz="1400" b="1" dirty="0" smtClean="0">
                  <a:solidFill>
                    <a:schemeClr val="bg1"/>
                  </a:solidFill>
                </a:rPr>
                <a:t>A</a:t>
              </a:r>
              <a:endParaRPr lang="cs-CZ" sz="1400" b="1" dirty="0">
                <a:solidFill>
                  <a:schemeClr val="bg1"/>
                </a:solidFill>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139" y="1603390"/>
              <a:ext cx="6272266" cy="1536065"/>
            </a:xfrm>
            <a:prstGeom prst="rect">
              <a:avLst/>
            </a:prstGeom>
          </p:spPr>
        </p:pic>
        <p:sp>
          <p:nvSpPr>
            <p:cNvPr id="7" name="TextovéPole 6"/>
            <p:cNvSpPr txBox="1"/>
            <p:nvPr/>
          </p:nvSpPr>
          <p:spPr>
            <a:xfrm>
              <a:off x="1007604" y="2204864"/>
              <a:ext cx="324036" cy="307777"/>
            </a:xfrm>
            <a:prstGeom prst="rect">
              <a:avLst/>
            </a:prstGeom>
            <a:solidFill>
              <a:schemeClr val="tx1"/>
            </a:solidFill>
          </p:spPr>
          <p:txBody>
            <a:bodyPr wrap="square" rtlCol="0">
              <a:spAutoFit/>
            </a:bodyPr>
            <a:lstStyle/>
            <a:p>
              <a:pPr algn="ctr"/>
              <a:r>
                <a:rPr lang="en-US" sz="1400" b="1" dirty="0">
                  <a:solidFill>
                    <a:schemeClr val="bg1"/>
                  </a:solidFill>
                </a:rPr>
                <a:t>E</a:t>
              </a:r>
              <a:endParaRPr lang="cs-CZ" sz="1400" b="1" dirty="0">
                <a:solidFill>
                  <a:schemeClr val="bg1"/>
                </a:solidFill>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13" y="4683129"/>
              <a:ext cx="6375889" cy="1517779"/>
            </a:xfrm>
            <a:prstGeom prst="rect">
              <a:avLst/>
            </a:prstGeom>
          </p:spPr>
        </p:pic>
        <p:sp>
          <p:nvSpPr>
            <p:cNvPr id="9" name="TextovéPole 8"/>
            <p:cNvSpPr txBox="1"/>
            <p:nvPr/>
          </p:nvSpPr>
          <p:spPr>
            <a:xfrm>
              <a:off x="1007604" y="5229200"/>
              <a:ext cx="324036" cy="307777"/>
            </a:xfrm>
            <a:prstGeom prst="rect">
              <a:avLst/>
            </a:prstGeom>
            <a:solidFill>
              <a:schemeClr val="tx1"/>
            </a:solidFill>
          </p:spPr>
          <p:txBody>
            <a:bodyPr wrap="square" rtlCol="0">
              <a:spAutoFit/>
            </a:bodyPr>
            <a:lstStyle/>
            <a:p>
              <a:pPr algn="ctr"/>
              <a:r>
                <a:rPr lang="en-US" sz="1400" b="1" dirty="0">
                  <a:solidFill>
                    <a:schemeClr val="bg1"/>
                  </a:solidFill>
                </a:rPr>
                <a:t>H</a:t>
              </a:r>
              <a:endParaRPr lang="cs-CZ" sz="1400" b="1" dirty="0">
                <a:solidFill>
                  <a:schemeClr val="bg1"/>
                </a:solidFill>
              </a:endParaRPr>
            </a:p>
          </p:txBody>
        </p:sp>
      </p:grpSp>
      <p:sp>
        <p:nvSpPr>
          <p:cNvPr id="2" name="Nadpis 1"/>
          <p:cNvSpPr>
            <a:spLocks noGrp="1"/>
          </p:cNvSpPr>
          <p:nvPr>
            <p:ph type="title"/>
          </p:nvPr>
        </p:nvSpPr>
        <p:spPr/>
        <p:txBody>
          <a:bodyPr/>
          <a:lstStyle/>
          <a:p>
            <a:r>
              <a:rPr lang="en-US" dirty="0" smtClean="0"/>
              <a:t>Spectra (Energy, Area, Height)</a:t>
            </a:r>
            <a:endParaRPr lang="cs-CZ" dirty="0"/>
          </a:p>
        </p:txBody>
      </p:sp>
      <p:sp>
        <p:nvSpPr>
          <p:cNvPr id="10" name="Šipka dolů 9"/>
          <p:cNvSpPr/>
          <p:nvPr/>
        </p:nvSpPr>
        <p:spPr>
          <a:xfrm>
            <a:off x="4886155" y="1809221"/>
            <a:ext cx="350691" cy="230128"/>
          </a:xfrm>
          <a:prstGeom prst="downArrow">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1</a:t>
            </a:r>
            <a:endParaRPr lang="cs-CZ" sz="700" b="1" dirty="0">
              <a:solidFill>
                <a:srgbClr val="000000"/>
              </a:solidFill>
            </a:endParaRPr>
          </a:p>
        </p:txBody>
      </p:sp>
      <p:sp>
        <p:nvSpPr>
          <p:cNvPr id="11" name="Šipka dolů 10"/>
          <p:cNvSpPr/>
          <p:nvPr/>
        </p:nvSpPr>
        <p:spPr>
          <a:xfrm>
            <a:off x="3220622" y="4776653"/>
            <a:ext cx="350691" cy="230128"/>
          </a:xfrm>
          <a:prstGeom prst="downArrow">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1</a:t>
            </a:r>
            <a:endParaRPr lang="cs-CZ" sz="700" b="1" dirty="0">
              <a:solidFill>
                <a:srgbClr val="000000"/>
              </a:solidFill>
            </a:endParaRPr>
          </a:p>
        </p:txBody>
      </p:sp>
      <p:sp>
        <p:nvSpPr>
          <p:cNvPr id="13" name="Šipka dolů 12"/>
          <p:cNvSpPr/>
          <p:nvPr/>
        </p:nvSpPr>
        <p:spPr>
          <a:xfrm>
            <a:off x="4228734" y="3537412"/>
            <a:ext cx="350691" cy="230128"/>
          </a:xfrm>
          <a:prstGeom prst="downArrow">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1</a:t>
            </a:r>
            <a:endParaRPr lang="cs-CZ" sz="700" b="1" dirty="0">
              <a:solidFill>
                <a:srgbClr val="000000"/>
              </a:solidFill>
            </a:endParaRPr>
          </a:p>
        </p:txBody>
      </p:sp>
      <p:sp>
        <p:nvSpPr>
          <p:cNvPr id="14" name="Šipka dolů 13"/>
          <p:cNvSpPr/>
          <p:nvPr/>
        </p:nvSpPr>
        <p:spPr>
          <a:xfrm>
            <a:off x="4444758" y="2674453"/>
            <a:ext cx="350691" cy="230128"/>
          </a:xfrm>
          <a:prstGeom prst="downArrow">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rgbClr val="FFFF00"/>
                </a:solidFill>
              </a:rPr>
              <a:t>2</a:t>
            </a:r>
            <a:endParaRPr lang="cs-CZ" sz="700" b="1" dirty="0">
              <a:solidFill>
                <a:srgbClr val="FFFF00"/>
              </a:solidFill>
            </a:endParaRPr>
          </a:p>
        </p:txBody>
      </p:sp>
      <p:sp>
        <p:nvSpPr>
          <p:cNvPr id="15" name="Šipka dolů 14"/>
          <p:cNvSpPr/>
          <p:nvPr/>
        </p:nvSpPr>
        <p:spPr>
          <a:xfrm>
            <a:off x="6460982" y="4185484"/>
            <a:ext cx="350691" cy="230128"/>
          </a:xfrm>
          <a:prstGeom prst="downArrow">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rgbClr val="FFFF00"/>
                </a:solidFill>
              </a:rPr>
              <a:t>2</a:t>
            </a:r>
            <a:endParaRPr lang="cs-CZ" sz="700" b="1" dirty="0">
              <a:solidFill>
                <a:srgbClr val="FFFF00"/>
              </a:solidFill>
            </a:endParaRPr>
          </a:p>
        </p:txBody>
      </p:sp>
      <p:sp>
        <p:nvSpPr>
          <p:cNvPr id="16" name="Levá složená závorka 15"/>
          <p:cNvSpPr/>
          <p:nvPr/>
        </p:nvSpPr>
        <p:spPr>
          <a:xfrm rot="5400000">
            <a:off x="6478984" y="3663427"/>
            <a:ext cx="252028" cy="2016223"/>
          </a:xfrm>
          <a:prstGeom prst="leftBrace">
            <a:avLst>
              <a:gd name="adj1" fmla="val 56071"/>
              <a:gd name="adj2" fmla="val 47336"/>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28575">
                <a:solidFill>
                  <a:srgbClr val="000000"/>
                </a:solidFill>
              </a:ln>
              <a:solidFill>
                <a:srgbClr val="000000"/>
              </a:solidFill>
            </a:endParaRPr>
          </a:p>
        </p:txBody>
      </p:sp>
      <p:sp>
        <p:nvSpPr>
          <p:cNvPr id="17" name="Šipka dolů 16"/>
          <p:cNvSpPr/>
          <p:nvPr/>
        </p:nvSpPr>
        <p:spPr>
          <a:xfrm>
            <a:off x="4137431" y="5865619"/>
            <a:ext cx="350691" cy="230128"/>
          </a:xfrm>
          <a:prstGeom prst="downArrow">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rgbClr val="FFFF00"/>
                </a:solidFill>
              </a:rPr>
              <a:t>2</a:t>
            </a:r>
            <a:endParaRPr lang="cs-CZ" sz="700" b="1" dirty="0">
              <a:solidFill>
                <a:srgbClr val="FFFF00"/>
              </a:solidFill>
            </a:endParaRPr>
          </a:p>
        </p:txBody>
      </p:sp>
      <p:sp>
        <p:nvSpPr>
          <p:cNvPr id="18" name="Šipka dolů 17"/>
          <p:cNvSpPr/>
          <p:nvPr/>
        </p:nvSpPr>
        <p:spPr>
          <a:xfrm>
            <a:off x="3652670" y="2479389"/>
            <a:ext cx="350691" cy="230128"/>
          </a:xfrm>
          <a:prstGeom prst="downArrow">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70C0"/>
                </a:solidFill>
              </a:rPr>
              <a:t>3</a:t>
            </a:r>
            <a:endParaRPr lang="cs-CZ" sz="700" b="1" dirty="0">
              <a:solidFill>
                <a:srgbClr val="0070C0"/>
              </a:solidFill>
            </a:endParaRPr>
          </a:p>
        </p:txBody>
      </p:sp>
      <p:sp>
        <p:nvSpPr>
          <p:cNvPr id="21" name="Šipka dolů 20"/>
          <p:cNvSpPr/>
          <p:nvPr/>
        </p:nvSpPr>
        <p:spPr>
          <a:xfrm>
            <a:off x="3940702" y="4027364"/>
            <a:ext cx="350691" cy="230128"/>
          </a:xfrm>
          <a:prstGeom prst="downArrow">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70C0"/>
                </a:solidFill>
              </a:rPr>
              <a:t>3</a:t>
            </a:r>
            <a:endParaRPr lang="cs-CZ" sz="700" b="1" dirty="0">
              <a:solidFill>
                <a:srgbClr val="0070C0"/>
              </a:solidFill>
            </a:endParaRPr>
          </a:p>
        </p:txBody>
      </p:sp>
      <p:sp>
        <p:nvSpPr>
          <p:cNvPr id="22" name="Šipka dolů 21"/>
          <p:cNvSpPr/>
          <p:nvPr/>
        </p:nvSpPr>
        <p:spPr>
          <a:xfrm>
            <a:off x="2788574" y="5251500"/>
            <a:ext cx="350691" cy="230128"/>
          </a:xfrm>
          <a:prstGeom prst="downArrow">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70C0"/>
                </a:solidFill>
              </a:rPr>
              <a:t>3</a:t>
            </a:r>
            <a:endParaRPr lang="cs-CZ" sz="700" b="1" dirty="0">
              <a:solidFill>
                <a:srgbClr val="0070C0"/>
              </a:solidFill>
            </a:endParaRPr>
          </a:p>
        </p:txBody>
      </p:sp>
      <p:sp>
        <p:nvSpPr>
          <p:cNvPr id="23" name="Šipka dolů 22"/>
          <p:cNvSpPr/>
          <p:nvPr/>
        </p:nvSpPr>
        <p:spPr>
          <a:xfrm>
            <a:off x="2500542" y="1665204"/>
            <a:ext cx="350691" cy="230128"/>
          </a:xfrm>
          <a:prstGeom prst="down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4</a:t>
            </a:r>
            <a:endParaRPr lang="cs-CZ" sz="700" b="1" dirty="0">
              <a:solidFill>
                <a:schemeClr val="bg1"/>
              </a:solidFill>
            </a:endParaRPr>
          </a:p>
        </p:txBody>
      </p:sp>
      <p:sp>
        <p:nvSpPr>
          <p:cNvPr id="24" name="Šipka dolů 23"/>
          <p:cNvSpPr/>
          <p:nvPr/>
        </p:nvSpPr>
        <p:spPr>
          <a:xfrm>
            <a:off x="3076606" y="3379292"/>
            <a:ext cx="350691" cy="230128"/>
          </a:xfrm>
          <a:prstGeom prst="down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4</a:t>
            </a:r>
            <a:endParaRPr lang="cs-CZ" sz="700" b="1" dirty="0">
              <a:solidFill>
                <a:schemeClr val="bg1"/>
              </a:solidFill>
            </a:endParaRPr>
          </a:p>
        </p:txBody>
      </p:sp>
      <p:sp>
        <p:nvSpPr>
          <p:cNvPr id="25" name="Šipka dolů 24"/>
          <p:cNvSpPr/>
          <p:nvPr/>
        </p:nvSpPr>
        <p:spPr>
          <a:xfrm>
            <a:off x="2500542" y="5107484"/>
            <a:ext cx="350691" cy="230128"/>
          </a:xfrm>
          <a:prstGeom prst="down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4</a:t>
            </a:r>
            <a:endParaRPr lang="cs-CZ" sz="700" b="1" dirty="0">
              <a:solidFill>
                <a:schemeClr val="bg1"/>
              </a:solidFill>
            </a:endParaRPr>
          </a:p>
        </p:txBody>
      </p:sp>
      <p:sp>
        <p:nvSpPr>
          <p:cNvPr id="26" name="Šipka dolů 25"/>
          <p:cNvSpPr/>
          <p:nvPr/>
        </p:nvSpPr>
        <p:spPr>
          <a:xfrm rot="3540000">
            <a:off x="2932590" y="2515196"/>
            <a:ext cx="350691" cy="230128"/>
          </a:xfrm>
          <a:prstGeom prst="down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5</a:t>
            </a:r>
            <a:endParaRPr lang="cs-CZ" sz="700" b="1" dirty="0">
              <a:solidFill>
                <a:srgbClr val="000000"/>
              </a:solidFill>
            </a:endParaRPr>
          </a:p>
        </p:txBody>
      </p:sp>
      <p:sp>
        <p:nvSpPr>
          <p:cNvPr id="27" name="Šipka dolů 26"/>
          <p:cNvSpPr/>
          <p:nvPr/>
        </p:nvSpPr>
        <p:spPr>
          <a:xfrm rot="3540000">
            <a:off x="2730160" y="5733065"/>
            <a:ext cx="350691" cy="230128"/>
          </a:xfrm>
          <a:prstGeom prst="down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5</a:t>
            </a:r>
            <a:endParaRPr lang="cs-CZ" sz="700" b="1" dirty="0">
              <a:solidFill>
                <a:srgbClr val="000000"/>
              </a:solidFill>
            </a:endParaRPr>
          </a:p>
        </p:txBody>
      </p:sp>
      <p:sp>
        <p:nvSpPr>
          <p:cNvPr id="28" name="Šipka dolů 27"/>
          <p:cNvSpPr/>
          <p:nvPr/>
        </p:nvSpPr>
        <p:spPr>
          <a:xfrm rot="3540000">
            <a:off x="3360393" y="4063959"/>
            <a:ext cx="350691" cy="230128"/>
          </a:xfrm>
          <a:prstGeom prst="down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smtClean="0">
                <a:solidFill>
                  <a:srgbClr val="000000"/>
                </a:solidFill>
              </a:rPr>
              <a:t>5</a:t>
            </a:r>
            <a:endParaRPr lang="cs-CZ" sz="700" b="1" dirty="0">
              <a:solidFill>
                <a:srgbClr val="000000"/>
              </a:solidFill>
            </a:endParaRPr>
          </a:p>
        </p:txBody>
      </p:sp>
      <p:sp>
        <p:nvSpPr>
          <p:cNvPr id="29" name="Šipka dolů 28"/>
          <p:cNvSpPr/>
          <p:nvPr/>
        </p:nvSpPr>
        <p:spPr>
          <a:xfrm>
            <a:off x="2320806" y="2011140"/>
            <a:ext cx="350691" cy="230128"/>
          </a:xfrm>
          <a:prstGeom prst="downArrow">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6</a:t>
            </a:r>
            <a:endParaRPr lang="cs-CZ" sz="700" b="1" dirty="0">
              <a:solidFill>
                <a:schemeClr val="bg1"/>
              </a:solidFill>
            </a:endParaRPr>
          </a:p>
        </p:txBody>
      </p:sp>
      <p:sp>
        <p:nvSpPr>
          <p:cNvPr id="30" name="Šipka dolů 29"/>
          <p:cNvSpPr/>
          <p:nvPr/>
        </p:nvSpPr>
        <p:spPr>
          <a:xfrm>
            <a:off x="2788574" y="3955356"/>
            <a:ext cx="350691" cy="230128"/>
          </a:xfrm>
          <a:prstGeom prst="downArrow">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6</a:t>
            </a:r>
            <a:endParaRPr lang="cs-CZ" sz="700" b="1" dirty="0">
              <a:solidFill>
                <a:schemeClr val="bg1"/>
              </a:solidFill>
            </a:endParaRPr>
          </a:p>
        </p:txBody>
      </p:sp>
      <p:sp>
        <p:nvSpPr>
          <p:cNvPr id="31" name="Šipka dolů 30"/>
          <p:cNvSpPr/>
          <p:nvPr/>
        </p:nvSpPr>
        <p:spPr>
          <a:xfrm>
            <a:off x="2356526" y="4747444"/>
            <a:ext cx="350691" cy="230128"/>
          </a:xfrm>
          <a:prstGeom prst="downArrow">
            <a:avLst/>
          </a:prstGeom>
          <a:solidFill>
            <a:srgbClr val="7030A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 tIns="3600" rIns="10800" bIns="3600" rtlCol="0" anchor="ctr"/>
          <a:lstStyle/>
          <a:p>
            <a:pPr algn="ctr"/>
            <a:r>
              <a:rPr lang="en-US" sz="700" b="1" dirty="0">
                <a:solidFill>
                  <a:schemeClr val="bg1"/>
                </a:solidFill>
              </a:rPr>
              <a:t>6</a:t>
            </a:r>
            <a:endParaRPr lang="cs-CZ" sz="700" b="1" dirty="0">
              <a:solidFill>
                <a:schemeClr val="bg1"/>
              </a:solidFill>
            </a:endParaRPr>
          </a:p>
        </p:txBody>
      </p:sp>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ovéPole 32"/>
          <p:cNvSpPr txBox="1"/>
          <p:nvPr/>
        </p:nvSpPr>
        <p:spPr>
          <a:xfrm>
            <a:off x="7451092" y="2087379"/>
            <a:ext cx="324036" cy="307777"/>
          </a:xfrm>
          <a:prstGeom prst="rect">
            <a:avLst/>
          </a:prstGeom>
          <a:solidFill>
            <a:schemeClr val="tx1"/>
          </a:solidFill>
        </p:spPr>
        <p:txBody>
          <a:bodyPr wrap="square" rtlCol="0">
            <a:spAutoFit/>
          </a:bodyPr>
          <a:lstStyle/>
          <a:p>
            <a:pPr algn="ctr"/>
            <a:r>
              <a:rPr lang="en-US" sz="1400" b="1" dirty="0">
                <a:solidFill>
                  <a:schemeClr val="bg1"/>
                </a:solidFill>
              </a:rPr>
              <a:t>E</a:t>
            </a:r>
            <a:endParaRPr lang="cs-CZ" sz="1400" b="1" dirty="0">
              <a:solidFill>
                <a:schemeClr val="bg1"/>
              </a:solidFill>
            </a:endParaRPr>
          </a:p>
        </p:txBody>
      </p:sp>
      <p:sp>
        <p:nvSpPr>
          <p:cNvPr id="34" name="TextovéPole 33"/>
          <p:cNvSpPr txBox="1"/>
          <p:nvPr/>
        </p:nvSpPr>
        <p:spPr>
          <a:xfrm>
            <a:off x="7441474" y="3647579"/>
            <a:ext cx="324036" cy="307777"/>
          </a:xfrm>
          <a:prstGeom prst="rect">
            <a:avLst/>
          </a:prstGeom>
          <a:solidFill>
            <a:schemeClr val="tx1"/>
          </a:solidFill>
        </p:spPr>
        <p:txBody>
          <a:bodyPr wrap="square" rtlCol="0">
            <a:spAutoFit/>
          </a:bodyPr>
          <a:lstStyle/>
          <a:p>
            <a:pPr algn="ctr"/>
            <a:r>
              <a:rPr lang="en-US" sz="1400" b="1" dirty="0">
                <a:solidFill>
                  <a:schemeClr val="bg1"/>
                </a:solidFill>
              </a:rPr>
              <a:t>A</a:t>
            </a:r>
            <a:endParaRPr lang="cs-CZ" sz="1400" b="1" dirty="0">
              <a:solidFill>
                <a:schemeClr val="bg1"/>
              </a:solidFill>
            </a:endParaRPr>
          </a:p>
        </p:txBody>
      </p:sp>
      <p:sp>
        <p:nvSpPr>
          <p:cNvPr id="35" name="TextovéPole 34"/>
          <p:cNvSpPr txBox="1"/>
          <p:nvPr/>
        </p:nvSpPr>
        <p:spPr>
          <a:xfrm>
            <a:off x="7441474" y="5183723"/>
            <a:ext cx="324036" cy="307777"/>
          </a:xfrm>
          <a:prstGeom prst="rect">
            <a:avLst/>
          </a:prstGeom>
          <a:solidFill>
            <a:schemeClr val="tx1"/>
          </a:solidFill>
        </p:spPr>
        <p:txBody>
          <a:bodyPr wrap="square" rtlCol="0">
            <a:spAutoFit/>
          </a:bodyPr>
          <a:lstStyle/>
          <a:p>
            <a:pPr algn="ctr"/>
            <a:r>
              <a:rPr lang="en-US" sz="1400" b="1" dirty="0">
                <a:solidFill>
                  <a:schemeClr val="bg1"/>
                </a:solidFill>
              </a:rPr>
              <a:t>H</a:t>
            </a:r>
            <a:endParaRPr lang="cs-CZ" sz="1400" b="1" dirty="0">
              <a:solidFill>
                <a:schemeClr val="bg1"/>
              </a:solidFill>
            </a:endParaRPr>
          </a:p>
        </p:txBody>
      </p:sp>
    </p:spTree>
    <p:extLst>
      <p:ext uri="{BB962C8B-B14F-4D97-AF65-F5344CB8AC3E}">
        <p14:creationId xmlns:p14="http://schemas.microsoft.com/office/powerpoint/2010/main" val="42451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7" grpId="0" animBg="1"/>
      <p:bldP spid="18"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ovéPole 28"/>
          <p:cNvSpPr txBox="1"/>
          <p:nvPr/>
        </p:nvSpPr>
        <p:spPr>
          <a:xfrm>
            <a:off x="619323" y="3789040"/>
            <a:ext cx="8417173" cy="369332"/>
          </a:xfrm>
          <a:prstGeom prst="rect">
            <a:avLst/>
          </a:prstGeom>
          <a:solidFill>
            <a:schemeClr val="bg2"/>
          </a:solidFill>
        </p:spPr>
        <p:txBody>
          <a:bodyPr wrap="square" rtlCol="0">
            <a:spAutoFit/>
          </a:bodyPr>
          <a:lstStyle/>
          <a:p>
            <a:pPr algn="ctr"/>
            <a:r>
              <a:rPr lang="en-US" dirty="0" smtClean="0"/>
              <a:t>Ion group energy spectra</a:t>
            </a:r>
            <a:endParaRPr lang="cs-CZ" dirty="0"/>
          </a:p>
        </p:txBody>
      </p:sp>
      <p:sp>
        <p:nvSpPr>
          <p:cNvPr id="2" name="Nadpis 1"/>
          <p:cNvSpPr>
            <a:spLocks noGrp="1"/>
          </p:cNvSpPr>
          <p:nvPr>
            <p:ph type="title"/>
          </p:nvPr>
        </p:nvSpPr>
        <p:spPr/>
        <p:txBody>
          <a:bodyPr/>
          <a:lstStyle/>
          <a:p>
            <a:r>
              <a:rPr lang="en-US" dirty="0" smtClean="0"/>
              <a:t>Ion groups: Spectral+ Spatial Distribution</a:t>
            </a:r>
            <a:endParaRPr lang="cs-CZ" dirty="0"/>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11034"/>
            <a:ext cx="10001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797218"/>
            <a:ext cx="9086031" cy="194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 y="4176273"/>
            <a:ext cx="8943702" cy="206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Přímá spojnice se šipkou 19"/>
          <p:cNvCxnSpPr/>
          <p:nvPr/>
        </p:nvCxnSpPr>
        <p:spPr>
          <a:xfrm>
            <a:off x="1331640" y="3744225"/>
            <a:ext cx="0" cy="43204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a:off x="3419872" y="3744225"/>
            <a:ext cx="0" cy="43204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6228184" y="3744225"/>
            <a:ext cx="0" cy="43204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a:off x="7956376" y="3744225"/>
            <a:ext cx="0" cy="432048"/>
          </a:xfrm>
          <a:prstGeom prst="straightConnector1">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539551" y="1412776"/>
            <a:ext cx="8417173" cy="369332"/>
          </a:xfrm>
          <a:prstGeom prst="rect">
            <a:avLst/>
          </a:prstGeom>
          <a:solidFill>
            <a:schemeClr val="bg2"/>
          </a:solidFill>
        </p:spPr>
        <p:txBody>
          <a:bodyPr wrap="square" rtlCol="0">
            <a:spAutoFit/>
          </a:bodyPr>
          <a:lstStyle/>
          <a:p>
            <a:pPr algn="ctr"/>
            <a:r>
              <a:rPr lang="en-US" dirty="0" smtClean="0"/>
              <a:t>2D spatial image of focal spot ion spatial distribution</a:t>
            </a:r>
            <a:endParaRPr lang="cs-CZ" dirty="0"/>
          </a:p>
        </p:txBody>
      </p:sp>
      <p:sp>
        <p:nvSpPr>
          <p:cNvPr id="30" name="TextovéPole 29"/>
          <p:cNvSpPr txBox="1"/>
          <p:nvPr/>
        </p:nvSpPr>
        <p:spPr>
          <a:xfrm>
            <a:off x="1940843" y="4746276"/>
            <a:ext cx="432048" cy="253492"/>
          </a:xfrm>
          <a:prstGeom prst="rect">
            <a:avLst/>
          </a:prstGeom>
          <a:solidFill>
            <a:srgbClr val="FFC000"/>
          </a:solidFill>
        </p:spPr>
        <p:txBody>
          <a:bodyPr wrap="square" lIns="10800" tIns="3600" rIns="10800" bIns="3600" rtlCol="0">
            <a:spAutoFit/>
          </a:bodyPr>
          <a:lstStyle/>
          <a:p>
            <a:pPr algn="ctr"/>
            <a:r>
              <a:rPr lang="en-US" sz="1600" b="1" baseline="30000" dirty="0" smtClean="0"/>
              <a:t>1</a:t>
            </a:r>
            <a:r>
              <a:rPr lang="en-US" sz="1600" b="1" dirty="0" smtClean="0"/>
              <a:t>H</a:t>
            </a:r>
            <a:endParaRPr lang="cs-CZ" sz="1600" b="1" dirty="0"/>
          </a:p>
        </p:txBody>
      </p:sp>
      <p:sp>
        <p:nvSpPr>
          <p:cNvPr id="13" name="TextovéPole 12"/>
          <p:cNvSpPr txBox="1"/>
          <p:nvPr/>
        </p:nvSpPr>
        <p:spPr>
          <a:xfrm>
            <a:off x="1043608" y="6237312"/>
            <a:ext cx="7200800" cy="307777"/>
          </a:xfrm>
          <a:prstGeom prst="rect">
            <a:avLst/>
          </a:prstGeom>
          <a:solidFill>
            <a:srgbClr val="FFC000"/>
          </a:solidFill>
        </p:spPr>
        <p:txBody>
          <a:bodyPr wrap="square" rtlCol="0">
            <a:spAutoFit/>
          </a:bodyPr>
          <a:lstStyle/>
          <a:p>
            <a:pPr algn="ctr"/>
            <a:r>
              <a:rPr lang="en-US" sz="1400" dirty="0" smtClean="0">
                <a:solidFill>
                  <a:schemeClr val="accent4"/>
                </a:solidFill>
              </a:rPr>
              <a:t>Tentative ion assignments by the physics (reaction kinematics) and solenoid settings</a:t>
            </a:r>
            <a:endParaRPr lang="cs-CZ" sz="1400" dirty="0">
              <a:solidFill>
                <a:schemeClr val="accent4"/>
              </a:solidFill>
            </a:endParaRPr>
          </a:p>
        </p:txBody>
      </p:sp>
    </p:spTree>
    <p:extLst>
      <p:ext uri="{BB962C8B-B14F-4D97-AF65-F5344CB8AC3E}">
        <p14:creationId xmlns:p14="http://schemas.microsoft.com/office/powerpoint/2010/main" val="2795896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dirty="0"/>
              <a:t>Outline</a:t>
            </a:r>
            <a:endParaRPr lang="en-US" sz="1700" dirty="0"/>
          </a:p>
        </p:txBody>
      </p:sp>
      <p:sp>
        <p:nvSpPr>
          <p:cNvPr id="224259" name="Rectangle 3" descr="Rectangle: Click to edit Master text styles&#10;Second level&#10;Third level&#10;Fourth level&#10;Fifth level"/>
          <p:cNvSpPr>
            <a:spLocks noGrp="1" noChangeArrowheads="1"/>
          </p:cNvSpPr>
          <p:nvPr>
            <p:ph type="body" sz="half" idx="3"/>
          </p:nvPr>
        </p:nvSpPr>
        <p:spPr>
          <a:xfrm>
            <a:off x="755576" y="1340768"/>
            <a:ext cx="8208912" cy="5112568"/>
          </a:xfrm>
        </p:spPr>
        <p:txBody>
          <a:bodyPr lIns="9144" rIns="9144"/>
          <a:lstStyle/>
          <a:p>
            <a:pPr>
              <a:lnSpc>
                <a:spcPct val="80000"/>
              </a:lnSpc>
              <a:spcBef>
                <a:spcPct val="80000"/>
              </a:spcBef>
            </a:pPr>
            <a:r>
              <a:rPr lang="en-US" sz="1800" dirty="0" smtClean="0"/>
              <a:t>IEAP CTU + 2.5 MeV </a:t>
            </a:r>
            <a:r>
              <a:rPr lang="en-US" sz="1800" dirty="0" err="1" smtClean="0"/>
              <a:t>VdG</a:t>
            </a:r>
            <a:r>
              <a:rPr lang="en-US" sz="1800" dirty="0" smtClean="0"/>
              <a:t> accelerator</a:t>
            </a:r>
          </a:p>
          <a:p>
            <a:pPr>
              <a:lnSpc>
                <a:spcPct val="80000"/>
              </a:lnSpc>
              <a:spcBef>
                <a:spcPct val="80000"/>
              </a:spcBef>
            </a:pPr>
            <a:r>
              <a:rPr lang="en-US" sz="1800" dirty="0" smtClean="0"/>
              <a:t>Radiation imaging (X-ray phase contrast, n imaging)</a:t>
            </a:r>
          </a:p>
          <a:p>
            <a:pPr>
              <a:lnSpc>
                <a:spcPct val="80000"/>
              </a:lnSpc>
              <a:spcBef>
                <a:spcPct val="80000"/>
              </a:spcBef>
            </a:pPr>
            <a:r>
              <a:rPr lang="en-US" sz="1800" dirty="0" smtClean="0"/>
              <a:t>Radiation detection &amp; nuclear spectroscopy</a:t>
            </a:r>
          </a:p>
          <a:p>
            <a:pPr lvl="1">
              <a:spcBef>
                <a:spcPct val="80000"/>
              </a:spcBef>
            </a:pPr>
            <a:r>
              <a:rPr lang="en-US" dirty="0" smtClean="0"/>
              <a:t>Fission fragment spectroscopy (correlations &amp; angular distributions)</a:t>
            </a:r>
          </a:p>
          <a:p>
            <a:pPr lvl="1">
              <a:spcBef>
                <a:spcPct val="80000"/>
              </a:spcBef>
            </a:pPr>
            <a:r>
              <a:rPr lang="en-US" dirty="0" smtClean="0"/>
              <a:t>Separation of nuclear reaction (charged particle) products at solenoid focal plane</a:t>
            </a:r>
          </a:p>
          <a:p>
            <a:pPr>
              <a:lnSpc>
                <a:spcPct val="80000"/>
              </a:lnSpc>
              <a:spcBef>
                <a:spcPct val="80000"/>
              </a:spcBef>
            </a:pPr>
            <a:r>
              <a:rPr lang="en-US" sz="1800" dirty="0" smtClean="0"/>
              <a:t>Position sensitive hybrid pixel detectors Medipix</a:t>
            </a:r>
          </a:p>
          <a:p>
            <a:pPr lvl="1">
              <a:spcBef>
                <a:spcPct val="80000"/>
              </a:spcBef>
            </a:pPr>
            <a:r>
              <a:rPr lang="en-US" dirty="0"/>
              <a:t>Per–pixel energy– and time– sensitive Timepix </a:t>
            </a:r>
            <a:r>
              <a:rPr lang="en-US" dirty="0" smtClean="0"/>
              <a:t>device</a:t>
            </a:r>
          </a:p>
          <a:p>
            <a:pPr lvl="1">
              <a:spcBef>
                <a:spcPct val="80000"/>
              </a:spcBef>
            </a:pPr>
            <a:r>
              <a:rPr lang="en-US" dirty="0"/>
              <a:t>Timepix + USB readout interface + Pixelman SW → Portable Radiation Camera</a:t>
            </a:r>
          </a:p>
          <a:p>
            <a:pPr>
              <a:lnSpc>
                <a:spcPct val="80000"/>
              </a:lnSpc>
              <a:spcBef>
                <a:spcPct val="80000"/>
              </a:spcBef>
            </a:pPr>
            <a:r>
              <a:rPr lang="en-US" sz="1800" dirty="0" smtClean="0"/>
              <a:t>Spatial– and time– </a:t>
            </a:r>
            <a:r>
              <a:rPr lang="en-US" sz="1800" dirty="0"/>
              <a:t>correlated detection of radioactive </a:t>
            </a:r>
            <a:r>
              <a:rPr lang="en-US" sz="1800" dirty="0" smtClean="0"/>
              <a:t>nuclei</a:t>
            </a:r>
            <a:endParaRPr lang="en-US" sz="1800" dirty="0"/>
          </a:p>
          <a:p>
            <a:pPr lvl="1">
              <a:lnSpc>
                <a:spcPct val="70000"/>
              </a:lnSpc>
              <a:spcBef>
                <a:spcPct val="80000"/>
              </a:spcBef>
            </a:pPr>
            <a:r>
              <a:rPr lang="en-US" dirty="0" smtClean="0"/>
              <a:t>Event-by-event RO [TIM mode + </a:t>
            </a:r>
            <a:r>
              <a:rPr lang="en-US" dirty="0" err="1" smtClean="0"/>
              <a:t>ext</a:t>
            </a:r>
            <a:r>
              <a:rPr lang="en-US" dirty="0" smtClean="0"/>
              <a:t> trigger]</a:t>
            </a:r>
          </a:p>
          <a:p>
            <a:pPr lvl="2">
              <a:lnSpc>
                <a:spcPct val="70000"/>
              </a:lnSpc>
              <a:spcBef>
                <a:spcPct val="80000"/>
              </a:spcBef>
            </a:pPr>
            <a:r>
              <a:rPr lang="en-US" u="sng" dirty="0" smtClean="0"/>
              <a:t>Charged particle</a:t>
            </a:r>
            <a:r>
              <a:rPr lang="en-US" dirty="0" smtClean="0"/>
              <a:t> decay </a:t>
            </a:r>
            <a:r>
              <a:rPr lang="en-US" dirty="0"/>
              <a:t>chain </a:t>
            </a:r>
            <a:r>
              <a:rPr lang="en-US" baseline="30000" dirty="0"/>
              <a:t>8</a:t>
            </a:r>
            <a:r>
              <a:rPr lang="en-US" dirty="0"/>
              <a:t>He </a:t>
            </a:r>
            <a:r>
              <a:rPr lang="en-US" dirty="0">
                <a:latin typeface="Courier New" pitchFamily="49" charset="0"/>
                <a:cs typeface="Courier New" pitchFamily="49" charset="0"/>
              </a:rPr>
              <a:t>→</a:t>
            </a:r>
            <a:r>
              <a:rPr lang="en-US" dirty="0"/>
              <a:t> </a:t>
            </a:r>
            <a:r>
              <a:rPr lang="en-US" baseline="30000" dirty="0"/>
              <a:t>8</a:t>
            </a:r>
            <a:r>
              <a:rPr lang="en-US" dirty="0"/>
              <a:t>Li </a:t>
            </a:r>
            <a:r>
              <a:rPr lang="en-US" dirty="0">
                <a:latin typeface="Courier New" pitchFamily="49" charset="0"/>
                <a:cs typeface="Courier New" pitchFamily="49" charset="0"/>
              </a:rPr>
              <a:t>→ </a:t>
            </a:r>
            <a:r>
              <a:rPr lang="en-US" baseline="30000" dirty="0"/>
              <a:t>8</a:t>
            </a:r>
            <a:r>
              <a:rPr lang="en-US" dirty="0"/>
              <a:t>Be </a:t>
            </a:r>
            <a:r>
              <a:rPr lang="en-US" dirty="0">
                <a:latin typeface="Courier New" pitchFamily="49" charset="0"/>
                <a:cs typeface="Courier New" pitchFamily="49" charset="0"/>
              </a:rPr>
              <a:t>→ 2</a:t>
            </a:r>
            <a:r>
              <a:rPr lang="en-US" dirty="0">
                <a:latin typeface="Symbol" pitchFamily="18" charset="2"/>
                <a:cs typeface="Courier New" pitchFamily="49" charset="0"/>
              </a:rPr>
              <a:t>a</a:t>
            </a:r>
            <a:r>
              <a:rPr lang="en-US" dirty="0">
                <a:latin typeface="Courier New" pitchFamily="49" charset="0"/>
                <a:cs typeface="Courier New" pitchFamily="49" charset="0"/>
              </a:rPr>
              <a:t> </a:t>
            </a:r>
            <a:endParaRPr lang="en-US" dirty="0"/>
          </a:p>
          <a:p>
            <a:pPr lvl="1">
              <a:lnSpc>
                <a:spcPct val="70000"/>
              </a:lnSpc>
              <a:spcBef>
                <a:spcPct val="80000"/>
              </a:spcBef>
            </a:pPr>
            <a:r>
              <a:rPr lang="en-US" dirty="0" smtClean="0"/>
              <a:t>High count rate: extended shutter [TOT mode + trigger </a:t>
            </a:r>
            <a:r>
              <a:rPr lang="en-US" dirty="0" err="1" smtClean="0"/>
              <a:t>ext</a:t>
            </a:r>
            <a:r>
              <a:rPr lang="en-US" dirty="0" smtClean="0"/>
              <a:t> clock]</a:t>
            </a:r>
          </a:p>
          <a:p>
            <a:pPr lvl="2">
              <a:lnSpc>
                <a:spcPct val="70000"/>
              </a:lnSpc>
              <a:spcBef>
                <a:spcPct val="80000"/>
              </a:spcBef>
            </a:pPr>
            <a:r>
              <a:rPr lang="en-US" dirty="0">
                <a:cs typeface="Courier New" pitchFamily="49" charset="0"/>
              </a:rPr>
              <a:t>Radioactive isomer &amp; isomer decay (IC </a:t>
            </a:r>
            <a:r>
              <a:rPr lang="en-US" u="sng" dirty="0" smtClean="0">
                <a:cs typeface="Courier New" pitchFamily="49" charset="0"/>
              </a:rPr>
              <a:t>e</a:t>
            </a:r>
            <a:r>
              <a:rPr lang="en-US" dirty="0" smtClean="0">
                <a:cs typeface="Courier New" pitchFamily="49" charset="0"/>
              </a:rPr>
              <a:t>’s): </a:t>
            </a:r>
            <a:r>
              <a:rPr lang="en-US" baseline="30000" dirty="0" smtClean="0"/>
              <a:t>98m</a:t>
            </a:r>
            <a:r>
              <a:rPr lang="en-US" dirty="0" smtClean="0">
                <a:cs typeface="Courier New" pitchFamily="49" charset="0"/>
              </a:rPr>
              <a:t>Y</a:t>
            </a:r>
            <a:endParaRPr lang="en-US" dirty="0" smtClean="0"/>
          </a:p>
          <a:p>
            <a:pPr>
              <a:lnSpc>
                <a:spcPct val="80000"/>
              </a:lnSpc>
              <a:spcBef>
                <a:spcPct val="80000"/>
              </a:spcBef>
            </a:pPr>
            <a:r>
              <a:rPr lang="en-US" sz="1800" dirty="0" smtClean="0"/>
              <a:t>Future </a:t>
            </a:r>
            <a:r>
              <a:rPr lang="en-US" dirty="0" smtClean="0"/>
              <a:t>(registration of short-lived (µs–s) </a:t>
            </a:r>
            <a:r>
              <a:rPr lang="en-US" dirty="0"/>
              <a:t>decay </a:t>
            </a:r>
            <a:r>
              <a:rPr lang="en-US" dirty="0" smtClean="0"/>
              <a:t>of n rich radioactive nuclei)</a:t>
            </a:r>
          </a:p>
        </p:txBody>
      </p:sp>
      <p:pic>
        <p:nvPicPr>
          <p:cNvPr id="224266" name="Picture 10"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Text Box 11"/>
          <p:cNvSpPr txBox="1">
            <a:spLocks noChangeArrowheads="1"/>
          </p:cNvSpPr>
          <p:nvPr/>
        </p:nvSpPr>
        <p:spPr bwMode="auto">
          <a:xfrm>
            <a:off x="5580063" y="417513"/>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a:latin typeface="Tahoma" pitchFamily="34" charset="0"/>
              </a:rPr>
              <a:t>www.cern.ch/medipix</a:t>
            </a:r>
          </a:p>
        </p:txBody>
      </p:sp>
      <p:sp>
        <p:nvSpPr>
          <p:cNvPr id="5" name="Zaoblený obdélník 4"/>
          <p:cNvSpPr/>
          <p:nvPr/>
        </p:nvSpPr>
        <p:spPr>
          <a:xfrm>
            <a:off x="683568" y="3212976"/>
            <a:ext cx="7416824" cy="1152128"/>
          </a:xfrm>
          <a:prstGeom prst="roundRect">
            <a:avLst/>
          </a:prstGeom>
          <a:noFill/>
          <a:ln w="285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683568" y="4437112"/>
            <a:ext cx="7416824" cy="936104"/>
          </a:xfrm>
          <a:prstGeom prst="roundRect">
            <a:avLst/>
          </a:prstGeom>
          <a:noFill/>
          <a:ln w="285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0188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9" name="Picture 3"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0" name="Text Box 4"/>
          <p:cNvSpPr txBox="1">
            <a:spLocks noChangeArrowheads="1"/>
          </p:cNvSpPr>
          <p:nvPr/>
        </p:nvSpPr>
        <p:spPr bwMode="auto">
          <a:xfrm>
            <a:off x="5580063" y="417513"/>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a:latin typeface="Tahoma" pitchFamily="34" charset="0"/>
              </a:rPr>
              <a:t>www.cern.ch/medipix</a:t>
            </a:r>
          </a:p>
        </p:txBody>
      </p:sp>
      <p:pic>
        <p:nvPicPr>
          <p:cNvPr id="521221" name="Picture 5" descr="medipix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1978025"/>
            <a:ext cx="4260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2" name="Text Box 6"/>
          <p:cNvSpPr txBox="1">
            <a:spLocks noChangeArrowheads="1"/>
          </p:cNvSpPr>
          <p:nvPr/>
        </p:nvSpPr>
        <p:spPr bwMode="auto">
          <a:xfrm>
            <a:off x="1887538" y="1431925"/>
            <a:ext cx="5905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effectLst>
                  <a:outerShdw blurRad="38100" dist="38100" dir="2700000" algn="tl">
                    <a:srgbClr val="C0C0C0"/>
                  </a:outerShdw>
                </a:effectLst>
                <a:latin typeface="Tahoma" pitchFamily="34" charset="0"/>
              </a:rPr>
              <a:t>Semiconductor single photon pixel hybrid detector MEDIPIX</a:t>
            </a:r>
          </a:p>
        </p:txBody>
      </p:sp>
      <p:sp>
        <p:nvSpPr>
          <p:cNvPr id="521223" name="Rectangle 7"/>
          <p:cNvSpPr>
            <a:spLocks noChangeArrowheads="1"/>
          </p:cNvSpPr>
          <p:nvPr/>
        </p:nvSpPr>
        <p:spPr bwMode="auto">
          <a:xfrm>
            <a:off x="1065213" y="5572125"/>
            <a:ext cx="1649412" cy="214313"/>
          </a:xfrm>
          <a:prstGeom prst="rect">
            <a:avLst/>
          </a:prstGeom>
          <a:solidFill>
            <a:schemeClr val="folHlink"/>
          </a:solidFill>
          <a:ln w="9525">
            <a:miter lim="800000"/>
            <a:headEnd/>
            <a:tailEnd/>
          </a:ln>
          <a:effectLst/>
          <a:scene3d>
            <a:camera prst="legacyObliqueTopRight"/>
            <a:lightRig rig="legacyFlat3" dir="l"/>
          </a:scene3d>
          <a:sp3d extrusionH="1801800" prstMaterial="legacyMatte">
            <a:bevelT w="13500" h="13500" prst="angle"/>
            <a:bevelB w="13500" h="13500" prst="angle"/>
            <a:extrusionClr>
              <a:schemeClr val="fo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521224" name="Line 8"/>
          <p:cNvSpPr>
            <a:spLocks noChangeShapeType="1"/>
          </p:cNvSpPr>
          <p:nvPr/>
        </p:nvSpPr>
        <p:spPr bwMode="auto">
          <a:xfrm>
            <a:off x="2422525" y="5399088"/>
            <a:ext cx="393700"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25" name="Oval 9"/>
          <p:cNvSpPr>
            <a:spLocks noChangeArrowheads="1"/>
          </p:cNvSpPr>
          <p:nvPr/>
        </p:nvSpPr>
        <p:spPr bwMode="auto">
          <a:xfrm>
            <a:off x="1244600" y="5497513"/>
            <a:ext cx="65088" cy="698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1226" name="Oval 10"/>
          <p:cNvSpPr>
            <a:spLocks noChangeArrowheads="1"/>
          </p:cNvSpPr>
          <p:nvPr/>
        </p:nvSpPr>
        <p:spPr bwMode="auto">
          <a:xfrm>
            <a:off x="1663700" y="5499100"/>
            <a:ext cx="63500" cy="698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1227" name="Oval 11"/>
          <p:cNvSpPr>
            <a:spLocks noChangeArrowheads="1"/>
          </p:cNvSpPr>
          <p:nvPr/>
        </p:nvSpPr>
        <p:spPr bwMode="auto">
          <a:xfrm>
            <a:off x="2079625" y="5499100"/>
            <a:ext cx="63500" cy="698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1228" name="Oval 12"/>
          <p:cNvSpPr>
            <a:spLocks noChangeArrowheads="1"/>
          </p:cNvSpPr>
          <p:nvPr/>
        </p:nvSpPr>
        <p:spPr bwMode="auto">
          <a:xfrm>
            <a:off x="2508250" y="5499100"/>
            <a:ext cx="63500" cy="698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1229" name="Line 13"/>
          <p:cNvSpPr>
            <a:spLocks noChangeShapeType="1"/>
          </p:cNvSpPr>
          <p:nvPr/>
        </p:nvSpPr>
        <p:spPr bwMode="auto">
          <a:xfrm>
            <a:off x="2328863" y="5505450"/>
            <a:ext cx="393700"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0" name="Line 14"/>
          <p:cNvSpPr>
            <a:spLocks noChangeShapeType="1"/>
          </p:cNvSpPr>
          <p:nvPr/>
        </p:nvSpPr>
        <p:spPr bwMode="auto">
          <a:xfrm>
            <a:off x="1906588" y="5505450"/>
            <a:ext cx="395287"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1" name="Line 15"/>
          <p:cNvSpPr>
            <a:spLocks noChangeShapeType="1"/>
          </p:cNvSpPr>
          <p:nvPr/>
        </p:nvSpPr>
        <p:spPr bwMode="auto">
          <a:xfrm>
            <a:off x="1490663" y="5505450"/>
            <a:ext cx="392112"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2" name="Line 16"/>
          <p:cNvSpPr>
            <a:spLocks noChangeShapeType="1"/>
          </p:cNvSpPr>
          <p:nvPr/>
        </p:nvSpPr>
        <p:spPr bwMode="auto">
          <a:xfrm>
            <a:off x="1071563" y="5505450"/>
            <a:ext cx="393700"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3" name="Line 17"/>
          <p:cNvSpPr>
            <a:spLocks noChangeShapeType="1"/>
          </p:cNvSpPr>
          <p:nvPr/>
        </p:nvSpPr>
        <p:spPr bwMode="auto">
          <a:xfrm>
            <a:off x="2540000" y="5300663"/>
            <a:ext cx="393700" cy="0"/>
          </a:xfrm>
          <a:prstGeom prst="line">
            <a:avLst/>
          </a:prstGeom>
          <a:noFill/>
          <a:ln w="28575">
            <a:solidFill>
              <a:schemeClr val="tx1"/>
            </a:solidFill>
            <a:round/>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4" name="Rectangle 18"/>
          <p:cNvSpPr>
            <a:spLocks noChangeArrowheads="1"/>
          </p:cNvSpPr>
          <p:nvPr/>
        </p:nvSpPr>
        <p:spPr bwMode="auto">
          <a:xfrm>
            <a:off x="1069975" y="5299075"/>
            <a:ext cx="1647825" cy="200025"/>
          </a:xfrm>
          <a:prstGeom prst="rect">
            <a:avLst/>
          </a:prstGeom>
          <a:solidFill>
            <a:schemeClr val="folHlink"/>
          </a:solidFill>
          <a:ln w="9525">
            <a:miter lim="800000"/>
            <a:headEnd/>
            <a:tailEnd/>
          </a:ln>
          <a:effectLst/>
          <a:scene3d>
            <a:camera prst="legacyObliqueTopRight"/>
            <a:lightRig rig="legacyFlat3" dir="l"/>
          </a:scene3d>
          <a:sp3d extrusionH="1801800" prstMaterial="legacyMatte">
            <a:bevelT w="13500" h="13500" prst="angle"/>
            <a:bevelB w="13500" h="13500" prst="angle"/>
            <a:extrusionClr>
              <a:schemeClr val="fo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521235" name="Line 19"/>
          <p:cNvSpPr>
            <a:spLocks noChangeShapeType="1"/>
          </p:cNvSpPr>
          <p:nvPr/>
        </p:nvSpPr>
        <p:spPr bwMode="auto">
          <a:xfrm>
            <a:off x="1071563" y="5289550"/>
            <a:ext cx="1644650" cy="0"/>
          </a:xfrm>
          <a:prstGeom prst="line">
            <a:avLst/>
          </a:prstGeom>
          <a:noFill/>
          <a:ln w="9525">
            <a:solidFill>
              <a:schemeClr val="accent1"/>
            </a:solidFill>
            <a:round/>
            <a:headEnd/>
            <a:tailEnd/>
          </a:ln>
          <a:effectLst/>
          <a:scene3d>
            <a:camera prst="legacyObliqueTopRight"/>
            <a:lightRig rig="legacyFlat3" dir="b"/>
          </a:scene3d>
          <a:sp3d extrusionH="1801800" prstMaterial="legacyMatte">
            <a:bevelT w="13500" h="13500" prst="angle"/>
            <a:bevelB w="13500" h="13500" prst="angle"/>
            <a:extrusionClr>
              <a:schemeClr val="accent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cs-CZ"/>
          </a:p>
        </p:txBody>
      </p:sp>
      <p:sp>
        <p:nvSpPr>
          <p:cNvPr id="521236" name="Text Box 20"/>
          <p:cNvSpPr txBox="1">
            <a:spLocks noChangeArrowheads="1"/>
          </p:cNvSpPr>
          <p:nvPr/>
        </p:nvSpPr>
        <p:spPr bwMode="auto">
          <a:xfrm>
            <a:off x="3354388" y="4862513"/>
            <a:ext cx="1228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latin typeface="Tahoma" pitchFamily="34" charset="0"/>
              </a:rPr>
              <a:t>Detector chip</a:t>
            </a:r>
          </a:p>
        </p:txBody>
      </p:sp>
      <p:sp>
        <p:nvSpPr>
          <p:cNvPr id="521237" name="Line 21"/>
          <p:cNvSpPr>
            <a:spLocks noChangeShapeType="1"/>
          </p:cNvSpPr>
          <p:nvPr/>
        </p:nvSpPr>
        <p:spPr bwMode="auto">
          <a:xfrm flipH="1" flipV="1">
            <a:off x="3182938" y="4973638"/>
            <a:ext cx="24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1238" name="Text Box 22"/>
          <p:cNvSpPr txBox="1">
            <a:spLocks noChangeArrowheads="1"/>
          </p:cNvSpPr>
          <p:nvPr/>
        </p:nvSpPr>
        <p:spPr bwMode="auto">
          <a:xfrm>
            <a:off x="3430588" y="5137150"/>
            <a:ext cx="1439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a:latin typeface="Tahoma" pitchFamily="34" charset="0"/>
              </a:rPr>
              <a:t>Medipix-2 chip</a:t>
            </a:r>
          </a:p>
        </p:txBody>
      </p:sp>
      <p:sp>
        <p:nvSpPr>
          <p:cNvPr id="521239" name="Line 23"/>
          <p:cNvSpPr>
            <a:spLocks noChangeShapeType="1"/>
          </p:cNvSpPr>
          <p:nvPr/>
        </p:nvSpPr>
        <p:spPr bwMode="auto">
          <a:xfrm flipH="1">
            <a:off x="3182938" y="5289550"/>
            <a:ext cx="230187" cy="11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1240" name="Text Box 24"/>
          <p:cNvSpPr txBox="1">
            <a:spLocks noChangeArrowheads="1"/>
          </p:cNvSpPr>
          <p:nvPr/>
        </p:nvSpPr>
        <p:spPr bwMode="auto">
          <a:xfrm>
            <a:off x="3354388" y="5395913"/>
            <a:ext cx="1328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latin typeface="Tahoma" pitchFamily="34" charset="0"/>
              </a:rPr>
              <a:t>Bump-bonding</a:t>
            </a:r>
          </a:p>
        </p:txBody>
      </p:sp>
      <p:sp>
        <p:nvSpPr>
          <p:cNvPr id="521241" name="Line 25"/>
          <p:cNvSpPr>
            <a:spLocks noChangeShapeType="1"/>
          </p:cNvSpPr>
          <p:nvPr/>
        </p:nvSpPr>
        <p:spPr bwMode="auto">
          <a:xfrm flipH="1">
            <a:off x="2576513" y="5548313"/>
            <a:ext cx="847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1242" name="Line 26"/>
          <p:cNvSpPr>
            <a:spLocks noChangeShapeType="1"/>
          </p:cNvSpPr>
          <p:nvPr/>
        </p:nvSpPr>
        <p:spPr bwMode="auto">
          <a:xfrm flipH="1">
            <a:off x="2079625" y="4554538"/>
            <a:ext cx="460375" cy="860425"/>
          </a:xfrm>
          <a:prstGeom prst="line">
            <a:avLst/>
          </a:prstGeom>
          <a:noFill/>
          <a:ln w="9525">
            <a:solidFill>
              <a:srgbClr val="CB0F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1243" name="Rectangle 27"/>
          <p:cNvSpPr>
            <a:spLocks noChangeArrowheads="1"/>
          </p:cNvSpPr>
          <p:nvPr/>
        </p:nvSpPr>
        <p:spPr bwMode="auto">
          <a:xfrm>
            <a:off x="1906588" y="5300663"/>
            <a:ext cx="395287" cy="196850"/>
          </a:xfrm>
          <a:prstGeom prst="rect">
            <a:avLst/>
          </a:prstGeom>
          <a:solidFill>
            <a:srgbClr val="CB0F01">
              <a:alpha val="4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1244" name="Text Box 28"/>
          <p:cNvSpPr txBox="1">
            <a:spLocks noChangeArrowheads="1"/>
          </p:cNvSpPr>
          <p:nvPr/>
        </p:nvSpPr>
        <p:spPr bwMode="auto">
          <a:xfrm>
            <a:off x="2392363" y="4230688"/>
            <a:ext cx="644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Symbol" pitchFamily="18" charset="2"/>
              </a:rPr>
              <a:t>a, b, g</a:t>
            </a:r>
            <a:endParaRPr lang="cs-CZ" sz="1400">
              <a:latin typeface="Symbol" pitchFamily="18" charset="2"/>
            </a:endParaRPr>
          </a:p>
        </p:txBody>
      </p:sp>
      <p:sp>
        <p:nvSpPr>
          <p:cNvPr id="521245" name="Text Box 29"/>
          <p:cNvSpPr txBox="1">
            <a:spLocks noChangeArrowheads="1"/>
          </p:cNvSpPr>
          <p:nvPr/>
        </p:nvSpPr>
        <p:spPr bwMode="auto">
          <a:xfrm>
            <a:off x="4870450" y="4559300"/>
            <a:ext cx="402203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179388">
              <a:defRPr>
                <a:solidFill>
                  <a:schemeClr val="tx1"/>
                </a:solidFill>
                <a:latin typeface="Arial" charset="0"/>
              </a:defRPr>
            </a:lvl1pPr>
            <a:lvl2pPr marL="1084263" indent="-457200">
              <a:defRPr>
                <a:solidFill>
                  <a:schemeClr val="tx1"/>
                </a:solidFill>
                <a:latin typeface="Arial" charset="0"/>
              </a:defRPr>
            </a:lvl2pPr>
            <a:lvl3pPr marL="1720850" indent="-457200">
              <a:defRPr>
                <a:solidFill>
                  <a:schemeClr val="tx1"/>
                </a:solidFill>
                <a:latin typeface="Arial" charset="0"/>
              </a:defRPr>
            </a:lvl3pPr>
            <a:lvl4pPr marL="2357438" indent="-457200">
              <a:defRPr>
                <a:solidFill>
                  <a:schemeClr val="tx1"/>
                </a:solidFill>
                <a:latin typeface="Arial" charset="0"/>
              </a:defRPr>
            </a:lvl4pPr>
            <a:lvl5pPr marL="2994025" indent="-457200">
              <a:defRPr>
                <a:solidFill>
                  <a:schemeClr val="tx1"/>
                </a:solidFill>
                <a:latin typeface="Arial" charset="0"/>
              </a:defRPr>
            </a:lvl5pPr>
            <a:lvl6pPr marL="3451225" indent="-457200" fontAlgn="base">
              <a:spcBef>
                <a:spcPct val="0"/>
              </a:spcBef>
              <a:spcAft>
                <a:spcPct val="0"/>
              </a:spcAft>
              <a:defRPr>
                <a:solidFill>
                  <a:schemeClr val="tx1"/>
                </a:solidFill>
                <a:latin typeface="Arial" charset="0"/>
              </a:defRPr>
            </a:lvl6pPr>
            <a:lvl7pPr marL="3908425" indent="-457200" fontAlgn="base">
              <a:spcBef>
                <a:spcPct val="0"/>
              </a:spcBef>
              <a:spcAft>
                <a:spcPct val="0"/>
              </a:spcAft>
              <a:defRPr>
                <a:solidFill>
                  <a:schemeClr val="tx1"/>
                </a:solidFill>
                <a:latin typeface="Arial" charset="0"/>
              </a:defRPr>
            </a:lvl7pPr>
            <a:lvl8pPr marL="4365625" indent="-457200" fontAlgn="base">
              <a:spcBef>
                <a:spcPct val="0"/>
              </a:spcBef>
              <a:spcAft>
                <a:spcPct val="0"/>
              </a:spcAft>
              <a:defRPr>
                <a:solidFill>
                  <a:schemeClr val="tx1"/>
                </a:solidFill>
                <a:latin typeface="Arial" charset="0"/>
              </a:defRPr>
            </a:lvl8pPr>
            <a:lvl9pPr marL="4822825" indent="-457200" fontAlgn="base">
              <a:spcBef>
                <a:spcPct val="0"/>
              </a:spcBef>
              <a:spcAft>
                <a:spcPct val="0"/>
              </a:spcAft>
              <a:defRPr>
                <a:solidFill>
                  <a:schemeClr val="tx1"/>
                </a:solidFill>
                <a:latin typeface="Arial" charset="0"/>
              </a:defRPr>
            </a:lvl9pPr>
          </a:lstStyle>
          <a:p>
            <a:pPr>
              <a:buFontTx/>
              <a:buChar char="•"/>
            </a:pPr>
            <a:r>
              <a:rPr lang="en-US" sz="1400" dirty="0">
                <a:latin typeface="Tahoma" pitchFamily="34" charset="0"/>
              </a:rPr>
              <a:t>Planar </a:t>
            </a:r>
            <a:r>
              <a:rPr lang="en-US" sz="1400" dirty="0" smtClean="0">
                <a:latin typeface="Tahoma" pitchFamily="34" charset="0"/>
              </a:rPr>
              <a:t>(300, 700, 1000 </a:t>
            </a:r>
            <a:r>
              <a:rPr lang="en-US" sz="1400" dirty="0" smtClean="0">
                <a:latin typeface="Symbol" pitchFamily="18" charset="2"/>
              </a:rPr>
              <a:t>m</a:t>
            </a:r>
            <a:r>
              <a:rPr lang="en-US" sz="1400" dirty="0" smtClean="0">
                <a:latin typeface="Tahoma" pitchFamily="34" charset="0"/>
              </a:rPr>
              <a:t>m) </a:t>
            </a:r>
            <a:r>
              <a:rPr lang="en-US" sz="1400" dirty="0">
                <a:latin typeface="Tahoma" pitchFamily="34" charset="0"/>
              </a:rPr>
              <a:t>thick silicon pixel detector (also </a:t>
            </a:r>
            <a:r>
              <a:rPr lang="en-US" sz="1400" dirty="0" err="1">
                <a:latin typeface="Tahoma" pitchFamily="34" charset="0"/>
              </a:rPr>
              <a:t>GaAs</a:t>
            </a:r>
            <a:r>
              <a:rPr lang="en-US" sz="1400" dirty="0">
                <a:latin typeface="Tahoma" pitchFamily="34" charset="0"/>
              </a:rPr>
              <a:t>, </a:t>
            </a:r>
            <a:r>
              <a:rPr lang="en-US" sz="1400" dirty="0" err="1">
                <a:latin typeface="Tahoma" pitchFamily="34" charset="0"/>
              </a:rPr>
              <a:t>CdTe</a:t>
            </a:r>
            <a:r>
              <a:rPr lang="en-US" sz="1400" dirty="0">
                <a:latin typeface="Tahoma" pitchFamily="34" charset="0"/>
              </a:rPr>
              <a:t>, or </a:t>
            </a:r>
            <a:r>
              <a:rPr lang="en-US" sz="1400" b="1" dirty="0">
                <a:latin typeface="Tahoma" pitchFamily="34" charset="0"/>
              </a:rPr>
              <a:t>n</a:t>
            </a:r>
            <a:r>
              <a:rPr lang="en-US" sz="1400" dirty="0">
                <a:latin typeface="Tahoma" pitchFamily="34" charset="0"/>
              </a:rPr>
              <a:t> converter)</a:t>
            </a:r>
          </a:p>
          <a:p>
            <a:pPr>
              <a:buFontTx/>
              <a:buChar char="•"/>
            </a:pPr>
            <a:r>
              <a:rPr lang="en-US" sz="1400" dirty="0">
                <a:latin typeface="Tahoma" pitchFamily="34" charset="0"/>
              </a:rPr>
              <a:t>Bump-bonded to </a:t>
            </a:r>
            <a:r>
              <a:rPr lang="en-US" sz="1400" dirty="0" err="1">
                <a:latin typeface="Tahoma" pitchFamily="34" charset="0"/>
              </a:rPr>
              <a:t>Medipix</a:t>
            </a:r>
            <a:r>
              <a:rPr lang="en-US" sz="1400" dirty="0">
                <a:latin typeface="Tahoma" pitchFamily="34" charset="0"/>
              </a:rPr>
              <a:t> readout chip containing amplifier, discriminator and counter for each pixel.</a:t>
            </a:r>
          </a:p>
        </p:txBody>
      </p:sp>
      <p:sp>
        <p:nvSpPr>
          <p:cNvPr id="32" name="Rectangle 2"/>
          <p:cNvSpPr>
            <a:spLocks noGrp="1" noChangeArrowheads="1"/>
          </p:cNvSpPr>
          <p:nvPr>
            <p:ph type="title"/>
          </p:nvPr>
        </p:nvSpPr>
        <p:spPr>
          <a:xfrm>
            <a:off x="609600" y="260350"/>
            <a:ext cx="7346950" cy="936625"/>
          </a:xfrm>
        </p:spPr>
        <p:txBody>
          <a:bodyPr/>
          <a:lstStyle/>
          <a:p>
            <a:r>
              <a:rPr lang="en-US" dirty="0" err="1" smtClean="0"/>
              <a:t>Medipix</a:t>
            </a:r>
            <a:r>
              <a:rPr lang="cs-CZ" dirty="0" smtClean="0"/>
              <a:t>:</a:t>
            </a:r>
            <a:r>
              <a:rPr lang="cs-CZ" dirty="0"/>
              <a:t/>
            </a:r>
            <a:br>
              <a:rPr lang="cs-CZ" dirty="0"/>
            </a:br>
            <a:r>
              <a:rPr lang="en-US" sz="1700" dirty="0" smtClean="0"/>
              <a:t>Hybrid semiconductor single </a:t>
            </a:r>
            <a:r>
              <a:rPr lang="en-US" sz="1700" dirty="0"/>
              <a:t>particle counting pixel </a:t>
            </a:r>
            <a:r>
              <a:rPr lang="en-US" sz="1700" dirty="0" smtClean="0"/>
              <a:t>detector</a:t>
            </a:r>
            <a:endParaRPr lang="en-US" sz="17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Per–pixel signal electronics</a:t>
            </a:r>
            <a:endParaRPr lang="cs-CZ" dirty="0"/>
          </a:p>
        </p:txBody>
      </p:sp>
      <p:pic>
        <p:nvPicPr>
          <p:cNvPr id="502787" name="obráze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329614"/>
            <a:ext cx="4661123" cy="483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99592" y="2276872"/>
            <a:ext cx="2160240" cy="3323987"/>
          </a:xfrm>
          <a:prstGeom prst="rect">
            <a:avLst/>
          </a:prstGeom>
          <a:noFill/>
        </p:spPr>
        <p:txBody>
          <a:bodyPr wrap="square" rtlCol="0">
            <a:spAutoFit/>
          </a:bodyPr>
          <a:lstStyle/>
          <a:p>
            <a:r>
              <a:rPr lang="en-US" sz="1400" dirty="0"/>
              <a:t>Principle of the </a:t>
            </a:r>
            <a:r>
              <a:rPr lang="en-US" sz="1400" dirty="0">
                <a:solidFill>
                  <a:srgbClr val="FF6600"/>
                </a:solidFill>
              </a:rPr>
              <a:t>hybrid pixel detectors</a:t>
            </a:r>
            <a:r>
              <a:rPr lang="en-US" sz="1400" dirty="0"/>
              <a:t> where the sensor chip (top) is bump-bonded to the readout ASIC (bottom). Hybrid technology allows the use </a:t>
            </a:r>
            <a:r>
              <a:rPr lang="en-US" sz="1400" dirty="0">
                <a:solidFill>
                  <a:srgbClr val="FF6600"/>
                </a:solidFill>
              </a:rPr>
              <a:t>of different semiconductor sensors </a:t>
            </a:r>
            <a:r>
              <a:rPr lang="en-US" sz="1400" dirty="0"/>
              <a:t>(</a:t>
            </a:r>
            <a:r>
              <a:rPr lang="en-US" sz="1400" dirty="0" err="1"/>
              <a:t>e.g</a:t>
            </a:r>
            <a:r>
              <a:rPr lang="en-US" sz="1400" dirty="0"/>
              <a:t>, Si, </a:t>
            </a:r>
            <a:r>
              <a:rPr lang="en-US" sz="1400" dirty="0" err="1"/>
              <a:t>CdTe</a:t>
            </a:r>
            <a:r>
              <a:rPr lang="en-US" sz="1400" dirty="0"/>
              <a:t>, </a:t>
            </a:r>
            <a:r>
              <a:rPr lang="en-US" sz="1400" dirty="0" err="1"/>
              <a:t>GaAs</a:t>
            </a:r>
            <a:r>
              <a:rPr lang="en-US" sz="1400" dirty="0" smtClean="0"/>
              <a:t>) and </a:t>
            </a:r>
            <a:r>
              <a:rPr lang="en-US" sz="1400" dirty="0" smtClean="0">
                <a:solidFill>
                  <a:srgbClr val="FF6600"/>
                </a:solidFill>
              </a:rPr>
              <a:t>thickness </a:t>
            </a:r>
            <a:r>
              <a:rPr lang="en-US" sz="1400" dirty="0" smtClean="0"/>
              <a:t>(e.g. 300, 700, 1000 um). </a:t>
            </a:r>
            <a:r>
              <a:rPr lang="en-US" sz="1400" dirty="0"/>
              <a:t>Pulse processing electronics provides simultaneously fast and noise free images.</a:t>
            </a:r>
            <a:endParaRPr lang="cs-CZ" sz="1400" dirty="0"/>
          </a:p>
        </p:txBody>
      </p:sp>
      <p:pic>
        <p:nvPicPr>
          <p:cNvPr id="5" name="Picture 10"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nice se šipkou 3"/>
          <p:cNvCxnSpPr/>
          <p:nvPr/>
        </p:nvCxnSpPr>
        <p:spPr>
          <a:xfrm flipV="1">
            <a:off x="5746613" y="4160492"/>
            <a:ext cx="409563" cy="5703"/>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flipV="1">
            <a:off x="4572000" y="4163342"/>
            <a:ext cx="360040" cy="2853"/>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076056" y="4023980"/>
            <a:ext cx="648072" cy="261610"/>
          </a:xfrm>
          <a:prstGeom prst="rect">
            <a:avLst/>
          </a:prstGeom>
          <a:noFill/>
        </p:spPr>
        <p:txBody>
          <a:bodyPr wrap="square" lIns="9144" rIns="9144" rtlCol="0">
            <a:spAutoFit/>
          </a:bodyPr>
          <a:lstStyle/>
          <a:p>
            <a:pPr algn="ctr"/>
            <a:r>
              <a:rPr lang="en-US" sz="1100" b="1" dirty="0" smtClean="0">
                <a:solidFill>
                  <a:srgbClr val="C00000"/>
                </a:solidFill>
              </a:rPr>
              <a:t>30 µm</a:t>
            </a:r>
            <a:endParaRPr lang="cs-CZ" sz="1100" b="1" dirty="0">
              <a:solidFill>
                <a:srgbClr val="C00000"/>
              </a:solidFill>
            </a:endParaRPr>
          </a:p>
        </p:txBody>
      </p:sp>
      <p:cxnSp>
        <p:nvCxnSpPr>
          <p:cNvPr id="17" name="Přímá spojnice se šipkou 16"/>
          <p:cNvCxnSpPr/>
          <p:nvPr/>
        </p:nvCxnSpPr>
        <p:spPr>
          <a:xfrm flipV="1">
            <a:off x="3491880" y="5085184"/>
            <a:ext cx="409563" cy="5703"/>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flipV="1">
            <a:off x="6516216" y="5082331"/>
            <a:ext cx="360040" cy="2853"/>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2843808" y="4951526"/>
            <a:ext cx="648072" cy="261610"/>
          </a:xfrm>
          <a:prstGeom prst="rect">
            <a:avLst/>
          </a:prstGeom>
          <a:noFill/>
        </p:spPr>
        <p:txBody>
          <a:bodyPr wrap="square" lIns="9144" rIns="9144" rtlCol="0">
            <a:spAutoFit/>
          </a:bodyPr>
          <a:lstStyle/>
          <a:p>
            <a:pPr algn="ctr"/>
            <a:r>
              <a:rPr lang="en-US" sz="1100" b="1" dirty="0" smtClean="0">
                <a:solidFill>
                  <a:srgbClr val="C00000"/>
                </a:solidFill>
              </a:rPr>
              <a:t>55 µm</a:t>
            </a:r>
            <a:endParaRPr lang="cs-CZ" sz="1100" b="1" dirty="0">
              <a:solidFill>
                <a:srgbClr val="C00000"/>
              </a:solidFill>
            </a:endParaRPr>
          </a:p>
        </p:txBody>
      </p:sp>
    </p:spTree>
    <p:extLst>
      <p:ext uri="{BB962C8B-B14F-4D97-AF65-F5344CB8AC3E}">
        <p14:creationId xmlns:p14="http://schemas.microsoft.com/office/powerpoint/2010/main" val="854921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Per–pixel integrated RO signal chain</a:t>
            </a:r>
            <a:endParaRPr lang="cs-CZ" dirty="0"/>
          </a:p>
        </p:txBody>
      </p:sp>
      <p:sp>
        <p:nvSpPr>
          <p:cNvPr id="6" name="TextBox 5"/>
          <p:cNvSpPr txBox="1"/>
          <p:nvPr/>
        </p:nvSpPr>
        <p:spPr>
          <a:xfrm>
            <a:off x="755576" y="1412776"/>
            <a:ext cx="2497340" cy="3108543"/>
          </a:xfrm>
          <a:prstGeom prst="rect">
            <a:avLst/>
          </a:prstGeom>
          <a:noFill/>
        </p:spPr>
        <p:txBody>
          <a:bodyPr wrap="square" rtlCol="0">
            <a:spAutoFit/>
          </a:bodyPr>
          <a:lstStyle/>
          <a:p>
            <a:pPr algn="ctr"/>
            <a:r>
              <a:rPr lang="en-US" sz="1400" b="1" dirty="0" err="1" smtClean="0"/>
              <a:t>Timepix</a:t>
            </a:r>
            <a:r>
              <a:rPr lang="en-US" sz="1400" b="1" dirty="0" smtClean="0"/>
              <a:t> pixel cell layout</a:t>
            </a:r>
          </a:p>
          <a:p>
            <a:endParaRPr lang="en-US" sz="1400" dirty="0" smtClean="0"/>
          </a:p>
          <a:p>
            <a:pPr marL="342900" indent="-342900">
              <a:buAutoNum type="arabicParenR"/>
            </a:pPr>
            <a:r>
              <a:rPr lang="en-US" sz="1400" dirty="0" smtClean="0"/>
              <a:t>Preamplifier</a:t>
            </a:r>
          </a:p>
          <a:p>
            <a:pPr marL="342900" indent="-342900">
              <a:buAutoNum type="arabicParenR"/>
            </a:pPr>
            <a:r>
              <a:rPr lang="en-US" sz="1400" dirty="0" smtClean="0"/>
              <a:t>Threshold discriminator </a:t>
            </a:r>
            <a:r>
              <a:rPr lang="en-US" sz="1400" dirty="0"/>
              <a:t>with </a:t>
            </a:r>
            <a:r>
              <a:rPr lang="en-US" sz="1400" dirty="0" smtClean="0"/>
              <a:t>4-bit threshold equalization</a:t>
            </a:r>
          </a:p>
          <a:p>
            <a:pPr marL="342900" indent="-342900">
              <a:buAutoNum type="arabicParenR"/>
            </a:pPr>
            <a:endParaRPr lang="en-US" sz="1400" dirty="0" smtClean="0"/>
          </a:p>
          <a:p>
            <a:pPr marL="342900" indent="-342900">
              <a:buAutoNum type="arabicParenR"/>
            </a:pPr>
            <a:r>
              <a:rPr lang="en-US" sz="1400" dirty="0" smtClean="0"/>
              <a:t>8-bit (PCR) pixel configuration register</a:t>
            </a:r>
          </a:p>
          <a:p>
            <a:pPr marL="342900" indent="-342900">
              <a:buAutoNum type="arabicParenR" startAt="4"/>
            </a:pPr>
            <a:r>
              <a:rPr lang="en-US" sz="1400" dirty="0" smtClean="0"/>
              <a:t>Reference clock buffer + (TSL) </a:t>
            </a:r>
            <a:r>
              <a:rPr lang="en-US" sz="1400" dirty="0" err="1" smtClean="0"/>
              <a:t>timepix</a:t>
            </a:r>
            <a:r>
              <a:rPr lang="en-US" sz="1400" dirty="0" smtClean="0"/>
              <a:t> synchronization logic</a:t>
            </a:r>
          </a:p>
          <a:p>
            <a:pPr marL="342900" indent="-342900">
              <a:buAutoNum type="arabicParenR" startAt="4"/>
            </a:pPr>
            <a:r>
              <a:rPr lang="en-US" sz="1400" dirty="0" smtClean="0"/>
              <a:t>14-bit shift register and overflow control logic.</a:t>
            </a:r>
            <a:endParaRPr lang="cs-CZ" sz="1400" dirty="0"/>
          </a:p>
        </p:txBody>
      </p:sp>
      <p:sp>
        <p:nvSpPr>
          <p:cNvPr id="7" name="TextBox 6"/>
          <p:cNvSpPr txBox="1"/>
          <p:nvPr/>
        </p:nvSpPr>
        <p:spPr>
          <a:xfrm>
            <a:off x="4139952" y="188641"/>
            <a:ext cx="3816424" cy="276999"/>
          </a:xfrm>
          <a:prstGeom prst="rect">
            <a:avLst/>
          </a:prstGeom>
          <a:noFill/>
        </p:spPr>
        <p:txBody>
          <a:bodyPr wrap="square" rtlCol="0">
            <a:spAutoFit/>
          </a:bodyPr>
          <a:lstStyle/>
          <a:p>
            <a:pPr algn="r"/>
            <a:r>
              <a:rPr lang="en-US" sz="1200" b="1" i="1" dirty="0" smtClean="0"/>
              <a:t>X. </a:t>
            </a:r>
            <a:r>
              <a:rPr lang="en-US" sz="1200" b="1" i="1" dirty="0" err="1" smtClean="0"/>
              <a:t>Llopart</a:t>
            </a:r>
            <a:r>
              <a:rPr lang="en-US" sz="1200" b="1" i="1" dirty="0" smtClean="0"/>
              <a:t>, et. al. NIM A 581 (2007) 485–494</a:t>
            </a:r>
            <a:endParaRPr lang="cs-CZ" sz="1200" i="1" dirty="0"/>
          </a:p>
        </p:txBody>
      </p:sp>
      <p:pic>
        <p:nvPicPr>
          <p:cNvPr id="503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916" y="1628800"/>
            <a:ext cx="510641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Brace 2"/>
          <p:cNvSpPr/>
          <p:nvPr/>
        </p:nvSpPr>
        <p:spPr>
          <a:xfrm rot="5400000" flipV="1">
            <a:off x="4499995" y="548680"/>
            <a:ext cx="144014" cy="2016225"/>
          </a:xfrm>
          <a:prstGeom prst="leftBrace">
            <a:avLst/>
          </a:prstGeom>
          <a:ln w="28575">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Left Brace 8"/>
          <p:cNvSpPr/>
          <p:nvPr/>
        </p:nvSpPr>
        <p:spPr>
          <a:xfrm rot="5400000" flipV="1">
            <a:off x="6876258" y="260648"/>
            <a:ext cx="144014" cy="2592289"/>
          </a:xfrm>
          <a:prstGeom prst="leftBrace">
            <a:avLst/>
          </a:prstGeom>
          <a:ln w="28575">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1" name="TextBox 10"/>
          <p:cNvSpPr txBox="1"/>
          <p:nvPr/>
        </p:nvSpPr>
        <p:spPr>
          <a:xfrm>
            <a:off x="3969920" y="1207786"/>
            <a:ext cx="1106136" cy="276999"/>
          </a:xfrm>
          <a:prstGeom prst="rect">
            <a:avLst/>
          </a:prstGeom>
          <a:noFill/>
        </p:spPr>
        <p:txBody>
          <a:bodyPr wrap="square" rtlCol="0">
            <a:spAutoFit/>
          </a:bodyPr>
          <a:lstStyle/>
          <a:p>
            <a:pPr algn="ctr"/>
            <a:r>
              <a:rPr lang="en-US" sz="1200" b="1" dirty="0" smtClean="0"/>
              <a:t>analogue</a:t>
            </a:r>
            <a:endParaRPr lang="cs-CZ" sz="1200" dirty="0"/>
          </a:p>
        </p:txBody>
      </p:sp>
      <p:sp>
        <p:nvSpPr>
          <p:cNvPr id="12" name="TextBox 11"/>
          <p:cNvSpPr txBox="1"/>
          <p:nvPr/>
        </p:nvSpPr>
        <p:spPr>
          <a:xfrm>
            <a:off x="6444208" y="1196752"/>
            <a:ext cx="1106136" cy="276999"/>
          </a:xfrm>
          <a:prstGeom prst="rect">
            <a:avLst/>
          </a:prstGeom>
          <a:noFill/>
        </p:spPr>
        <p:txBody>
          <a:bodyPr wrap="square" rtlCol="0">
            <a:spAutoFit/>
          </a:bodyPr>
          <a:lstStyle/>
          <a:p>
            <a:pPr algn="ctr"/>
            <a:r>
              <a:rPr lang="en-US" sz="1200" b="1" dirty="0" smtClean="0"/>
              <a:t>digital</a:t>
            </a:r>
            <a:endParaRPr lang="cs-CZ" sz="1200" dirty="0"/>
          </a:p>
        </p:txBody>
      </p:sp>
      <p:sp>
        <p:nvSpPr>
          <p:cNvPr id="13" name="TextBox 12"/>
          <p:cNvSpPr txBox="1"/>
          <p:nvPr/>
        </p:nvSpPr>
        <p:spPr>
          <a:xfrm>
            <a:off x="1259632" y="5589240"/>
            <a:ext cx="1584176" cy="276999"/>
          </a:xfrm>
          <a:prstGeom prst="rect">
            <a:avLst/>
          </a:prstGeom>
          <a:noFill/>
        </p:spPr>
        <p:txBody>
          <a:bodyPr wrap="square" rtlCol="0">
            <a:spAutoFit/>
          </a:bodyPr>
          <a:lstStyle/>
          <a:p>
            <a:pPr algn="ctr"/>
            <a:r>
              <a:rPr lang="en-US" sz="1200" b="1" dirty="0" smtClean="0"/>
              <a:t>~ 1000 transistors</a:t>
            </a:r>
          </a:p>
        </p:txBody>
      </p:sp>
      <p:sp>
        <p:nvSpPr>
          <p:cNvPr id="14" name="TextBox 13"/>
          <p:cNvSpPr txBox="1"/>
          <p:nvPr/>
        </p:nvSpPr>
        <p:spPr>
          <a:xfrm>
            <a:off x="755576" y="5888305"/>
            <a:ext cx="2376264" cy="461665"/>
          </a:xfrm>
          <a:prstGeom prst="rect">
            <a:avLst/>
          </a:prstGeom>
          <a:noFill/>
        </p:spPr>
        <p:txBody>
          <a:bodyPr wrap="square" rtlCol="0">
            <a:spAutoFit/>
          </a:bodyPr>
          <a:lstStyle/>
          <a:p>
            <a:pPr algn="ctr"/>
            <a:r>
              <a:rPr lang="en-US" sz="1200" dirty="0"/>
              <a:t>power consumption </a:t>
            </a:r>
            <a:r>
              <a:rPr lang="en-US" sz="1200" dirty="0" smtClean="0"/>
              <a:t>~ 6:5 </a:t>
            </a:r>
            <a:r>
              <a:rPr lang="en-US" sz="1200" dirty="0" err="1" smtClean="0"/>
              <a:t>μW</a:t>
            </a:r>
            <a:r>
              <a:rPr lang="en-US" sz="1200" dirty="0" smtClean="0"/>
              <a:t> (analogue part)</a:t>
            </a:r>
            <a:endParaRPr lang="en-US" sz="1200" b="1" dirty="0" smtClean="0"/>
          </a:p>
        </p:txBody>
      </p:sp>
      <p:sp>
        <p:nvSpPr>
          <p:cNvPr id="4" name="Hexagon 3"/>
          <p:cNvSpPr/>
          <p:nvPr/>
        </p:nvSpPr>
        <p:spPr>
          <a:xfrm>
            <a:off x="3707902" y="2780928"/>
            <a:ext cx="1872214" cy="1728192"/>
          </a:xfrm>
          <a:prstGeom prst="hexagon">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Box 14"/>
          <p:cNvSpPr txBox="1"/>
          <p:nvPr/>
        </p:nvSpPr>
        <p:spPr>
          <a:xfrm>
            <a:off x="873728" y="4797152"/>
            <a:ext cx="2355983" cy="523220"/>
          </a:xfrm>
          <a:prstGeom prst="rect">
            <a:avLst/>
          </a:prstGeom>
          <a:noFill/>
        </p:spPr>
        <p:txBody>
          <a:bodyPr wrap="square" rtlCol="0">
            <a:spAutoFit/>
          </a:bodyPr>
          <a:lstStyle/>
          <a:p>
            <a:pPr algn="ctr"/>
            <a:r>
              <a:rPr lang="en-US" sz="1400" dirty="0" smtClean="0"/>
              <a:t>Pixel signal threshold </a:t>
            </a:r>
          </a:p>
          <a:p>
            <a:pPr algn="ctr"/>
            <a:r>
              <a:rPr lang="en-US" sz="1400" dirty="0" smtClean="0"/>
              <a:t>~ 4 keV</a:t>
            </a:r>
          </a:p>
        </p:txBody>
      </p:sp>
      <p:pic>
        <p:nvPicPr>
          <p:cNvPr id="16" name="Picture 10"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436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Timepix</a:t>
            </a:r>
            <a:r>
              <a:rPr lang="en-US" dirty="0" smtClean="0"/>
              <a:t> chip</a:t>
            </a:r>
            <a:endParaRPr lang="cs-CZ" dirty="0"/>
          </a:p>
        </p:txBody>
      </p:sp>
      <p:sp>
        <p:nvSpPr>
          <p:cNvPr id="6" name="TextBox 5"/>
          <p:cNvSpPr txBox="1"/>
          <p:nvPr/>
        </p:nvSpPr>
        <p:spPr>
          <a:xfrm>
            <a:off x="899592" y="5498648"/>
            <a:ext cx="2232248" cy="738664"/>
          </a:xfrm>
          <a:prstGeom prst="rect">
            <a:avLst/>
          </a:prstGeom>
          <a:noFill/>
        </p:spPr>
        <p:txBody>
          <a:bodyPr wrap="square" rtlCol="0">
            <a:spAutoFit/>
          </a:bodyPr>
          <a:lstStyle/>
          <a:p>
            <a:r>
              <a:rPr lang="en-US" sz="1400" dirty="0" smtClean="0"/>
              <a:t>Total power consumption</a:t>
            </a:r>
          </a:p>
          <a:p>
            <a:pPr marL="171450" indent="-171450">
              <a:buFont typeface="Arial" pitchFamily="34" charset="0"/>
              <a:buChar char="•"/>
            </a:pPr>
            <a:r>
              <a:rPr lang="en-US" sz="1400" dirty="0" smtClean="0"/>
              <a:t>analogue: ~ 440 </a:t>
            </a:r>
            <a:r>
              <a:rPr lang="en-US" sz="1400" dirty="0" err="1" smtClean="0"/>
              <a:t>mW</a:t>
            </a:r>
            <a:endParaRPr lang="en-US" sz="1400" dirty="0" smtClean="0"/>
          </a:p>
          <a:p>
            <a:pPr marL="171450" indent="-171450">
              <a:buFont typeface="Arial" pitchFamily="34" charset="0"/>
              <a:buChar char="•"/>
            </a:pPr>
            <a:r>
              <a:rPr lang="en-US" sz="1400" dirty="0" smtClean="0"/>
              <a:t>digital: ~ 450 </a:t>
            </a:r>
            <a:r>
              <a:rPr lang="en-US" sz="1400" dirty="0" err="1" smtClean="0"/>
              <a:t>mW</a:t>
            </a:r>
            <a:endParaRPr lang="en-US" sz="1400" dirty="0" smtClean="0"/>
          </a:p>
        </p:txBody>
      </p:sp>
      <p:pic>
        <p:nvPicPr>
          <p:cNvPr id="504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854045"/>
            <a:ext cx="44958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5576" y="2035165"/>
            <a:ext cx="2376264" cy="307777"/>
          </a:xfrm>
          <a:prstGeom prst="rect">
            <a:avLst/>
          </a:prstGeom>
          <a:noFill/>
        </p:spPr>
        <p:txBody>
          <a:bodyPr wrap="square" rtlCol="0">
            <a:spAutoFit/>
          </a:bodyPr>
          <a:lstStyle/>
          <a:p>
            <a:pPr algn="ctr"/>
            <a:endParaRPr lang="cs-CZ" sz="1400" dirty="0"/>
          </a:p>
        </p:txBody>
      </p:sp>
      <p:sp>
        <p:nvSpPr>
          <p:cNvPr id="9" name="TextBox 8"/>
          <p:cNvSpPr txBox="1"/>
          <p:nvPr/>
        </p:nvSpPr>
        <p:spPr>
          <a:xfrm>
            <a:off x="755575" y="2035165"/>
            <a:ext cx="2520281" cy="1384995"/>
          </a:xfrm>
          <a:prstGeom prst="rect">
            <a:avLst/>
          </a:prstGeom>
          <a:noFill/>
        </p:spPr>
        <p:txBody>
          <a:bodyPr wrap="square" rtlCol="0">
            <a:spAutoFit/>
          </a:bodyPr>
          <a:lstStyle/>
          <a:p>
            <a:r>
              <a:rPr lang="en-US" sz="1400" dirty="0" smtClean="0"/>
              <a:t>      Chip can be readout with</a:t>
            </a:r>
          </a:p>
          <a:p>
            <a:r>
              <a:rPr lang="en-US" sz="1400" dirty="0"/>
              <a:t> </a:t>
            </a:r>
            <a:r>
              <a:rPr lang="en-US" sz="1400" dirty="0" smtClean="0"/>
              <a:t>     a 100MHz readout clock:</a:t>
            </a:r>
          </a:p>
          <a:p>
            <a:endParaRPr lang="en-US" sz="1400" dirty="0" smtClean="0"/>
          </a:p>
          <a:p>
            <a:pPr marL="285750" indent="-285750">
              <a:buFont typeface="Arial" pitchFamily="34" charset="0"/>
              <a:buChar char="•"/>
            </a:pPr>
            <a:r>
              <a:rPr lang="en-US" sz="1400" dirty="0" smtClean="0"/>
              <a:t>serially in ≤ 10 </a:t>
            </a:r>
            <a:r>
              <a:rPr lang="en-US" sz="1400" dirty="0" err="1" smtClean="0"/>
              <a:t>ms</a:t>
            </a:r>
            <a:r>
              <a:rPr lang="en-US" sz="1400" dirty="0" smtClean="0"/>
              <a:t> (LVDS)</a:t>
            </a:r>
          </a:p>
          <a:p>
            <a:pPr marL="285750" indent="-285750">
              <a:buFont typeface="Arial" pitchFamily="34" charset="0"/>
              <a:buChar char="•"/>
            </a:pPr>
            <a:r>
              <a:rPr lang="en-US" sz="1400" dirty="0" smtClean="0"/>
              <a:t>in parallel ≤ 300 </a:t>
            </a:r>
            <a:r>
              <a:rPr lang="el-GR" sz="1400" dirty="0" smtClean="0"/>
              <a:t>μ</a:t>
            </a:r>
            <a:r>
              <a:rPr lang="en-US" sz="1400" dirty="0" smtClean="0"/>
              <a:t>s (32-bit CMOS)</a:t>
            </a:r>
            <a:endParaRPr lang="cs-CZ" sz="1400" dirty="0"/>
          </a:p>
        </p:txBody>
      </p:sp>
      <p:sp>
        <p:nvSpPr>
          <p:cNvPr id="10" name="TextBox 9"/>
          <p:cNvSpPr txBox="1"/>
          <p:nvPr/>
        </p:nvSpPr>
        <p:spPr>
          <a:xfrm>
            <a:off x="899592" y="4553252"/>
            <a:ext cx="2355983" cy="523220"/>
          </a:xfrm>
          <a:prstGeom prst="rect">
            <a:avLst/>
          </a:prstGeom>
          <a:noFill/>
        </p:spPr>
        <p:txBody>
          <a:bodyPr wrap="square" rtlCol="0">
            <a:spAutoFit/>
          </a:bodyPr>
          <a:lstStyle/>
          <a:p>
            <a:r>
              <a:rPr lang="en-US" sz="1400" dirty="0" smtClean="0"/>
              <a:t>Total 36 million transistors</a:t>
            </a:r>
          </a:p>
          <a:p>
            <a:r>
              <a:rPr lang="en-US" sz="1400" dirty="0" smtClean="0"/>
              <a:t>CMOS 0.25 </a:t>
            </a:r>
            <a:r>
              <a:rPr lang="el-GR" sz="1400" dirty="0" smtClean="0"/>
              <a:t>μ</a:t>
            </a:r>
            <a:r>
              <a:rPr lang="en-US" sz="1400" dirty="0" smtClean="0"/>
              <a:t>s technology</a:t>
            </a:r>
          </a:p>
        </p:txBody>
      </p:sp>
      <p:pic>
        <p:nvPicPr>
          <p:cNvPr id="11" name="Picture 10"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707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r>
              <a:rPr lang="en-US" b="1" dirty="0">
                <a:effectLst>
                  <a:outerShdw blurRad="38100" dist="38100" dir="2700000" algn="tl">
                    <a:srgbClr val="C0C0C0"/>
                  </a:outerShdw>
                </a:effectLst>
              </a:rPr>
              <a:t>Particle counting pixel detectors</a:t>
            </a:r>
            <a:endParaRPr lang="cs-CZ" b="1" dirty="0">
              <a:effectLst>
                <a:outerShdw blurRad="38100" dist="38100" dir="2700000" algn="tl">
                  <a:srgbClr val="C0C0C0"/>
                </a:outerShdw>
              </a:effectLst>
            </a:endParaRPr>
          </a:p>
        </p:txBody>
      </p:sp>
      <p:grpSp>
        <p:nvGrpSpPr>
          <p:cNvPr id="304133" name="Group 94"/>
          <p:cNvGrpSpPr>
            <a:grpSpLocks/>
          </p:cNvGrpSpPr>
          <p:nvPr/>
        </p:nvGrpSpPr>
        <p:grpSpPr bwMode="auto">
          <a:xfrm>
            <a:off x="5394325" y="2085975"/>
            <a:ext cx="3676650" cy="1857375"/>
            <a:chOff x="4857752" y="1571612"/>
            <a:chExt cx="3676650" cy="1857375"/>
          </a:xfrm>
        </p:grpSpPr>
        <p:pic>
          <p:nvPicPr>
            <p:cNvPr id="304134" name="Picture 91" descr="N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2" y="1571612"/>
              <a:ext cx="36766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2"/>
            <p:cNvSpPr txBox="1">
              <a:spLocks noChangeArrowheads="1"/>
            </p:cNvSpPr>
            <p:nvPr/>
          </p:nvSpPr>
          <p:spPr bwMode="auto">
            <a:xfrm>
              <a:off x="6997702" y="1938325"/>
              <a:ext cx="500063" cy="230187"/>
            </a:xfrm>
            <a:prstGeom prst="rect">
              <a:avLst/>
            </a:prstGeom>
            <a:noFill/>
            <a:ln w="9525">
              <a:noFill/>
              <a:miter lim="800000"/>
              <a:headEnd/>
              <a:tailEnd/>
            </a:ln>
          </p:spPr>
          <p:txBody>
            <a:bodyPr>
              <a:spAutoFit/>
            </a:bodyPr>
            <a:lstStyle/>
            <a:p>
              <a:pPr fontAlgn="auto">
                <a:spcBef>
                  <a:spcPts val="0"/>
                </a:spcBef>
                <a:spcAft>
                  <a:spcPts val="0"/>
                </a:spcAft>
                <a:defRPr/>
              </a:pPr>
              <a:r>
                <a:rPr lang="cs-CZ" sz="900" b="1" kern="0">
                  <a:solidFill>
                    <a:sysClr val="windowText" lastClr="000000"/>
                  </a:solidFill>
                  <a:latin typeface="Arial" charset="0"/>
                </a:rPr>
                <a:t>(Si)</a:t>
              </a:r>
            </a:p>
          </p:txBody>
        </p:sp>
      </p:grpSp>
      <p:sp>
        <p:nvSpPr>
          <p:cNvPr id="9" name="Rectangle 152"/>
          <p:cNvSpPr>
            <a:spLocks noChangeArrowheads="1"/>
          </p:cNvSpPr>
          <p:nvPr/>
        </p:nvSpPr>
        <p:spPr bwMode="auto">
          <a:xfrm>
            <a:off x="7412038" y="3051175"/>
            <a:ext cx="347662" cy="184150"/>
          </a:xfrm>
          <a:prstGeom prst="rect">
            <a:avLst/>
          </a:prstGeom>
          <a:solidFill>
            <a:srgbClr val="FFFFFF"/>
          </a:solidFill>
          <a:ln w="9525" algn="ctr">
            <a:noFill/>
            <a:round/>
            <a:headEnd/>
            <a:tailEnd/>
          </a:ln>
        </p:spPr>
        <p:txBody>
          <a:bodyPr/>
          <a:lstStyle/>
          <a:p>
            <a:pPr fontAlgn="auto">
              <a:spcBef>
                <a:spcPts val="0"/>
              </a:spcBef>
              <a:spcAft>
                <a:spcPts val="0"/>
              </a:spcAft>
              <a:defRPr/>
            </a:pPr>
            <a:endParaRPr lang="cs-CZ" kern="0">
              <a:solidFill>
                <a:sysClr val="windowText" lastClr="000000"/>
              </a:solidFill>
              <a:latin typeface="Arial" charset="0"/>
            </a:endParaRPr>
          </a:p>
        </p:txBody>
      </p:sp>
      <p:sp>
        <p:nvSpPr>
          <p:cNvPr id="10" name="Rectangle 144"/>
          <p:cNvSpPr>
            <a:spLocks noChangeArrowheads="1"/>
          </p:cNvSpPr>
          <p:nvPr/>
        </p:nvSpPr>
        <p:spPr bwMode="auto">
          <a:xfrm>
            <a:off x="5446713" y="3206750"/>
            <a:ext cx="3595687" cy="738188"/>
          </a:xfrm>
          <a:prstGeom prst="rect">
            <a:avLst/>
          </a:prstGeom>
          <a:solidFill>
            <a:srgbClr val="FFFFFF"/>
          </a:solidFill>
          <a:ln w="9525" algn="ctr">
            <a:noFill/>
            <a:round/>
            <a:headEnd/>
            <a:tailEnd/>
          </a:ln>
        </p:spPr>
        <p:txBody>
          <a:bodyPr/>
          <a:lstStyle/>
          <a:p>
            <a:pPr fontAlgn="auto">
              <a:spcBef>
                <a:spcPts val="0"/>
              </a:spcBef>
              <a:spcAft>
                <a:spcPts val="0"/>
              </a:spcAft>
              <a:defRPr/>
            </a:pPr>
            <a:endParaRPr lang="cs-CZ" kern="0">
              <a:solidFill>
                <a:sysClr val="windowText" lastClr="000000"/>
              </a:solidFill>
              <a:latin typeface="Arial" charset="0"/>
            </a:endParaRPr>
          </a:p>
        </p:txBody>
      </p:sp>
      <p:sp>
        <p:nvSpPr>
          <p:cNvPr id="11" name="Rounded Rectangle 134"/>
          <p:cNvSpPr>
            <a:spLocks noChangeArrowheads="1"/>
          </p:cNvSpPr>
          <p:nvPr/>
        </p:nvSpPr>
        <p:spPr bwMode="auto">
          <a:xfrm>
            <a:off x="7807676" y="3206746"/>
            <a:ext cx="1023582" cy="3125336"/>
          </a:xfrm>
          <a:prstGeom prst="roundRect">
            <a:avLst>
              <a:gd name="adj" fmla="val 4403"/>
            </a:avLst>
          </a:prstGeom>
          <a:solidFill>
            <a:srgbClr val="9BBB59">
              <a:lumMod val="5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2" name="Rounded Rectangle 134"/>
          <p:cNvSpPr>
            <a:spLocks noChangeArrowheads="1"/>
          </p:cNvSpPr>
          <p:nvPr/>
        </p:nvSpPr>
        <p:spPr bwMode="auto">
          <a:xfrm>
            <a:off x="6729503" y="3206746"/>
            <a:ext cx="1037230" cy="3132160"/>
          </a:xfrm>
          <a:prstGeom prst="roundRect">
            <a:avLst>
              <a:gd name="adj" fmla="val 4403"/>
            </a:avLst>
          </a:prstGeom>
          <a:solidFill>
            <a:srgbClr val="9BBB59">
              <a:lumMod val="5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3" name="Parallelogram 172"/>
          <p:cNvSpPr/>
          <p:nvPr/>
        </p:nvSpPr>
        <p:spPr bwMode="auto">
          <a:xfrm>
            <a:off x="5576888" y="1979613"/>
            <a:ext cx="3390900" cy="214312"/>
          </a:xfrm>
          <a:prstGeom prst="parallelogram">
            <a:avLst>
              <a:gd name="adj" fmla="val 49444"/>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1F497D">
                <a:lumMod val="50000"/>
              </a:srgbClr>
            </a:solidFill>
            <a:prstDash val="solid"/>
            <a:headEnd type="none" w="med" len="med"/>
            <a:tailEnd type="none" w="med" len="me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4" name="Parallelogram 173"/>
          <p:cNvSpPr/>
          <p:nvPr/>
        </p:nvSpPr>
        <p:spPr bwMode="auto">
          <a:xfrm rot="16200000" flipV="1">
            <a:off x="8413751" y="2432050"/>
            <a:ext cx="1003300" cy="104775"/>
          </a:xfrm>
          <a:prstGeom prst="parallelogram">
            <a:avLst>
              <a:gd name="adj" fmla="val 206601"/>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1F497D">
                <a:lumMod val="50000"/>
              </a:srgbClr>
            </a:solidFill>
            <a:prstDash val="solid"/>
            <a:headEnd type="none" w="med" len="med"/>
            <a:tailEnd type="none" w="med" len="me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grpSp>
        <p:nvGrpSpPr>
          <p:cNvPr id="6" name="Group 132"/>
          <p:cNvGrpSpPr>
            <a:grpSpLocks/>
          </p:cNvGrpSpPr>
          <p:nvPr/>
        </p:nvGrpSpPr>
        <p:grpSpPr bwMode="auto">
          <a:xfrm>
            <a:off x="5908675" y="2395538"/>
            <a:ext cx="441325" cy="290512"/>
            <a:chOff x="5300620" y="2237662"/>
            <a:chExt cx="440881" cy="291382"/>
          </a:xfrm>
        </p:grpSpPr>
        <p:sp>
          <p:nvSpPr>
            <p:cNvPr id="16" name="Oval 175"/>
            <p:cNvSpPr/>
            <p:nvPr/>
          </p:nvSpPr>
          <p:spPr bwMode="auto">
            <a:xfrm>
              <a:off x="5527999" y="2237662"/>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7" name="Oval 176"/>
            <p:cNvSpPr/>
            <p:nvPr/>
          </p:nvSpPr>
          <p:spPr bwMode="auto">
            <a:xfrm>
              <a:off x="5636224" y="2407922"/>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8" name="Oval 177"/>
            <p:cNvSpPr/>
            <p:nvPr/>
          </p:nvSpPr>
          <p:spPr bwMode="auto">
            <a:xfrm>
              <a:off x="5651744" y="2277586"/>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19" name="Oval 178"/>
            <p:cNvSpPr/>
            <p:nvPr/>
          </p:nvSpPr>
          <p:spPr bwMode="auto">
            <a:xfrm>
              <a:off x="5300620" y="2261083"/>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0" name="Oval 179"/>
            <p:cNvSpPr/>
            <p:nvPr/>
          </p:nvSpPr>
          <p:spPr bwMode="auto">
            <a:xfrm>
              <a:off x="5371545" y="2337654"/>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1" name="Oval 180"/>
            <p:cNvSpPr/>
            <p:nvPr/>
          </p:nvSpPr>
          <p:spPr bwMode="auto">
            <a:xfrm>
              <a:off x="5413799" y="2439287"/>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grpSp>
      <p:cxnSp>
        <p:nvCxnSpPr>
          <p:cNvPr id="22" name="Straight Arrow Connector 181"/>
          <p:cNvCxnSpPr>
            <a:cxnSpLocks noChangeShapeType="1"/>
          </p:cNvCxnSpPr>
          <p:nvPr/>
        </p:nvCxnSpPr>
        <p:spPr bwMode="auto">
          <a:xfrm rot="5400000" flipH="1" flipV="1">
            <a:off x="6369844" y="2485231"/>
            <a:ext cx="190500" cy="1588"/>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Straight Arrow Connector 182"/>
          <p:cNvCxnSpPr>
            <a:cxnSpLocks noChangeShapeType="1"/>
          </p:cNvCxnSpPr>
          <p:nvPr/>
        </p:nvCxnSpPr>
        <p:spPr bwMode="auto">
          <a:xfrm rot="5400000">
            <a:off x="5765800" y="2651125"/>
            <a:ext cx="230188" cy="1588"/>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7" name="Group 133"/>
          <p:cNvGrpSpPr>
            <a:grpSpLocks/>
          </p:cNvGrpSpPr>
          <p:nvPr/>
        </p:nvGrpSpPr>
        <p:grpSpPr bwMode="auto">
          <a:xfrm>
            <a:off x="5908675" y="2376488"/>
            <a:ext cx="460375" cy="404812"/>
            <a:chOff x="5300621" y="2219849"/>
            <a:chExt cx="460986" cy="404195"/>
          </a:xfrm>
        </p:grpSpPr>
        <p:sp>
          <p:nvSpPr>
            <p:cNvPr id="25" name="Oval 184"/>
            <p:cNvSpPr/>
            <p:nvPr/>
          </p:nvSpPr>
          <p:spPr bwMode="auto">
            <a:xfrm>
              <a:off x="5556304" y="2528352"/>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6" name="Oval 185"/>
            <p:cNvSpPr/>
            <p:nvPr/>
          </p:nvSpPr>
          <p:spPr bwMode="auto">
            <a:xfrm>
              <a:off x="5437550" y="2534287"/>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7" name="Oval 186"/>
            <p:cNvSpPr/>
            <p:nvPr/>
          </p:nvSpPr>
          <p:spPr bwMode="auto">
            <a:xfrm>
              <a:off x="5300621" y="2474837"/>
              <a:ext cx="89757" cy="89757"/>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8" name="Oval 187"/>
            <p:cNvSpPr/>
            <p:nvPr/>
          </p:nvSpPr>
          <p:spPr bwMode="auto">
            <a:xfrm>
              <a:off x="5474560" y="2219849"/>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29" name="Oval 188"/>
            <p:cNvSpPr/>
            <p:nvPr/>
          </p:nvSpPr>
          <p:spPr bwMode="auto">
            <a:xfrm>
              <a:off x="5568618" y="2277586"/>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30" name="Oval 189"/>
            <p:cNvSpPr/>
            <p:nvPr/>
          </p:nvSpPr>
          <p:spPr bwMode="auto">
            <a:xfrm>
              <a:off x="5671850" y="2223854"/>
              <a:ext cx="89757" cy="89757"/>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grpSp>
      <p:sp>
        <p:nvSpPr>
          <p:cNvPr id="31" name="Rounded Rectangle 134"/>
          <p:cNvSpPr>
            <a:spLocks noChangeArrowheads="1"/>
          </p:cNvSpPr>
          <p:nvPr/>
        </p:nvSpPr>
        <p:spPr bwMode="auto">
          <a:xfrm>
            <a:off x="5580532" y="3213994"/>
            <a:ext cx="1114851" cy="3131735"/>
          </a:xfrm>
          <a:prstGeom prst="roundRect">
            <a:avLst>
              <a:gd name="adj" fmla="val 4403"/>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cxnSp>
        <p:nvCxnSpPr>
          <p:cNvPr id="304189" name="Straight Connector 136"/>
          <p:cNvCxnSpPr>
            <a:cxnSpLocks noChangeShapeType="1"/>
          </p:cNvCxnSpPr>
          <p:nvPr/>
        </p:nvCxnSpPr>
        <p:spPr bwMode="auto">
          <a:xfrm rot="16200000" flipH="1">
            <a:off x="5874544" y="3447257"/>
            <a:ext cx="515937" cy="635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04190" name="Straight Connector 138"/>
          <p:cNvCxnSpPr>
            <a:cxnSpLocks noChangeShapeType="1"/>
          </p:cNvCxnSpPr>
          <p:nvPr/>
        </p:nvCxnSpPr>
        <p:spPr bwMode="auto">
          <a:xfrm>
            <a:off x="5391150" y="3384550"/>
            <a:ext cx="747713" cy="3175"/>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34" name="Rectangle 139"/>
          <p:cNvSpPr>
            <a:spLocks noChangeArrowheads="1"/>
          </p:cNvSpPr>
          <p:nvPr/>
        </p:nvSpPr>
        <p:spPr bwMode="auto">
          <a:xfrm>
            <a:off x="5670550" y="3309938"/>
            <a:ext cx="376238" cy="149225"/>
          </a:xfrm>
          <a:prstGeom prst="rect">
            <a:avLst/>
          </a:prstGeom>
          <a:solidFill>
            <a:srgbClr val="F79646"/>
          </a:solidFill>
          <a:ln w="25400" cap="flat" cmpd="sng" algn="ctr">
            <a:solidFill>
              <a:sysClr val="windowText" lastClr="000000"/>
            </a:solidFill>
            <a:prstDash val="solid"/>
            <a:headEnd/>
            <a:tailEn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cxnSp>
        <p:nvCxnSpPr>
          <p:cNvPr id="304192" name="Straight Connector 147"/>
          <p:cNvCxnSpPr>
            <a:cxnSpLocks noChangeShapeType="1"/>
          </p:cNvCxnSpPr>
          <p:nvPr/>
        </p:nvCxnSpPr>
        <p:spPr bwMode="auto">
          <a:xfrm rot="16200000" flipH="1">
            <a:off x="5969794" y="4301332"/>
            <a:ext cx="350837" cy="635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36" name="Isosceles Triangle 140"/>
          <p:cNvSpPr>
            <a:spLocks noChangeArrowheads="1"/>
          </p:cNvSpPr>
          <p:nvPr/>
        </p:nvSpPr>
        <p:spPr bwMode="auto">
          <a:xfrm rot="10800000">
            <a:off x="5838825" y="3695700"/>
            <a:ext cx="606425" cy="522288"/>
          </a:xfrm>
          <a:prstGeom prst="triangle">
            <a:avLst>
              <a:gd name="adj" fmla="val 50000"/>
            </a:avLst>
          </a:prstGeom>
          <a:solidFill>
            <a:srgbClr val="F79646"/>
          </a:solidFill>
          <a:ln w="25400" cap="flat" cmpd="sng" algn="ctr">
            <a:solidFill>
              <a:sysClr val="windowText" lastClr="000000"/>
            </a:solidFill>
            <a:prstDash val="solid"/>
            <a:headEnd/>
            <a:tailEn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37" name="TextBox 142"/>
          <p:cNvSpPr txBox="1">
            <a:spLocks noChangeArrowheads="1"/>
          </p:cNvSpPr>
          <p:nvPr/>
        </p:nvSpPr>
        <p:spPr bwMode="auto">
          <a:xfrm>
            <a:off x="5830888" y="3662363"/>
            <a:ext cx="844550" cy="215900"/>
          </a:xfrm>
          <a:prstGeom prst="rect">
            <a:avLst/>
          </a:prstGeom>
          <a:noFill/>
          <a:ln w="9525">
            <a:noFill/>
            <a:miter lim="800000"/>
            <a:headEnd/>
            <a:tailEnd/>
          </a:ln>
        </p:spPr>
        <p:txBody>
          <a:bodyPr>
            <a:spAutoFit/>
          </a:bodyPr>
          <a:lstStyle/>
          <a:p>
            <a:pPr fontAlgn="auto">
              <a:spcBef>
                <a:spcPts val="0"/>
              </a:spcBef>
              <a:spcAft>
                <a:spcPts val="0"/>
              </a:spcAft>
              <a:defRPr/>
            </a:pPr>
            <a:r>
              <a:rPr lang="cs-CZ" sz="800" b="1" kern="0" dirty="0" err="1">
                <a:solidFill>
                  <a:sysClr val="windowText" lastClr="000000"/>
                </a:solidFill>
                <a:latin typeface="Arial" charset="0"/>
              </a:rPr>
              <a:t>Amplifier</a:t>
            </a:r>
            <a:endParaRPr lang="cs-CZ" sz="800" b="1" kern="0" dirty="0">
              <a:solidFill>
                <a:sysClr val="windowText" lastClr="000000"/>
              </a:solidFill>
              <a:latin typeface="Arial" charset="0"/>
            </a:endParaRPr>
          </a:p>
        </p:txBody>
      </p:sp>
      <p:cxnSp>
        <p:nvCxnSpPr>
          <p:cNvPr id="304195" name="Straight Connector 155"/>
          <p:cNvCxnSpPr>
            <a:cxnSpLocks noChangeShapeType="1"/>
          </p:cNvCxnSpPr>
          <p:nvPr/>
        </p:nvCxnSpPr>
        <p:spPr bwMode="auto">
          <a:xfrm rot="16200000" flipH="1">
            <a:off x="5889625" y="5043488"/>
            <a:ext cx="349250" cy="635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04196" name="Straight Connector 149"/>
          <p:cNvCxnSpPr>
            <a:cxnSpLocks noChangeShapeType="1"/>
          </p:cNvCxnSpPr>
          <p:nvPr/>
        </p:nvCxnSpPr>
        <p:spPr bwMode="auto">
          <a:xfrm rot="16200000" flipH="1">
            <a:off x="5785644" y="4355307"/>
            <a:ext cx="350837" cy="635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0" name="Isosceles Triangle 143"/>
          <p:cNvSpPr>
            <a:spLocks noChangeArrowheads="1"/>
          </p:cNvSpPr>
          <p:nvPr/>
        </p:nvSpPr>
        <p:spPr bwMode="auto">
          <a:xfrm rot="10800000">
            <a:off x="5753100" y="4438650"/>
            <a:ext cx="606425" cy="522288"/>
          </a:xfrm>
          <a:prstGeom prst="triangle">
            <a:avLst>
              <a:gd name="adj" fmla="val 50000"/>
            </a:avLst>
          </a:prstGeom>
          <a:solidFill>
            <a:srgbClr val="F79646"/>
          </a:solidFill>
          <a:ln w="25400" cap="flat" cmpd="sng" algn="ctr">
            <a:solidFill>
              <a:sysClr val="windowText" lastClr="000000"/>
            </a:solidFill>
            <a:prstDash val="solid"/>
            <a:headEnd/>
            <a:tailEn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41" name="TextBox 145"/>
          <p:cNvSpPr txBox="1">
            <a:spLocks noChangeArrowheads="1"/>
          </p:cNvSpPr>
          <p:nvPr/>
        </p:nvSpPr>
        <p:spPr bwMode="auto">
          <a:xfrm>
            <a:off x="5805488" y="4406900"/>
            <a:ext cx="620712" cy="307975"/>
          </a:xfrm>
          <a:prstGeom prst="rect">
            <a:avLst/>
          </a:prstGeom>
          <a:noFill/>
          <a:ln w="9525">
            <a:noFill/>
            <a:miter lim="800000"/>
            <a:headEnd/>
            <a:tailEnd/>
          </a:ln>
        </p:spPr>
        <p:txBody>
          <a:bodyPr>
            <a:spAutoFit/>
          </a:bodyPr>
          <a:lstStyle/>
          <a:p>
            <a:pPr fontAlgn="auto">
              <a:spcBef>
                <a:spcPts val="0"/>
              </a:spcBef>
              <a:spcAft>
                <a:spcPts val="0"/>
              </a:spcAft>
              <a:defRPr/>
            </a:pPr>
            <a:r>
              <a:rPr lang="cs-CZ" sz="700" b="1" kern="0" dirty="0" err="1">
                <a:solidFill>
                  <a:sysClr val="windowText" lastClr="000000"/>
                </a:solidFill>
                <a:latin typeface="Arial" charset="0"/>
              </a:rPr>
              <a:t>Compa</a:t>
            </a:r>
            <a:r>
              <a:rPr lang="cs-CZ" sz="700" b="1" kern="0" dirty="0">
                <a:solidFill>
                  <a:sysClr val="windowText" lastClr="000000"/>
                </a:solidFill>
                <a:latin typeface="Arial" charset="0"/>
              </a:rPr>
              <a:t>-</a:t>
            </a:r>
          </a:p>
          <a:p>
            <a:pPr fontAlgn="auto">
              <a:spcBef>
                <a:spcPts val="0"/>
              </a:spcBef>
              <a:spcAft>
                <a:spcPts val="0"/>
              </a:spcAft>
              <a:defRPr/>
            </a:pPr>
            <a:r>
              <a:rPr lang="en-US" sz="700" b="1" kern="0" dirty="0" err="1">
                <a:solidFill>
                  <a:sysClr val="windowText" lastClr="000000"/>
                </a:solidFill>
                <a:latin typeface="Arial" charset="0"/>
              </a:rPr>
              <a:t>r</a:t>
            </a:r>
            <a:r>
              <a:rPr lang="cs-CZ" sz="700" b="1" kern="0" dirty="0" err="1">
                <a:solidFill>
                  <a:sysClr val="windowText" lastClr="000000"/>
                </a:solidFill>
                <a:latin typeface="Arial" charset="0"/>
              </a:rPr>
              <a:t>ator</a:t>
            </a:r>
            <a:r>
              <a:rPr lang="en-US" sz="700" b="1" kern="0" dirty="0">
                <a:solidFill>
                  <a:sysClr val="windowText" lastClr="000000"/>
                </a:solidFill>
                <a:latin typeface="Arial" charset="0"/>
              </a:rPr>
              <a:t>(s)</a:t>
            </a:r>
            <a:endParaRPr lang="cs-CZ" sz="700" b="1" kern="0" dirty="0">
              <a:solidFill>
                <a:sysClr val="windowText" lastClr="000000"/>
              </a:solidFill>
              <a:latin typeface="Arial" charset="0"/>
            </a:endParaRPr>
          </a:p>
        </p:txBody>
      </p:sp>
      <p:sp>
        <p:nvSpPr>
          <p:cNvPr id="42" name="Rectangle 153"/>
          <p:cNvSpPr>
            <a:spLocks noChangeArrowheads="1"/>
          </p:cNvSpPr>
          <p:nvPr/>
        </p:nvSpPr>
        <p:spPr bwMode="auto">
          <a:xfrm>
            <a:off x="5681663" y="5100638"/>
            <a:ext cx="890587" cy="658812"/>
          </a:xfrm>
          <a:prstGeom prst="rect">
            <a:avLst/>
          </a:prstGeom>
          <a:solidFill>
            <a:srgbClr val="F79646"/>
          </a:solidFill>
          <a:ln w="25400" cap="flat" cmpd="sng" algn="ctr">
            <a:solidFill>
              <a:sysClr val="windowText" lastClr="000000"/>
            </a:solidFill>
            <a:prstDash val="solid"/>
            <a:headEnd/>
            <a:tailEnd/>
          </a:ln>
          <a:effectLst/>
        </p:spPr>
        <p:txBody>
          <a:bodyPr/>
          <a:lstStyle/>
          <a:p>
            <a:pPr fontAlgn="auto">
              <a:spcBef>
                <a:spcPts val="0"/>
              </a:spcBef>
              <a:spcAft>
                <a:spcPts val="0"/>
              </a:spcAft>
              <a:defRPr/>
            </a:pPr>
            <a:endParaRPr lang="cs-CZ" kern="0" dirty="0">
              <a:solidFill>
                <a:sysClr val="window" lastClr="FFFFFF"/>
              </a:solidFill>
              <a:latin typeface="Arial"/>
              <a:cs typeface="Arial"/>
            </a:endParaRPr>
          </a:p>
        </p:txBody>
      </p:sp>
      <p:sp>
        <p:nvSpPr>
          <p:cNvPr id="43" name="TextBox 154"/>
          <p:cNvSpPr txBox="1">
            <a:spLocks noChangeArrowheads="1"/>
          </p:cNvSpPr>
          <p:nvPr/>
        </p:nvSpPr>
        <p:spPr bwMode="auto">
          <a:xfrm>
            <a:off x="5661025" y="5105400"/>
            <a:ext cx="931863" cy="339725"/>
          </a:xfrm>
          <a:prstGeom prst="rect">
            <a:avLst/>
          </a:prstGeom>
          <a:noFill/>
          <a:ln w="9525">
            <a:noFill/>
            <a:miter lim="800000"/>
            <a:headEnd/>
            <a:tailEnd/>
          </a:ln>
        </p:spPr>
        <p:txBody>
          <a:bodyPr>
            <a:spAutoFit/>
          </a:bodyPr>
          <a:lstStyle/>
          <a:p>
            <a:pPr fontAlgn="auto">
              <a:spcBef>
                <a:spcPts val="0"/>
              </a:spcBef>
              <a:spcAft>
                <a:spcPts val="0"/>
              </a:spcAft>
              <a:defRPr/>
            </a:pPr>
            <a:r>
              <a:rPr lang="cs-CZ" sz="800" b="1" kern="0">
                <a:solidFill>
                  <a:sysClr val="windowText" lastClr="000000"/>
                </a:solidFill>
                <a:latin typeface="Arial" charset="0"/>
              </a:rPr>
              <a:t>Counter: </a:t>
            </a:r>
            <a:r>
              <a:rPr lang="cs-CZ" sz="800" kern="0">
                <a:solidFill>
                  <a:sysClr val="windowText" lastClr="000000"/>
                </a:solidFill>
                <a:latin typeface="Arial" charset="0"/>
              </a:rPr>
              <a:t>Particle count</a:t>
            </a:r>
          </a:p>
        </p:txBody>
      </p:sp>
      <p:sp>
        <p:nvSpPr>
          <p:cNvPr id="44" name="TextBox 156"/>
          <p:cNvSpPr txBox="1">
            <a:spLocks noChangeArrowheads="1"/>
          </p:cNvSpPr>
          <p:nvPr/>
        </p:nvSpPr>
        <p:spPr bwMode="auto">
          <a:xfrm>
            <a:off x="5878513" y="5426075"/>
            <a:ext cx="492125" cy="277813"/>
          </a:xfrm>
          <a:prstGeom prst="rect">
            <a:avLst/>
          </a:prstGeom>
          <a:solidFill>
            <a:sysClr val="window" lastClr="FFFFFF"/>
          </a:solidFill>
          <a:ln w="9525">
            <a:solidFill>
              <a:sysClr val="windowText" lastClr="000000"/>
            </a:solidFill>
            <a:miter lim="800000"/>
            <a:headEnd/>
            <a:tailEnd/>
          </a:ln>
        </p:spPr>
        <p:txBody>
          <a:bodyPr>
            <a:spAutoFit/>
          </a:bodyPr>
          <a:lstStyle/>
          <a:p>
            <a:pPr fontAlgn="auto">
              <a:spcBef>
                <a:spcPts val="0"/>
              </a:spcBef>
              <a:spcAft>
                <a:spcPts val="0"/>
              </a:spcAft>
              <a:defRPr/>
            </a:pPr>
            <a:r>
              <a:rPr lang="cs-CZ" sz="1200" kern="0">
                <a:solidFill>
                  <a:sysClr val="windowText" lastClr="000000"/>
                </a:solidFill>
                <a:latin typeface="Arial" charset="0"/>
              </a:rPr>
              <a:t>000</a:t>
            </a:r>
          </a:p>
        </p:txBody>
      </p:sp>
      <p:sp>
        <p:nvSpPr>
          <p:cNvPr id="45" name="TextBox 157"/>
          <p:cNvSpPr txBox="1">
            <a:spLocks noChangeArrowheads="1"/>
          </p:cNvSpPr>
          <p:nvPr/>
        </p:nvSpPr>
        <p:spPr bwMode="auto">
          <a:xfrm>
            <a:off x="5878513" y="5426075"/>
            <a:ext cx="492125" cy="277813"/>
          </a:xfrm>
          <a:prstGeom prst="rect">
            <a:avLst/>
          </a:prstGeom>
          <a:solidFill>
            <a:sysClr val="window" lastClr="FFFFFF"/>
          </a:solidFill>
          <a:ln w="9525">
            <a:solidFill>
              <a:sysClr val="windowText" lastClr="000000"/>
            </a:solidFill>
            <a:miter lim="800000"/>
            <a:headEnd/>
            <a:tailEnd/>
          </a:ln>
        </p:spPr>
        <p:txBody>
          <a:bodyPr>
            <a:spAutoFit/>
          </a:bodyPr>
          <a:lstStyle/>
          <a:p>
            <a:pPr fontAlgn="auto">
              <a:spcBef>
                <a:spcPts val="0"/>
              </a:spcBef>
              <a:spcAft>
                <a:spcPts val="0"/>
              </a:spcAft>
              <a:defRPr/>
            </a:pPr>
            <a:r>
              <a:rPr lang="cs-CZ" sz="1200" kern="0">
                <a:solidFill>
                  <a:sysClr val="windowText" lastClr="000000"/>
                </a:solidFill>
                <a:latin typeface="Arial" charset="0"/>
              </a:rPr>
              <a:t>001</a:t>
            </a:r>
          </a:p>
        </p:txBody>
      </p:sp>
      <p:sp>
        <p:nvSpPr>
          <p:cNvPr id="46" name="TextBox 154"/>
          <p:cNvSpPr txBox="1">
            <a:spLocks noChangeArrowheads="1"/>
          </p:cNvSpPr>
          <p:nvPr/>
        </p:nvSpPr>
        <p:spPr bwMode="auto">
          <a:xfrm>
            <a:off x="5529263" y="5818188"/>
            <a:ext cx="11938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kern="0" dirty="0">
                <a:solidFill>
                  <a:sysClr val="windowText" lastClr="000000"/>
                </a:solidFill>
                <a:latin typeface="Arial" charset="0"/>
              </a:rPr>
              <a:t>Pixel electronics</a:t>
            </a:r>
            <a:endParaRPr lang="cs-CZ" sz="1400" b="1" kern="0">
              <a:solidFill>
                <a:sysClr val="windowText" lastClr="000000"/>
              </a:solidFill>
              <a:latin typeface="Arial" charset="0"/>
            </a:endParaRPr>
          </a:p>
        </p:txBody>
      </p:sp>
      <p:sp>
        <p:nvSpPr>
          <p:cNvPr id="47" name="TextBox 154"/>
          <p:cNvSpPr txBox="1">
            <a:spLocks noChangeArrowheads="1"/>
          </p:cNvSpPr>
          <p:nvPr/>
        </p:nvSpPr>
        <p:spPr bwMode="auto">
          <a:xfrm>
            <a:off x="6661150" y="5818188"/>
            <a:ext cx="11938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kern="0" dirty="0">
                <a:solidFill>
                  <a:sysClr val="windowText" lastClr="000000"/>
                </a:solidFill>
                <a:latin typeface="Arial" charset="0"/>
              </a:rPr>
              <a:t>Pixel electronics</a:t>
            </a:r>
            <a:endParaRPr lang="cs-CZ" sz="1400" b="1" kern="0">
              <a:solidFill>
                <a:sysClr val="windowText" lastClr="000000"/>
              </a:solidFill>
              <a:latin typeface="Arial" charset="0"/>
            </a:endParaRPr>
          </a:p>
        </p:txBody>
      </p:sp>
      <p:cxnSp>
        <p:nvCxnSpPr>
          <p:cNvPr id="304205" name="Straight Connector 138"/>
          <p:cNvCxnSpPr>
            <a:cxnSpLocks noChangeShapeType="1"/>
          </p:cNvCxnSpPr>
          <p:nvPr/>
        </p:nvCxnSpPr>
        <p:spPr bwMode="auto">
          <a:xfrm>
            <a:off x="5391150" y="1855788"/>
            <a:ext cx="173990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9" name="TextBox 154"/>
          <p:cNvSpPr txBox="1">
            <a:spLocks noChangeArrowheads="1"/>
          </p:cNvSpPr>
          <p:nvPr/>
        </p:nvSpPr>
        <p:spPr bwMode="auto">
          <a:xfrm>
            <a:off x="7732713" y="5818188"/>
            <a:ext cx="11938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kern="0" dirty="0">
                <a:solidFill>
                  <a:sysClr val="windowText" lastClr="000000"/>
                </a:solidFill>
                <a:latin typeface="Arial" charset="0"/>
              </a:rPr>
              <a:t>Pixel electronics</a:t>
            </a:r>
            <a:endParaRPr lang="cs-CZ" sz="1400" b="1" kern="0">
              <a:solidFill>
                <a:sysClr val="windowText" lastClr="000000"/>
              </a:solidFill>
              <a:latin typeface="Arial" charset="0"/>
            </a:endParaRPr>
          </a:p>
        </p:txBody>
      </p:sp>
      <p:cxnSp>
        <p:nvCxnSpPr>
          <p:cNvPr id="50" name="Straight Arrow Connector 209"/>
          <p:cNvCxnSpPr/>
          <p:nvPr/>
        </p:nvCxnSpPr>
        <p:spPr bwMode="auto">
          <a:xfrm rot="16200000" flipH="1">
            <a:off x="5317331" y="1753394"/>
            <a:ext cx="1049338" cy="762000"/>
          </a:xfrm>
          <a:prstGeom prst="straightConnector1">
            <a:avLst/>
          </a:prstGeom>
          <a:noFill/>
          <a:ln w="25400" cap="flat" cmpd="sng" algn="ctr">
            <a:solidFill>
              <a:srgbClr val="EE0000"/>
            </a:solidFill>
            <a:prstDash val="solid"/>
            <a:headEnd type="none" w="med" len="med"/>
            <a:tailEnd type="stealth" w="lg" len="lg"/>
          </a:ln>
          <a:effectLst>
            <a:outerShdw blurRad="40000" dist="20000" dir="5400000" rotWithShape="0">
              <a:srgbClr val="000000">
                <a:alpha val="38000"/>
              </a:srgbClr>
            </a:outerShdw>
          </a:effectLst>
        </p:spPr>
      </p:cxnSp>
      <p:cxnSp>
        <p:nvCxnSpPr>
          <p:cNvPr id="304208" name="Straight Connector 136"/>
          <p:cNvCxnSpPr>
            <a:cxnSpLocks noChangeShapeType="1"/>
          </p:cNvCxnSpPr>
          <p:nvPr/>
        </p:nvCxnSpPr>
        <p:spPr bwMode="auto">
          <a:xfrm rot="5400000">
            <a:off x="7004844" y="1942307"/>
            <a:ext cx="212725" cy="1587"/>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04209" name="Straight Connector 136"/>
          <p:cNvCxnSpPr>
            <a:cxnSpLocks noChangeShapeType="1"/>
          </p:cNvCxnSpPr>
          <p:nvPr/>
        </p:nvCxnSpPr>
        <p:spPr bwMode="auto">
          <a:xfrm rot="16200000" flipH="1">
            <a:off x="4918076" y="2320925"/>
            <a:ext cx="965200" cy="3175"/>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04210" name="Straight Connector 136"/>
          <p:cNvCxnSpPr>
            <a:cxnSpLocks noChangeShapeType="1"/>
          </p:cNvCxnSpPr>
          <p:nvPr/>
        </p:nvCxnSpPr>
        <p:spPr bwMode="auto">
          <a:xfrm rot="16200000" flipH="1">
            <a:off x="5147469" y="3136107"/>
            <a:ext cx="515937" cy="635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04211" name="Straight Connector 138"/>
          <p:cNvCxnSpPr>
            <a:cxnSpLocks noChangeShapeType="1"/>
          </p:cNvCxnSpPr>
          <p:nvPr/>
        </p:nvCxnSpPr>
        <p:spPr bwMode="auto">
          <a:xfrm>
            <a:off x="5311775" y="2873375"/>
            <a:ext cx="173038" cy="1588"/>
          </a:xfrm>
          <a:prstGeom prst="line">
            <a:avLst/>
          </a:prstGeom>
          <a:noFill/>
          <a:ln w="57150" algn="ctr">
            <a:solidFill>
              <a:srgbClr val="000000"/>
            </a:solidFill>
            <a:round/>
            <a:headEnd/>
            <a:tailEnd/>
          </a:ln>
          <a:extLst>
            <a:ext uri="{909E8E84-426E-40DD-AFC4-6F175D3DCCD1}">
              <a14:hiddenFill xmlns:a14="http://schemas.microsoft.com/office/drawing/2010/main">
                <a:noFill/>
              </a14:hiddenFill>
            </a:ext>
          </a:extLst>
        </p:spPr>
      </p:cxnSp>
      <p:cxnSp>
        <p:nvCxnSpPr>
          <p:cNvPr id="304212" name="Straight Connector 138"/>
          <p:cNvCxnSpPr>
            <a:cxnSpLocks noChangeShapeType="1"/>
          </p:cNvCxnSpPr>
          <p:nvPr/>
        </p:nvCxnSpPr>
        <p:spPr bwMode="auto">
          <a:xfrm flipV="1">
            <a:off x="5243513" y="2805113"/>
            <a:ext cx="301625"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56" name="TextBox 182"/>
          <p:cNvSpPr txBox="1">
            <a:spLocks noChangeArrowheads="1"/>
          </p:cNvSpPr>
          <p:nvPr/>
        </p:nvSpPr>
        <p:spPr bwMode="auto">
          <a:xfrm>
            <a:off x="5084763" y="2546350"/>
            <a:ext cx="317500" cy="307975"/>
          </a:xfrm>
          <a:prstGeom prst="rect">
            <a:avLst/>
          </a:prstGeom>
          <a:noFill/>
          <a:ln w="9525">
            <a:noFill/>
            <a:miter lim="800000"/>
            <a:headEnd/>
            <a:tailEnd/>
          </a:ln>
        </p:spPr>
        <p:txBody>
          <a:bodyPr>
            <a:spAutoFit/>
          </a:bodyPr>
          <a:lstStyle/>
          <a:p>
            <a:pPr fontAlgn="auto">
              <a:spcBef>
                <a:spcPts val="0"/>
              </a:spcBef>
              <a:spcAft>
                <a:spcPts val="0"/>
              </a:spcAft>
              <a:defRPr/>
            </a:pPr>
            <a:r>
              <a:rPr lang="cs-CZ" sz="1400" kern="0">
                <a:solidFill>
                  <a:sysClr val="windowText" lastClr="000000"/>
                </a:solidFill>
                <a:latin typeface="Arial" charset="0"/>
              </a:rPr>
              <a:t>+</a:t>
            </a:r>
          </a:p>
        </p:txBody>
      </p:sp>
      <p:sp>
        <p:nvSpPr>
          <p:cNvPr id="57" name="TextBox 183"/>
          <p:cNvSpPr txBox="1">
            <a:spLocks noChangeArrowheads="1"/>
          </p:cNvSpPr>
          <p:nvPr/>
        </p:nvSpPr>
        <p:spPr bwMode="auto">
          <a:xfrm>
            <a:off x="5956300" y="1636713"/>
            <a:ext cx="1290638" cy="246062"/>
          </a:xfrm>
          <a:prstGeom prst="rect">
            <a:avLst/>
          </a:prstGeom>
          <a:noFill/>
          <a:ln w="9525">
            <a:noFill/>
            <a:miter lim="800000"/>
            <a:headEnd/>
            <a:tailEnd/>
          </a:ln>
        </p:spPr>
        <p:txBody>
          <a:bodyPr>
            <a:spAutoFit/>
          </a:bodyPr>
          <a:lstStyle/>
          <a:p>
            <a:pPr fontAlgn="auto">
              <a:spcBef>
                <a:spcPts val="0"/>
              </a:spcBef>
              <a:spcAft>
                <a:spcPts val="0"/>
              </a:spcAft>
              <a:defRPr/>
            </a:pPr>
            <a:r>
              <a:rPr lang="cs-CZ" sz="1000" kern="0">
                <a:solidFill>
                  <a:sysClr val="windowText" lastClr="000000"/>
                </a:solidFill>
                <a:latin typeface="Arial" charset="0"/>
              </a:rPr>
              <a:t>Bias Voltage</a:t>
            </a:r>
          </a:p>
        </p:txBody>
      </p:sp>
      <p:grpSp>
        <p:nvGrpSpPr>
          <p:cNvPr id="15" name="Group 197"/>
          <p:cNvGrpSpPr>
            <a:grpSpLocks/>
          </p:cNvGrpSpPr>
          <p:nvPr/>
        </p:nvGrpSpPr>
        <p:grpSpPr bwMode="auto">
          <a:xfrm>
            <a:off x="6367463" y="3819525"/>
            <a:ext cx="1276350" cy="1079500"/>
            <a:chOff x="5759450" y="3662886"/>
            <a:chExt cx="1275616" cy="1078252"/>
          </a:xfrm>
        </p:grpSpPr>
        <p:sp>
          <p:nvSpPr>
            <p:cNvPr id="59" name="Rounded Rectangle 218"/>
            <p:cNvSpPr/>
            <p:nvPr/>
          </p:nvSpPr>
          <p:spPr bwMode="auto">
            <a:xfrm>
              <a:off x="5962099" y="3662886"/>
              <a:ext cx="1072967" cy="1078252"/>
            </a:xfrm>
            <a:prstGeom prst="roundRect">
              <a:avLst/>
            </a:prstGeom>
            <a:solidFill>
              <a:srgbClr val="FFFFFF"/>
            </a:solidFill>
            <a:ln w="9525" cap="flat" cmpd="sng" algn="ctr">
              <a:solidFill>
                <a:sysClr val="windowText" lastClr="000000"/>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fontAlgn="auto">
                <a:spcBef>
                  <a:spcPts val="0"/>
                </a:spcBef>
                <a:spcAft>
                  <a:spcPts val="0"/>
                </a:spcAft>
                <a:defRPr/>
              </a:pPr>
              <a:endParaRPr lang="cs-CZ" kern="0">
                <a:solidFill>
                  <a:sysClr val="windowText" lastClr="000000"/>
                </a:solidFill>
                <a:latin typeface="Arial" charset="0"/>
              </a:endParaRPr>
            </a:p>
          </p:txBody>
        </p:sp>
        <p:cxnSp>
          <p:nvCxnSpPr>
            <p:cNvPr id="60" name="Straight Arrow Connector 137"/>
            <p:cNvCxnSpPr>
              <a:cxnSpLocks noChangeShapeType="1"/>
            </p:cNvCxnSpPr>
            <p:nvPr/>
          </p:nvCxnSpPr>
          <p:spPr bwMode="auto">
            <a:xfrm>
              <a:off x="5759450" y="3897564"/>
              <a:ext cx="344289" cy="1586"/>
            </a:xfrm>
            <a:prstGeom prst="straightConnector1">
              <a:avLst/>
            </a:prstGeom>
            <a:noFill/>
            <a:ln w="25400" cap="flat" cmpd="sng" algn="ctr">
              <a:solidFill>
                <a:srgbClr val="FF0000"/>
              </a:solidFill>
              <a:prstDash val="solid"/>
              <a:headEnd type="none" w="med" len="med"/>
              <a:tailEnd type="arrow" w="med" len="med"/>
            </a:ln>
            <a:effectLst>
              <a:outerShdw blurRad="40000" dist="20000" dir="5400000" rotWithShape="0">
                <a:srgbClr val="000000">
                  <a:alpha val="38000"/>
                </a:srgbClr>
              </a:outerShdw>
            </a:effectLst>
          </p:spPr>
        </p:cxnSp>
        <p:grpSp>
          <p:nvGrpSpPr>
            <p:cNvPr id="304220" name="Group 141"/>
            <p:cNvGrpSpPr>
              <a:grpSpLocks/>
            </p:cNvGrpSpPr>
            <p:nvPr/>
          </p:nvGrpSpPr>
          <p:grpSpPr bwMode="auto">
            <a:xfrm>
              <a:off x="6175136" y="3783397"/>
              <a:ext cx="767908" cy="306033"/>
              <a:chOff x="6088763" y="3830964"/>
              <a:chExt cx="767998" cy="305771"/>
            </a:xfrm>
          </p:grpSpPr>
          <p:sp>
            <p:nvSpPr>
              <p:cNvPr id="62" name="Freeform 53"/>
              <p:cNvSpPr>
                <a:spLocks/>
              </p:cNvSpPr>
              <p:nvPr/>
            </p:nvSpPr>
            <p:spPr bwMode="auto">
              <a:xfrm>
                <a:off x="6099870" y="3830964"/>
                <a:ext cx="756891" cy="305772"/>
              </a:xfrm>
              <a:custGeom>
                <a:avLst/>
                <a:gdLst>
                  <a:gd name="T0" fmla="*/ 0 w 954"/>
                  <a:gd name="T1" fmla="*/ 273 h 395"/>
                  <a:gd name="T2" fmla="*/ 63 w 954"/>
                  <a:gd name="T3" fmla="*/ 273 h 395"/>
                  <a:gd name="T4" fmla="*/ 90 w 954"/>
                  <a:gd name="T5" fmla="*/ 49 h 395"/>
                  <a:gd name="T6" fmla="*/ 168 w 954"/>
                  <a:gd name="T7" fmla="*/ 38 h 395"/>
                  <a:gd name="T8" fmla="*/ 562 w 954"/>
                  <a:gd name="T9" fmla="*/ 278 h 395"/>
                  <a:gd name="T10" fmla="*/ 756 w 954"/>
                  <a:gd name="T11" fmla="*/ 278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C0504D"/>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sp>
            <p:nvSpPr>
              <p:cNvPr id="63" name="Line 54"/>
              <p:cNvSpPr>
                <a:spLocks noChangeShapeType="1"/>
              </p:cNvSpPr>
              <p:nvPr/>
            </p:nvSpPr>
            <p:spPr bwMode="auto">
              <a:xfrm>
                <a:off x="6088763" y="4103465"/>
                <a:ext cx="756890" cy="0"/>
              </a:xfrm>
              <a:prstGeom prst="line">
                <a:avLst/>
              </a:prstGeom>
              <a:noFill/>
              <a:ln w="9525">
                <a:solidFill>
                  <a:srgbClr val="1F497D">
                    <a:lumMod val="50000"/>
                  </a:srgbClr>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grpSp>
      </p:grpSp>
      <p:grpSp>
        <p:nvGrpSpPr>
          <p:cNvPr id="24640" name="Group 198"/>
          <p:cNvGrpSpPr>
            <a:grpSpLocks/>
          </p:cNvGrpSpPr>
          <p:nvPr/>
        </p:nvGrpSpPr>
        <p:grpSpPr bwMode="auto">
          <a:xfrm>
            <a:off x="5564188" y="3625850"/>
            <a:ext cx="1973262" cy="860425"/>
            <a:chOff x="4956128" y="3469051"/>
            <a:chExt cx="1973226" cy="860343"/>
          </a:xfrm>
        </p:grpSpPr>
        <p:sp>
          <p:nvSpPr>
            <p:cNvPr id="65" name="TextBox 150"/>
            <p:cNvSpPr txBox="1">
              <a:spLocks noChangeArrowheads="1"/>
            </p:cNvSpPr>
            <p:nvPr/>
          </p:nvSpPr>
          <p:spPr bwMode="auto">
            <a:xfrm rot="16200000">
              <a:off x="4725977" y="3699202"/>
              <a:ext cx="860343" cy="400043"/>
            </a:xfrm>
            <a:prstGeom prst="rect">
              <a:avLst/>
            </a:prstGeom>
            <a:noFill/>
            <a:ln w="9525">
              <a:noFill/>
              <a:miter lim="800000"/>
              <a:headEnd/>
              <a:tailEnd/>
            </a:ln>
          </p:spPr>
          <p:txBody>
            <a:bodyPr>
              <a:spAutoFit/>
            </a:bodyPr>
            <a:lstStyle/>
            <a:p>
              <a:pPr fontAlgn="auto">
                <a:spcBef>
                  <a:spcPts val="0"/>
                </a:spcBef>
                <a:spcAft>
                  <a:spcPts val="0"/>
                </a:spcAft>
                <a:defRPr/>
              </a:pPr>
              <a:r>
                <a:rPr lang="cs-CZ" sz="1000" b="1" kern="0" dirty="0" err="1">
                  <a:solidFill>
                    <a:sysClr val="windowText" lastClr="000000"/>
                  </a:solidFill>
                  <a:latin typeface="Arial" charset="0"/>
                </a:rPr>
                <a:t>Threshold</a:t>
              </a:r>
              <a:endParaRPr lang="cs-CZ" sz="1000" b="1" kern="0" dirty="0">
                <a:solidFill>
                  <a:sysClr val="windowText" lastClr="000000"/>
                </a:solidFill>
                <a:latin typeface="Arial" charset="0"/>
              </a:endParaRPr>
            </a:p>
            <a:p>
              <a:pPr fontAlgn="auto">
                <a:spcBef>
                  <a:spcPts val="0"/>
                </a:spcBef>
                <a:spcAft>
                  <a:spcPts val="0"/>
                </a:spcAft>
                <a:defRPr/>
              </a:pPr>
              <a:r>
                <a:rPr lang="cs-CZ" sz="1000" b="1" kern="0" dirty="0" err="1">
                  <a:solidFill>
                    <a:sysClr val="windowText" lastClr="000000"/>
                  </a:solidFill>
                  <a:latin typeface="Arial" charset="0"/>
                </a:rPr>
                <a:t>Leve</a:t>
              </a:r>
              <a:r>
                <a:rPr lang="en-US" sz="1000" b="1" kern="0" dirty="0">
                  <a:solidFill>
                    <a:sysClr val="windowText" lastClr="000000"/>
                  </a:solidFill>
                  <a:latin typeface="Arial" charset="0"/>
                </a:rPr>
                <a:t>l(s)</a:t>
              </a:r>
              <a:endParaRPr lang="cs-CZ" sz="1000" b="1" kern="0" dirty="0">
                <a:solidFill>
                  <a:sysClr val="windowText" lastClr="000000"/>
                </a:solidFill>
                <a:latin typeface="Arial" charset="0"/>
              </a:endParaRPr>
            </a:p>
          </p:txBody>
        </p:sp>
        <p:cxnSp>
          <p:nvCxnSpPr>
            <p:cNvPr id="304225" name="Straight Connector 193"/>
            <p:cNvCxnSpPr>
              <a:cxnSpLocks noChangeShapeType="1"/>
            </p:cNvCxnSpPr>
            <p:nvPr/>
          </p:nvCxnSpPr>
          <p:spPr bwMode="auto">
            <a:xfrm>
              <a:off x="6178240" y="3974076"/>
              <a:ext cx="751114" cy="657"/>
            </a:xfrm>
            <a:prstGeom prst="line">
              <a:avLst/>
            </a:prstGeom>
            <a:noFill/>
            <a:ln w="9525" algn="ctr">
              <a:solidFill>
                <a:srgbClr val="FF9900"/>
              </a:solidFill>
              <a:round/>
              <a:headEnd/>
              <a:tailEnd/>
            </a:ln>
            <a:extLst>
              <a:ext uri="{909E8E84-426E-40DD-AFC4-6F175D3DCCD1}">
                <a14:hiddenFill xmlns:a14="http://schemas.microsoft.com/office/drawing/2010/main">
                  <a:noFill/>
                </a14:hiddenFill>
              </a:ext>
            </a:extLst>
          </p:spPr>
        </p:cxnSp>
      </p:grpSp>
      <p:cxnSp>
        <p:nvCxnSpPr>
          <p:cNvPr id="67" name="Straight Arrow Connector 226"/>
          <p:cNvCxnSpPr/>
          <p:nvPr/>
        </p:nvCxnSpPr>
        <p:spPr bwMode="auto">
          <a:xfrm rot="5400000">
            <a:off x="6113463" y="3427412"/>
            <a:ext cx="317500" cy="3175"/>
          </a:xfrm>
          <a:prstGeom prst="straightConnector1">
            <a:avLst/>
          </a:prstGeom>
          <a:noFill/>
          <a:ln w="25400" cap="flat" cmpd="sng" algn="ctr">
            <a:solidFill>
              <a:srgbClr val="FF0000"/>
            </a:solidFill>
            <a:prstDash val="solid"/>
            <a:headEnd type="none" w="med" len="med"/>
            <a:tailEnd type="arrow"/>
          </a:ln>
          <a:effectLst>
            <a:outerShdw blurRad="40000" dist="20000" dir="5400000" rotWithShape="0">
              <a:srgbClr val="000000">
                <a:alpha val="38000"/>
              </a:srgbClr>
            </a:outerShdw>
          </a:effectLst>
        </p:spPr>
      </p:cxnSp>
      <p:grpSp>
        <p:nvGrpSpPr>
          <p:cNvPr id="24642" name="Group 199"/>
          <p:cNvGrpSpPr>
            <a:grpSpLocks/>
          </p:cNvGrpSpPr>
          <p:nvPr/>
        </p:nvGrpSpPr>
        <p:grpSpPr bwMode="auto">
          <a:xfrm>
            <a:off x="6367463" y="4598988"/>
            <a:ext cx="1158875" cy="96837"/>
            <a:chOff x="5759450" y="4442202"/>
            <a:chExt cx="1158389" cy="96837"/>
          </a:xfrm>
        </p:grpSpPr>
        <p:grpSp>
          <p:nvGrpSpPr>
            <p:cNvPr id="304228" name="Group 140"/>
            <p:cNvGrpSpPr>
              <a:grpSpLocks/>
            </p:cNvGrpSpPr>
            <p:nvPr/>
          </p:nvGrpSpPr>
          <p:grpSpPr bwMode="auto">
            <a:xfrm>
              <a:off x="6141878" y="4431090"/>
              <a:ext cx="775961" cy="96836"/>
              <a:chOff x="6065792" y="4310465"/>
              <a:chExt cx="776326" cy="96836"/>
            </a:xfrm>
          </p:grpSpPr>
          <p:sp>
            <p:nvSpPr>
              <p:cNvPr id="71" name="Line 57"/>
              <p:cNvSpPr>
                <a:spLocks noChangeShapeType="1"/>
              </p:cNvSpPr>
              <p:nvPr/>
            </p:nvSpPr>
            <p:spPr bwMode="auto">
              <a:xfrm>
                <a:off x="6065791" y="4407302"/>
                <a:ext cx="112719" cy="0"/>
              </a:xfrm>
              <a:prstGeom prst="line">
                <a:avLst/>
              </a:prstGeom>
              <a:noFill/>
              <a:ln w="9525">
                <a:solidFill>
                  <a:srgbClr val="DA0000"/>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sp>
            <p:nvSpPr>
              <p:cNvPr id="72" name="Line 58"/>
              <p:cNvSpPr>
                <a:spLocks noChangeShapeType="1"/>
              </p:cNvSpPr>
              <p:nvPr/>
            </p:nvSpPr>
            <p:spPr bwMode="auto">
              <a:xfrm flipV="1">
                <a:off x="6178510" y="4310464"/>
                <a:ext cx="0" cy="96838"/>
              </a:xfrm>
              <a:prstGeom prst="line">
                <a:avLst/>
              </a:prstGeom>
              <a:noFill/>
              <a:ln w="9525">
                <a:solidFill>
                  <a:srgbClr val="DA0000"/>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sp>
            <p:nvSpPr>
              <p:cNvPr id="73" name="Line 59"/>
              <p:cNvSpPr>
                <a:spLocks noChangeShapeType="1"/>
              </p:cNvSpPr>
              <p:nvPr/>
            </p:nvSpPr>
            <p:spPr bwMode="auto">
              <a:xfrm>
                <a:off x="6178510" y="4310464"/>
                <a:ext cx="461985" cy="0"/>
              </a:xfrm>
              <a:prstGeom prst="line">
                <a:avLst/>
              </a:prstGeom>
              <a:noFill/>
              <a:ln w="9525">
                <a:solidFill>
                  <a:srgbClr val="DA0000"/>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sp>
            <p:nvSpPr>
              <p:cNvPr id="74" name="Line 60"/>
              <p:cNvSpPr>
                <a:spLocks noChangeShapeType="1"/>
              </p:cNvSpPr>
              <p:nvPr/>
            </p:nvSpPr>
            <p:spPr bwMode="auto">
              <a:xfrm flipV="1">
                <a:off x="6642083" y="4310464"/>
                <a:ext cx="0" cy="96838"/>
              </a:xfrm>
              <a:prstGeom prst="line">
                <a:avLst/>
              </a:prstGeom>
              <a:noFill/>
              <a:ln w="9525">
                <a:solidFill>
                  <a:srgbClr val="DA0000"/>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sp>
            <p:nvSpPr>
              <p:cNvPr id="75" name="Line 61"/>
              <p:cNvSpPr>
                <a:spLocks noChangeShapeType="1"/>
              </p:cNvSpPr>
              <p:nvPr/>
            </p:nvSpPr>
            <p:spPr bwMode="auto">
              <a:xfrm>
                <a:off x="6642083" y="4407302"/>
                <a:ext cx="200035" cy="0"/>
              </a:xfrm>
              <a:prstGeom prst="line">
                <a:avLst/>
              </a:prstGeom>
              <a:noFill/>
              <a:ln w="9525">
                <a:solidFill>
                  <a:srgbClr val="DA0000"/>
                </a:solidFill>
                <a:round/>
                <a:headEnd/>
                <a:tailEnd/>
              </a:ln>
            </p:spPr>
            <p:txBody>
              <a:bodyPr/>
              <a:lstStyle/>
              <a:p>
                <a:pPr fontAlgn="auto">
                  <a:spcBef>
                    <a:spcPts val="0"/>
                  </a:spcBef>
                  <a:spcAft>
                    <a:spcPts val="0"/>
                  </a:spcAft>
                  <a:defRPr/>
                </a:pPr>
                <a:endParaRPr lang="cs-CZ" kern="0">
                  <a:solidFill>
                    <a:srgbClr val="99CCFF"/>
                  </a:solidFill>
                  <a:latin typeface="Arial" charset="0"/>
                  <a:cs typeface="Arial"/>
                </a:endParaRPr>
              </a:p>
            </p:txBody>
          </p:sp>
        </p:grpSp>
        <p:cxnSp>
          <p:nvCxnSpPr>
            <p:cNvPr id="70" name="Straight Arrow Connector 138"/>
            <p:cNvCxnSpPr>
              <a:cxnSpLocks noChangeShapeType="1"/>
            </p:cNvCxnSpPr>
            <p:nvPr/>
          </p:nvCxnSpPr>
          <p:spPr bwMode="auto">
            <a:xfrm>
              <a:off x="5759450" y="4507289"/>
              <a:ext cx="344343" cy="1588"/>
            </a:xfrm>
            <a:prstGeom prst="straightConnector1">
              <a:avLst/>
            </a:prstGeom>
            <a:noFill/>
            <a:ln w="25400" cap="flat" cmpd="sng" algn="ctr">
              <a:solidFill>
                <a:srgbClr val="FF0000"/>
              </a:solidFill>
              <a:prstDash val="solid"/>
              <a:headEnd type="none" w="med" len="med"/>
              <a:tailEnd type="arrow" w="med" len="med"/>
            </a:ln>
            <a:effectLst>
              <a:outerShdw blurRad="40000" dist="20000" dir="5400000" rotWithShape="0">
                <a:srgbClr val="000000">
                  <a:alpha val="38000"/>
                </a:srgbClr>
              </a:outerShdw>
            </a:effectLst>
          </p:spPr>
        </p:cxnSp>
      </p:grpSp>
      <p:pic>
        <p:nvPicPr>
          <p:cNvPr id="78" name="Picture 2" descr="http://pilatus.web.psi.ch/images/jpg/Pilatus_6M_Hea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763713"/>
            <a:ext cx="1571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relaxd_frame.jpg, 45k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538" y="4035425"/>
            <a:ext cx="236061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944938"/>
            <a:ext cx="243681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Zástupný symbol pro obsah 2" descr="Rectangle: Click to edit Master text styles&#10;Second level&#10;Third level&#10;Fourth level&#10;Fifth level"/>
          <p:cNvSpPr>
            <a:spLocks noGrp="1"/>
          </p:cNvSpPr>
          <p:nvPr>
            <p:ph idx="4294967295"/>
          </p:nvPr>
        </p:nvSpPr>
        <p:spPr>
          <a:xfrm>
            <a:off x="693738" y="1762125"/>
            <a:ext cx="3248025" cy="4570413"/>
          </a:xfrm>
        </p:spPr>
        <p:txBody>
          <a:bodyPr/>
          <a:lstStyle/>
          <a:p>
            <a:pPr>
              <a:buFont typeface="Wingdings" pitchFamily="2" charset="2"/>
              <a:buNone/>
            </a:pPr>
            <a:r>
              <a:rPr lang="en-US" sz="1400" b="1" dirty="0">
                <a:solidFill>
                  <a:srgbClr val="ABAED9"/>
                </a:solidFill>
              </a:rPr>
              <a:t>Pilatus - PSI</a:t>
            </a:r>
          </a:p>
          <a:p>
            <a:pPr marL="361950" lvl="1" indent="-276225"/>
            <a:r>
              <a:rPr lang="cs-CZ" sz="1200" dirty="0">
                <a:solidFill>
                  <a:srgbClr val="ABAED9"/>
                </a:solidFill>
              </a:rPr>
              <a:t>60 x 97</a:t>
            </a:r>
            <a:r>
              <a:rPr lang="en-US" sz="1200" dirty="0">
                <a:solidFill>
                  <a:srgbClr val="ABAED9"/>
                </a:solidFill>
              </a:rPr>
              <a:t> pixels</a:t>
            </a:r>
          </a:p>
          <a:p>
            <a:pPr marL="361950" lvl="1" indent="-276225"/>
            <a:r>
              <a:rPr lang="en-US" sz="1200" dirty="0">
                <a:solidFill>
                  <a:srgbClr val="ABAED9"/>
                </a:solidFill>
              </a:rPr>
              <a:t>Pitch of 172 um </a:t>
            </a:r>
          </a:p>
          <a:p>
            <a:pPr marL="361950" lvl="1" indent="-276225"/>
            <a:r>
              <a:rPr lang="en-US" sz="1200" dirty="0">
                <a:solidFill>
                  <a:srgbClr val="ABAED9"/>
                </a:solidFill>
              </a:rPr>
              <a:t>Counter: 20 bits</a:t>
            </a:r>
          </a:p>
          <a:p>
            <a:pPr marL="361950" lvl="1" indent="-276225"/>
            <a:r>
              <a:rPr lang="en-US" sz="1200" dirty="0">
                <a:solidFill>
                  <a:srgbClr val="ABAED9"/>
                </a:solidFill>
              </a:rPr>
              <a:t>Single threshold</a:t>
            </a:r>
          </a:p>
          <a:p>
            <a:pPr marL="361950" lvl="1" indent="-276225"/>
            <a:r>
              <a:rPr lang="en-US" sz="1200" dirty="0">
                <a:solidFill>
                  <a:srgbClr val="ABAED9"/>
                </a:solidFill>
              </a:rPr>
              <a:t>Module: 16 chips (93 </a:t>
            </a:r>
            <a:r>
              <a:rPr lang="en-US" sz="1200" dirty="0" err="1">
                <a:solidFill>
                  <a:srgbClr val="ABAED9"/>
                </a:solidFill>
              </a:rPr>
              <a:t>kPix</a:t>
            </a:r>
            <a:r>
              <a:rPr lang="en-US" sz="1200" dirty="0">
                <a:solidFill>
                  <a:srgbClr val="ABAED9"/>
                </a:solidFill>
              </a:rPr>
              <a:t>)</a:t>
            </a:r>
          </a:p>
          <a:p>
            <a:pPr marL="361950" lvl="1" indent="-276225"/>
            <a:r>
              <a:rPr lang="en-US" sz="1200" dirty="0">
                <a:solidFill>
                  <a:srgbClr val="ABAED9"/>
                </a:solidFill>
              </a:rPr>
              <a:t>Large area - tilling</a:t>
            </a:r>
          </a:p>
          <a:p>
            <a:pPr marL="361950" lvl="1" indent="-276225"/>
            <a:endParaRPr lang="en-US" sz="1200" dirty="0">
              <a:solidFill>
                <a:srgbClr val="ABAED9"/>
              </a:solidFill>
            </a:endParaRPr>
          </a:p>
          <a:p>
            <a:pPr>
              <a:buFont typeface="Wingdings" pitchFamily="2" charset="2"/>
              <a:buNone/>
            </a:pPr>
            <a:r>
              <a:rPr lang="en-US" sz="1400" b="1" dirty="0" smtClean="0">
                <a:solidFill>
                  <a:srgbClr val="ABAED9"/>
                </a:solidFill>
              </a:rPr>
              <a:t>Medipix2/3 </a:t>
            </a:r>
            <a:r>
              <a:rPr lang="en-US" sz="1400" b="1" dirty="0">
                <a:solidFill>
                  <a:srgbClr val="ABAED9"/>
                </a:solidFill>
              </a:rPr>
              <a:t>– CERN</a:t>
            </a:r>
          </a:p>
          <a:p>
            <a:pPr marL="361950" lvl="1" indent="-276225"/>
            <a:r>
              <a:rPr lang="en-US" sz="1200" dirty="0">
                <a:solidFill>
                  <a:srgbClr val="ABAED9"/>
                </a:solidFill>
              </a:rPr>
              <a:t>256 </a:t>
            </a:r>
            <a:r>
              <a:rPr lang="cs-CZ" sz="1200" dirty="0">
                <a:solidFill>
                  <a:srgbClr val="ABAED9"/>
                </a:solidFill>
              </a:rPr>
              <a:t>x </a:t>
            </a:r>
            <a:r>
              <a:rPr lang="en-US" sz="1200" dirty="0">
                <a:solidFill>
                  <a:srgbClr val="ABAED9"/>
                </a:solidFill>
              </a:rPr>
              <a:t>256 pixels </a:t>
            </a:r>
          </a:p>
          <a:p>
            <a:pPr marL="361950" lvl="1" indent="-276225"/>
            <a:r>
              <a:rPr lang="en-US" sz="1200" dirty="0">
                <a:solidFill>
                  <a:srgbClr val="ABAED9"/>
                </a:solidFill>
              </a:rPr>
              <a:t>Pitch of 55 um</a:t>
            </a:r>
          </a:p>
          <a:p>
            <a:pPr marL="361950" lvl="1" indent="-276225"/>
            <a:r>
              <a:rPr lang="en-US" sz="1200" dirty="0">
                <a:solidFill>
                  <a:srgbClr val="ABAED9"/>
                </a:solidFill>
              </a:rPr>
              <a:t>Two thresholds</a:t>
            </a:r>
          </a:p>
          <a:p>
            <a:pPr marL="361950" lvl="1" indent="-276225"/>
            <a:r>
              <a:rPr lang="en-US" sz="1200" dirty="0">
                <a:solidFill>
                  <a:srgbClr val="ABAED9"/>
                </a:solidFill>
              </a:rPr>
              <a:t>Module: 6 chips (393 </a:t>
            </a:r>
            <a:r>
              <a:rPr lang="en-US" sz="1200" dirty="0" err="1">
                <a:solidFill>
                  <a:srgbClr val="ABAED9"/>
                </a:solidFill>
              </a:rPr>
              <a:t>kPix</a:t>
            </a:r>
            <a:r>
              <a:rPr lang="en-US" sz="1200" dirty="0">
                <a:solidFill>
                  <a:srgbClr val="ABAED9"/>
                </a:solidFill>
              </a:rPr>
              <a:t>)</a:t>
            </a:r>
          </a:p>
          <a:p>
            <a:pPr marL="361950" lvl="1" indent="-276225"/>
            <a:r>
              <a:rPr lang="en-US" sz="1200" dirty="0">
                <a:solidFill>
                  <a:srgbClr val="ABAED9"/>
                </a:solidFill>
              </a:rPr>
              <a:t>Large area: tilling, under </a:t>
            </a:r>
          </a:p>
          <a:p>
            <a:pPr marL="361950" lvl="1" indent="-276225">
              <a:buFont typeface="Wingdings" pitchFamily="2" charset="2"/>
              <a:buNone/>
            </a:pPr>
            <a:r>
              <a:rPr lang="en-US" sz="1200" dirty="0">
                <a:solidFill>
                  <a:srgbClr val="ABAED9"/>
                </a:solidFill>
              </a:rPr>
              <a:t>	development  (</a:t>
            </a:r>
            <a:r>
              <a:rPr lang="en-US" sz="1200" dirty="0" err="1">
                <a:solidFill>
                  <a:srgbClr val="ABAED9"/>
                </a:solidFill>
              </a:rPr>
              <a:t>RELAXd</a:t>
            </a:r>
            <a:r>
              <a:rPr lang="en-US" sz="1200" dirty="0">
                <a:solidFill>
                  <a:srgbClr val="ABAED9"/>
                </a:solidFill>
              </a:rPr>
              <a:t>)</a:t>
            </a:r>
          </a:p>
          <a:p>
            <a:endParaRPr lang="en-US" sz="1400" b="1" dirty="0">
              <a:solidFill>
                <a:srgbClr val="ABAED9"/>
              </a:solidFill>
            </a:endParaRPr>
          </a:p>
          <a:p>
            <a:pPr>
              <a:buFont typeface="Wingdings" pitchFamily="2" charset="2"/>
              <a:buNone/>
            </a:pPr>
            <a:r>
              <a:rPr lang="en-US" sz="1400" b="1" dirty="0" err="1">
                <a:solidFill>
                  <a:srgbClr val="ABAED9"/>
                </a:solidFill>
              </a:rPr>
              <a:t>Timepix</a:t>
            </a:r>
            <a:r>
              <a:rPr lang="en-US" sz="1400" b="1" dirty="0">
                <a:solidFill>
                  <a:srgbClr val="ABAED9"/>
                </a:solidFill>
              </a:rPr>
              <a:t> - CERN</a:t>
            </a:r>
          </a:p>
          <a:p>
            <a:pPr marL="361950" lvl="1" indent="-276225"/>
            <a:r>
              <a:rPr lang="en-US" sz="1200" dirty="0">
                <a:solidFill>
                  <a:srgbClr val="ABAED9"/>
                </a:solidFill>
              </a:rPr>
              <a:t>The same size as Medipix2</a:t>
            </a:r>
          </a:p>
          <a:p>
            <a:pPr marL="361950" lvl="1" indent="-276225"/>
            <a:r>
              <a:rPr lang="en-US" sz="1200" dirty="0">
                <a:solidFill>
                  <a:srgbClr val="ABAED9"/>
                </a:solidFill>
              </a:rPr>
              <a:t>Time stamp</a:t>
            </a:r>
          </a:p>
          <a:p>
            <a:pPr marL="361950" lvl="1" indent="-276225"/>
            <a:r>
              <a:rPr lang="en-US" sz="1200" dirty="0">
                <a:solidFill>
                  <a:srgbClr val="ABAED9"/>
                </a:solidFill>
              </a:rPr>
              <a:t>Energy measurement in each pixel</a:t>
            </a:r>
          </a:p>
          <a:p>
            <a:endParaRPr lang="cs-CZ" sz="1400" b="1" dirty="0">
              <a:solidFill>
                <a:srgbClr val="ABAED9"/>
              </a:solidFill>
            </a:endParaRPr>
          </a:p>
        </p:txBody>
      </p:sp>
      <p:sp>
        <p:nvSpPr>
          <p:cNvPr id="24644" name="Rounded Rectangle 24643"/>
          <p:cNvSpPr>
            <a:spLocks noChangeArrowheads="1"/>
          </p:cNvSpPr>
          <p:nvPr/>
        </p:nvSpPr>
        <p:spPr bwMode="auto">
          <a:xfrm>
            <a:off x="484188" y="5343525"/>
            <a:ext cx="3146425" cy="1227138"/>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cs-CZ" sz="2000">
              <a:latin typeface="Tahoma" pitchFamily="34" charset="0"/>
            </a:endParaRPr>
          </a:p>
        </p:txBody>
      </p:sp>
    </p:spTree>
    <p:extLst>
      <p:ext uri="{BB962C8B-B14F-4D97-AF65-F5344CB8AC3E}">
        <p14:creationId xmlns:p14="http://schemas.microsoft.com/office/powerpoint/2010/main" val="508242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464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46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mph" presetSubtype="2" fill="hold" nodeType="clickEffect">
                                  <p:stCondLst>
                                    <p:cond delay="0"/>
                                  </p:stCondLst>
                                  <p:childTnLst>
                                    <p:animClr clrSpc="rgb" dir="cw">
                                      <p:cBhvr override="childStyle">
                                        <p:cTn id="52" dur="100" fill="hold"/>
                                        <p:tgtEl>
                                          <p:spTgt spid="3">
                                            <p:txEl>
                                              <p:pRg st="0" end="0"/>
                                            </p:txEl>
                                          </p:spTgt>
                                        </p:tgtEl>
                                        <p:attrNameLst>
                                          <p:attrName>style.color</p:attrName>
                                        </p:attrNameLst>
                                      </p:cBhvr>
                                      <p:to>
                                        <a:schemeClr val="tx1"/>
                                      </p:to>
                                    </p:animClr>
                                  </p:childTnLst>
                                </p:cTn>
                              </p:par>
                              <p:par>
                                <p:cTn id="53" presetID="3" presetClass="emph" presetSubtype="2" fill="hold" nodeType="withEffect">
                                  <p:stCondLst>
                                    <p:cond delay="0"/>
                                  </p:stCondLst>
                                  <p:childTnLst>
                                    <p:animClr clrSpc="rgb" dir="cw">
                                      <p:cBhvr override="childStyle">
                                        <p:cTn id="54" dur="100" fill="hold"/>
                                        <p:tgtEl>
                                          <p:spTgt spid="3">
                                            <p:txEl>
                                              <p:pRg st="1" end="1"/>
                                            </p:txEl>
                                          </p:spTgt>
                                        </p:tgtEl>
                                        <p:attrNameLst>
                                          <p:attrName>style.color</p:attrName>
                                        </p:attrNameLst>
                                      </p:cBhvr>
                                      <p:to>
                                        <a:schemeClr val="tx1"/>
                                      </p:to>
                                    </p:animClr>
                                  </p:childTnLst>
                                </p:cTn>
                              </p:par>
                              <p:par>
                                <p:cTn id="55" presetID="3" presetClass="emph" presetSubtype="2" fill="hold" nodeType="withEffect">
                                  <p:stCondLst>
                                    <p:cond delay="0"/>
                                  </p:stCondLst>
                                  <p:childTnLst>
                                    <p:animClr clrSpc="rgb" dir="cw">
                                      <p:cBhvr override="childStyle">
                                        <p:cTn id="56" dur="100" fill="hold"/>
                                        <p:tgtEl>
                                          <p:spTgt spid="3">
                                            <p:txEl>
                                              <p:pRg st="2" end="2"/>
                                            </p:txEl>
                                          </p:spTgt>
                                        </p:tgtEl>
                                        <p:attrNameLst>
                                          <p:attrName>style.color</p:attrName>
                                        </p:attrNameLst>
                                      </p:cBhvr>
                                      <p:to>
                                        <a:schemeClr val="tx1"/>
                                      </p:to>
                                    </p:animClr>
                                  </p:childTnLst>
                                </p:cTn>
                              </p:par>
                              <p:par>
                                <p:cTn id="57" presetID="3" presetClass="emph" presetSubtype="2" fill="hold" nodeType="withEffect">
                                  <p:stCondLst>
                                    <p:cond delay="0"/>
                                  </p:stCondLst>
                                  <p:childTnLst>
                                    <p:animClr clrSpc="rgb" dir="cw">
                                      <p:cBhvr override="childStyle">
                                        <p:cTn id="58" dur="100" fill="hold"/>
                                        <p:tgtEl>
                                          <p:spTgt spid="3">
                                            <p:txEl>
                                              <p:pRg st="3" end="3"/>
                                            </p:txEl>
                                          </p:spTgt>
                                        </p:tgtEl>
                                        <p:attrNameLst>
                                          <p:attrName>style.color</p:attrName>
                                        </p:attrNameLst>
                                      </p:cBhvr>
                                      <p:to>
                                        <a:schemeClr val="tx1"/>
                                      </p:to>
                                    </p:animClr>
                                  </p:childTnLst>
                                </p:cTn>
                              </p:par>
                              <p:par>
                                <p:cTn id="59" presetID="3" presetClass="emph" presetSubtype="2" fill="hold" nodeType="withEffect">
                                  <p:stCondLst>
                                    <p:cond delay="0"/>
                                  </p:stCondLst>
                                  <p:childTnLst>
                                    <p:animClr clrSpc="rgb" dir="cw">
                                      <p:cBhvr override="childStyle">
                                        <p:cTn id="60" dur="100" fill="hold"/>
                                        <p:tgtEl>
                                          <p:spTgt spid="3">
                                            <p:txEl>
                                              <p:pRg st="4" end="4"/>
                                            </p:txEl>
                                          </p:spTgt>
                                        </p:tgtEl>
                                        <p:attrNameLst>
                                          <p:attrName>style.color</p:attrName>
                                        </p:attrNameLst>
                                      </p:cBhvr>
                                      <p:to>
                                        <a:schemeClr val="tx1"/>
                                      </p:to>
                                    </p:animClr>
                                  </p:childTnLst>
                                </p:cTn>
                              </p:par>
                              <p:par>
                                <p:cTn id="61" presetID="3" presetClass="emph" presetSubtype="2" fill="hold" nodeType="withEffect">
                                  <p:stCondLst>
                                    <p:cond delay="0"/>
                                  </p:stCondLst>
                                  <p:childTnLst>
                                    <p:animClr clrSpc="rgb" dir="cw">
                                      <p:cBhvr override="childStyle">
                                        <p:cTn id="62" dur="100" fill="hold"/>
                                        <p:tgtEl>
                                          <p:spTgt spid="3">
                                            <p:txEl>
                                              <p:pRg st="5" end="5"/>
                                            </p:txEl>
                                          </p:spTgt>
                                        </p:tgtEl>
                                        <p:attrNameLst>
                                          <p:attrName>style.color</p:attrName>
                                        </p:attrNameLst>
                                      </p:cBhvr>
                                      <p:to>
                                        <a:schemeClr val="tx1"/>
                                      </p:to>
                                    </p:animClr>
                                  </p:childTnLst>
                                </p:cTn>
                              </p:par>
                              <p:par>
                                <p:cTn id="63" presetID="3" presetClass="emph" presetSubtype="2" fill="hold" nodeType="withEffect">
                                  <p:stCondLst>
                                    <p:cond delay="0"/>
                                  </p:stCondLst>
                                  <p:childTnLst>
                                    <p:animClr clrSpc="rgb" dir="cw">
                                      <p:cBhvr override="childStyle">
                                        <p:cTn id="64" dur="100" fill="hold"/>
                                        <p:tgtEl>
                                          <p:spTgt spid="3">
                                            <p:txEl>
                                              <p:pRg st="6" end="6"/>
                                            </p:txEl>
                                          </p:spTgt>
                                        </p:tgtEl>
                                        <p:attrNameLst>
                                          <p:attrName>style.color</p:attrName>
                                        </p:attrNameLst>
                                      </p:cBhvr>
                                      <p:to>
                                        <a:schemeClr val="tx1"/>
                                      </p:to>
                                    </p:animClr>
                                  </p:childTnLst>
                                </p:cTn>
                              </p:par>
                              <p:par>
                                <p:cTn id="65" presetID="1"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mph" presetSubtype="2" fill="hold" nodeType="clickEffect">
                                  <p:stCondLst>
                                    <p:cond delay="0"/>
                                  </p:stCondLst>
                                  <p:childTnLst>
                                    <p:animClr clrSpc="rgb" dir="cw">
                                      <p:cBhvr override="childStyle">
                                        <p:cTn id="70" dur="100" fill="hold"/>
                                        <p:tgtEl>
                                          <p:spTgt spid="3">
                                            <p:txEl>
                                              <p:pRg st="8" end="8"/>
                                            </p:txEl>
                                          </p:spTgt>
                                        </p:tgtEl>
                                        <p:attrNameLst>
                                          <p:attrName>style.color</p:attrName>
                                        </p:attrNameLst>
                                      </p:cBhvr>
                                      <p:to>
                                        <a:schemeClr val="tx1"/>
                                      </p:to>
                                    </p:animClr>
                                  </p:childTnLst>
                                </p:cTn>
                              </p:par>
                              <p:par>
                                <p:cTn id="71" presetID="3" presetClass="emph" presetSubtype="2" fill="hold" nodeType="withEffect">
                                  <p:stCondLst>
                                    <p:cond delay="0"/>
                                  </p:stCondLst>
                                  <p:childTnLst>
                                    <p:animClr clrSpc="rgb" dir="cw">
                                      <p:cBhvr override="childStyle">
                                        <p:cTn id="72" dur="100" fill="hold"/>
                                        <p:tgtEl>
                                          <p:spTgt spid="3">
                                            <p:txEl>
                                              <p:pRg st="9" end="9"/>
                                            </p:txEl>
                                          </p:spTgt>
                                        </p:tgtEl>
                                        <p:attrNameLst>
                                          <p:attrName>style.color</p:attrName>
                                        </p:attrNameLst>
                                      </p:cBhvr>
                                      <p:to>
                                        <a:schemeClr val="tx1"/>
                                      </p:to>
                                    </p:animClr>
                                  </p:childTnLst>
                                </p:cTn>
                              </p:par>
                              <p:par>
                                <p:cTn id="73" presetID="3" presetClass="emph" presetSubtype="2" fill="hold" nodeType="withEffect">
                                  <p:stCondLst>
                                    <p:cond delay="0"/>
                                  </p:stCondLst>
                                  <p:childTnLst>
                                    <p:animClr clrSpc="rgb" dir="cw">
                                      <p:cBhvr override="childStyle">
                                        <p:cTn id="74" dur="100" fill="hold"/>
                                        <p:tgtEl>
                                          <p:spTgt spid="3">
                                            <p:txEl>
                                              <p:pRg st="10" end="10"/>
                                            </p:txEl>
                                          </p:spTgt>
                                        </p:tgtEl>
                                        <p:attrNameLst>
                                          <p:attrName>style.color</p:attrName>
                                        </p:attrNameLst>
                                      </p:cBhvr>
                                      <p:to>
                                        <a:schemeClr val="tx1"/>
                                      </p:to>
                                    </p:animClr>
                                  </p:childTnLst>
                                </p:cTn>
                              </p:par>
                              <p:par>
                                <p:cTn id="75" presetID="3" presetClass="emph" presetSubtype="2" fill="hold" nodeType="withEffect">
                                  <p:stCondLst>
                                    <p:cond delay="0"/>
                                  </p:stCondLst>
                                  <p:childTnLst>
                                    <p:animClr clrSpc="rgb" dir="cw">
                                      <p:cBhvr override="childStyle">
                                        <p:cTn id="76" dur="100" fill="hold"/>
                                        <p:tgtEl>
                                          <p:spTgt spid="3">
                                            <p:txEl>
                                              <p:pRg st="11" end="11"/>
                                            </p:txEl>
                                          </p:spTgt>
                                        </p:tgtEl>
                                        <p:attrNameLst>
                                          <p:attrName>style.color</p:attrName>
                                        </p:attrNameLst>
                                      </p:cBhvr>
                                      <p:to>
                                        <a:schemeClr val="tx1"/>
                                      </p:to>
                                    </p:animClr>
                                  </p:childTnLst>
                                </p:cTn>
                              </p:par>
                              <p:par>
                                <p:cTn id="77" presetID="3" presetClass="emph" presetSubtype="2" fill="hold" nodeType="withEffect">
                                  <p:stCondLst>
                                    <p:cond delay="0"/>
                                  </p:stCondLst>
                                  <p:childTnLst>
                                    <p:animClr clrSpc="rgb" dir="cw">
                                      <p:cBhvr override="childStyle">
                                        <p:cTn id="78" dur="100" fill="hold"/>
                                        <p:tgtEl>
                                          <p:spTgt spid="3">
                                            <p:txEl>
                                              <p:pRg st="12" end="12"/>
                                            </p:txEl>
                                          </p:spTgt>
                                        </p:tgtEl>
                                        <p:attrNameLst>
                                          <p:attrName>style.color</p:attrName>
                                        </p:attrNameLst>
                                      </p:cBhvr>
                                      <p:to>
                                        <a:schemeClr val="tx1"/>
                                      </p:to>
                                    </p:animClr>
                                  </p:childTnLst>
                                </p:cTn>
                              </p:par>
                              <p:par>
                                <p:cTn id="79" presetID="1" presetClass="entr" presetSubtype="0" fill="hold" nodeType="withEffect">
                                  <p:stCondLst>
                                    <p:cond delay="0"/>
                                  </p:stCondLst>
                                  <p:childTnLst>
                                    <p:set>
                                      <p:cBhvr>
                                        <p:cTn id="80" dur="1" fill="hold">
                                          <p:stCondLst>
                                            <p:cond delay="0"/>
                                          </p:stCondLst>
                                        </p:cTn>
                                        <p:tgtEl>
                                          <p:spTgt spid="5120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mph" presetSubtype="2" fill="hold" nodeType="clickEffect">
                                  <p:stCondLst>
                                    <p:cond delay="0"/>
                                  </p:stCondLst>
                                  <p:childTnLst>
                                    <p:animClr clrSpc="rgb" dir="cw">
                                      <p:cBhvr override="childStyle">
                                        <p:cTn id="84" dur="100" fill="hold"/>
                                        <p:tgtEl>
                                          <p:spTgt spid="3">
                                            <p:txEl>
                                              <p:pRg st="13" end="13"/>
                                            </p:txEl>
                                          </p:spTgt>
                                        </p:tgtEl>
                                        <p:attrNameLst>
                                          <p:attrName>style.color</p:attrName>
                                        </p:attrNameLst>
                                      </p:cBhvr>
                                      <p:to>
                                        <a:schemeClr val="tx1"/>
                                      </p:to>
                                    </p:animClr>
                                  </p:childTnLst>
                                </p:cTn>
                              </p:par>
                              <p:par>
                                <p:cTn id="85" presetID="3" presetClass="emph" presetSubtype="2" fill="hold" nodeType="withEffect">
                                  <p:stCondLst>
                                    <p:cond delay="0"/>
                                  </p:stCondLst>
                                  <p:childTnLst>
                                    <p:animClr clrSpc="rgb" dir="cw">
                                      <p:cBhvr override="childStyle">
                                        <p:cTn id="86" dur="100" fill="hold"/>
                                        <p:tgtEl>
                                          <p:spTgt spid="3">
                                            <p:txEl>
                                              <p:pRg st="14" end="14"/>
                                            </p:txEl>
                                          </p:spTgt>
                                        </p:tgtEl>
                                        <p:attrNameLst>
                                          <p:attrName>style.color</p:attrName>
                                        </p:attrNameLst>
                                      </p:cBhvr>
                                      <p:to>
                                        <a:schemeClr val="tx1"/>
                                      </p:to>
                                    </p:animClr>
                                  </p:childTnLst>
                                </p:cTn>
                              </p:par>
                              <p:par>
                                <p:cTn id="87" presetID="10" presetClass="exit" presetSubtype="0" fill="hold" nodeType="withEffect">
                                  <p:stCondLst>
                                    <p:cond delay="0"/>
                                  </p:stCondLst>
                                  <p:childTnLst>
                                    <p:animEffect transition="out" filter="fade">
                                      <p:cBhvr>
                                        <p:cTn id="88" dur="500"/>
                                        <p:tgtEl>
                                          <p:spTgt spid="51205"/>
                                        </p:tgtEl>
                                      </p:cBhvr>
                                    </p:animEffect>
                                    <p:set>
                                      <p:cBhvr>
                                        <p:cTn id="89" dur="1" fill="hold">
                                          <p:stCondLst>
                                            <p:cond delay="499"/>
                                          </p:stCondLst>
                                        </p:cTn>
                                        <p:tgtEl>
                                          <p:spTgt spid="51205"/>
                                        </p:tgtEl>
                                        <p:attrNameLst>
                                          <p:attrName>style.visibility</p:attrName>
                                        </p:attrNameLst>
                                      </p:cBhvr>
                                      <p:to>
                                        <p:strVal val="hidden"/>
                                      </p:to>
                                    </p:se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5120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mph" presetSubtype="2" fill="hold" nodeType="clickEffect">
                                  <p:stCondLst>
                                    <p:cond delay="0"/>
                                  </p:stCondLst>
                                  <p:childTnLst>
                                    <p:animClr clrSpc="rgb" dir="cw">
                                      <p:cBhvr override="childStyle">
                                        <p:cTn id="96" dur="100" fill="hold"/>
                                        <p:tgtEl>
                                          <p:spTgt spid="3">
                                            <p:txEl>
                                              <p:pRg st="16" end="16"/>
                                            </p:txEl>
                                          </p:spTgt>
                                        </p:tgtEl>
                                        <p:attrNameLst>
                                          <p:attrName>style.color</p:attrName>
                                        </p:attrNameLst>
                                      </p:cBhvr>
                                      <p:to>
                                        <a:schemeClr val="tx1"/>
                                      </p:to>
                                    </p:animClr>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mph" presetSubtype="2" fill="hold" nodeType="clickEffect">
                                  <p:stCondLst>
                                    <p:cond delay="0"/>
                                  </p:stCondLst>
                                  <p:childTnLst>
                                    <p:animClr clrSpc="rgb" dir="cw">
                                      <p:cBhvr override="childStyle">
                                        <p:cTn id="100" dur="100" fill="hold"/>
                                        <p:tgtEl>
                                          <p:spTgt spid="3">
                                            <p:txEl>
                                              <p:pRg st="17" end="17"/>
                                            </p:txEl>
                                          </p:spTgt>
                                        </p:tgtEl>
                                        <p:attrNameLst>
                                          <p:attrName>style.color</p:attrName>
                                        </p:attrNameLst>
                                      </p:cBhvr>
                                      <p:to>
                                        <a:schemeClr val="tx1"/>
                                      </p:to>
                                    </p:animClr>
                                  </p:childTnLst>
                                </p:cTn>
                              </p:par>
                              <p:par>
                                <p:cTn id="101" presetID="3" presetClass="emph" presetSubtype="2" fill="hold" nodeType="withEffect">
                                  <p:stCondLst>
                                    <p:cond delay="0"/>
                                  </p:stCondLst>
                                  <p:childTnLst>
                                    <p:animClr clrSpc="rgb" dir="cw">
                                      <p:cBhvr override="childStyle">
                                        <p:cTn id="102" dur="100" fill="hold"/>
                                        <p:tgtEl>
                                          <p:spTgt spid="3">
                                            <p:txEl>
                                              <p:pRg st="18" end="18"/>
                                            </p:txEl>
                                          </p:spTgt>
                                        </p:tgtEl>
                                        <p:attrNameLst>
                                          <p:attrName>style.color</p:attrName>
                                        </p:attrNameLst>
                                      </p:cBhvr>
                                      <p:to>
                                        <a:schemeClr val="tx1"/>
                                      </p:to>
                                    </p:animClr>
                                  </p:childTnLst>
                                </p:cTn>
                              </p:par>
                              <p:par>
                                <p:cTn id="103" presetID="3" presetClass="emph" presetSubtype="2" fill="hold" nodeType="withEffect">
                                  <p:stCondLst>
                                    <p:cond delay="0"/>
                                  </p:stCondLst>
                                  <p:childTnLst>
                                    <p:animClr clrSpc="rgb" dir="cw">
                                      <p:cBhvr override="childStyle">
                                        <p:cTn id="104" dur="100" fill="hold"/>
                                        <p:tgtEl>
                                          <p:spTgt spid="3">
                                            <p:txEl>
                                              <p:pRg st="19" end="19"/>
                                            </p:txEl>
                                          </p:spTgt>
                                        </p:tgtEl>
                                        <p:attrNameLst>
                                          <p:attrName>style.color</p:attrName>
                                        </p:attrNameLst>
                                      </p:cBhvr>
                                      <p:to>
                                        <a:schemeClr val="tx1"/>
                                      </p:to>
                                    </p:animClr>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46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83"/>
          <p:cNvSpPr>
            <a:spLocks noChangeArrowheads="1"/>
          </p:cNvSpPr>
          <p:nvPr/>
        </p:nvSpPr>
        <p:spPr bwMode="auto">
          <a:xfrm>
            <a:off x="755650" y="2852738"/>
            <a:ext cx="4016375" cy="2995612"/>
          </a:xfrm>
          <a:prstGeom prst="rect">
            <a:avLst/>
          </a:prstGeom>
          <a:solidFill>
            <a:schemeClr val="folHlink"/>
          </a:solidFill>
          <a:ln w="3175" algn="ctr">
            <a:noFill/>
            <a:miter lim="800000"/>
            <a:headEnd/>
            <a:tailEnd/>
          </a:ln>
          <a:effectLst>
            <a:outerShdw blurRad="50800" dist="38100" algn="l" rotWithShape="0">
              <a:prstClr val="black">
                <a:alpha val="40000"/>
              </a:prstClr>
            </a:outerShdw>
          </a:effectLst>
        </p:spPr>
        <p:txBody>
          <a:bodyPr wrap="none" anchor="ctr"/>
          <a:lstStyle/>
          <a:p>
            <a:pPr>
              <a:defRPr/>
            </a:pPr>
            <a:endParaRPr lang="cs-CZ" sz="2400">
              <a:latin typeface="Tahoma" pitchFamily="34" charset="0"/>
            </a:endParaRPr>
          </a:p>
        </p:txBody>
      </p:sp>
      <p:grpSp>
        <p:nvGrpSpPr>
          <p:cNvPr id="9" name="Group 52"/>
          <p:cNvGrpSpPr>
            <a:grpSpLocks/>
          </p:cNvGrpSpPr>
          <p:nvPr/>
        </p:nvGrpSpPr>
        <p:grpSpPr bwMode="auto">
          <a:xfrm>
            <a:off x="1828800" y="3325813"/>
            <a:ext cx="2335213" cy="663575"/>
            <a:chOff x="2529" y="2413"/>
            <a:chExt cx="1471" cy="418"/>
          </a:xfrm>
        </p:grpSpPr>
        <p:sp>
          <p:nvSpPr>
            <p:cNvPr id="529413" name="Freeform 53"/>
            <p:cNvSpPr>
              <a:spLocks/>
            </p:cNvSpPr>
            <p:nvPr/>
          </p:nvSpPr>
          <p:spPr bwMode="auto">
            <a:xfrm>
              <a:off x="3151" y="2413"/>
              <a:ext cx="849" cy="343"/>
            </a:xfrm>
            <a:custGeom>
              <a:avLst/>
              <a:gdLst>
                <a:gd name="T0" fmla="*/ 0 w 954"/>
                <a:gd name="T1" fmla="*/ 89 h 395"/>
                <a:gd name="T2" fmla="*/ 25 w 954"/>
                <a:gd name="T3" fmla="*/ 89 h 395"/>
                <a:gd name="T4" fmla="*/ 35 w 954"/>
                <a:gd name="T5" fmla="*/ 16 h 395"/>
                <a:gd name="T6" fmla="*/ 66 w 954"/>
                <a:gd name="T7" fmla="*/ 12 h 395"/>
                <a:gd name="T8" fmla="*/ 221 w 954"/>
                <a:gd name="T9" fmla="*/ 89 h 395"/>
                <a:gd name="T10" fmla="*/ 298 w 954"/>
                <a:gd name="T11" fmla="*/ 89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sz="2400">
                <a:latin typeface="Tahoma" pitchFamily="34" charset="0"/>
              </a:endParaRPr>
            </a:p>
          </p:txBody>
        </p:sp>
        <p:sp>
          <p:nvSpPr>
            <p:cNvPr id="529414" name="Line 54"/>
            <p:cNvSpPr>
              <a:spLocks noChangeShapeType="1"/>
            </p:cNvSpPr>
            <p:nvPr/>
          </p:nvSpPr>
          <p:spPr bwMode="auto">
            <a:xfrm>
              <a:off x="3139" y="2719"/>
              <a:ext cx="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15" name="Freeform 55"/>
            <p:cNvSpPr>
              <a:spLocks/>
            </p:cNvSpPr>
            <p:nvPr/>
          </p:nvSpPr>
          <p:spPr bwMode="auto">
            <a:xfrm>
              <a:off x="2529" y="2634"/>
              <a:ext cx="457" cy="197"/>
            </a:xfrm>
            <a:custGeom>
              <a:avLst/>
              <a:gdLst>
                <a:gd name="T0" fmla="*/ 0 w 457"/>
                <a:gd name="T1" fmla="*/ 197 h 197"/>
                <a:gd name="T2" fmla="*/ 0 w 457"/>
                <a:gd name="T3" fmla="*/ 0 h 197"/>
                <a:gd name="T4" fmla="*/ 45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cs-CZ" sz="2400">
                <a:latin typeface="Tahoma" pitchFamily="34" charset="0"/>
              </a:endParaRPr>
            </a:p>
          </p:txBody>
        </p:sp>
      </p:grpSp>
      <p:grpSp>
        <p:nvGrpSpPr>
          <p:cNvPr id="10" name="Group 56"/>
          <p:cNvGrpSpPr>
            <a:grpSpLocks/>
          </p:cNvGrpSpPr>
          <p:nvPr/>
        </p:nvGrpSpPr>
        <p:grpSpPr bwMode="auto">
          <a:xfrm>
            <a:off x="2492375" y="3967163"/>
            <a:ext cx="1285875" cy="273050"/>
            <a:chOff x="2834" y="2816"/>
            <a:chExt cx="1131" cy="172"/>
          </a:xfrm>
        </p:grpSpPr>
        <p:sp>
          <p:nvSpPr>
            <p:cNvPr id="529417" name="Line 57"/>
            <p:cNvSpPr>
              <a:spLocks noChangeShapeType="1"/>
            </p:cNvSpPr>
            <p:nvPr/>
          </p:nvSpPr>
          <p:spPr bwMode="auto">
            <a:xfrm>
              <a:off x="3096" y="2925"/>
              <a:ext cx="1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18" name="Line 58"/>
            <p:cNvSpPr>
              <a:spLocks noChangeShapeType="1"/>
            </p:cNvSpPr>
            <p:nvPr/>
          </p:nvSpPr>
          <p:spPr bwMode="auto">
            <a:xfrm flipV="1">
              <a:off x="3221" y="2816"/>
              <a:ext cx="0" cy="10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19" name="Line 59"/>
            <p:cNvSpPr>
              <a:spLocks noChangeShapeType="1"/>
            </p:cNvSpPr>
            <p:nvPr/>
          </p:nvSpPr>
          <p:spPr bwMode="auto">
            <a:xfrm>
              <a:off x="3221" y="2816"/>
              <a:ext cx="51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20" name="Line 60"/>
            <p:cNvSpPr>
              <a:spLocks noChangeShapeType="1"/>
            </p:cNvSpPr>
            <p:nvPr/>
          </p:nvSpPr>
          <p:spPr bwMode="auto">
            <a:xfrm flipV="1">
              <a:off x="3741" y="2816"/>
              <a:ext cx="0" cy="10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21" name="Line 61"/>
            <p:cNvSpPr>
              <a:spLocks noChangeShapeType="1"/>
            </p:cNvSpPr>
            <p:nvPr/>
          </p:nvSpPr>
          <p:spPr bwMode="auto">
            <a:xfrm>
              <a:off x="3741" y="2925"/>
              <a:ext cx="224"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22" name="Freeform 62"/>
            <p:cNvSpPr>
              <a:spLocks/>
            </p:cNvSpPr>
            <p:nvPr/>
          </p:nvSpPr>
          <p:spPr bwMode="auto">
            <a:xfrm>
              <a:off x="2834" y="2862"/>
              <a:ext cx="147" cy="126"/>
            </a:xfrm>
            <a:custGeom>
              <a:avLst/>
              <a:gdLst>
                <a:gd name="T0" fmla="*/ 0 w 457"/>
                <a:gd name="T1" fmla="*/ 2 h 197"/>
                <a:gd name="T2" fmla="*/ 0 w 457"/>
                <a:gd name="T3" fmla="*/ 0 h 197"/>
                <a:gd name="T4" fmla="*/ 0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cs-CZ" sz="2400">
                <a:latin typeface="Tahoma" pitchFamily="34" charset="0"/>
              </a:endParaRPr>
            </a:p>
          </p:txBody>
        </p:sp>
      </p:grpSp>
      <p:sp>
        <p:nvSpPr>
          <p:cNvPr id="529423" name="AutoShape 15"/>
          <p:cNvSpPr>
            <a:spLocks/>
          </p:cNvSpPr>
          <p:nvPr/>
        </p:nvSpPr>
        <p:spPr bwMode="auto">
          <a:xfrm rot="16200000">
            <a:off x="3168650" y="4184651"/>
            <a:ext cx="71437" cy="576262"/>
          </a:xfrm>
          <a:prstGeom prst="leftBrace">
            <a:avLst>
              <a:gd name="adj1" fmla="val 6722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9424" name="Text Box 16"/>
          <p:cNvSpPr txBox="1">
            <a:spLocks noChangeArrowheads="1"/>
          </p:cNvSpPr>
          <p:nvPr/>
        </p:nvSpPr>
        <p:spPr bwMode="auto">
          <a:xfrm>
            <a:off x="2843213" y="4652963"/>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latin typeface="Symbol" pitchFamily="18" charset="2"/>
              </a:rPr>
              <a:t>D</a:t>
            </a:r>
            <a:r>
              <a:rPr lang="en-US" sz="1600"/>
              <a:t>t</a:t>
            </a:r>
          </a:p>
        </p:txBody>
      </p:sp>
      <p:sp>
        <p:nvSpPr>
          <p:cNvPr id="529425" name="Rectangle 44"/>
          <p:cNvSpPr>
            <a:spLocks noChangeArrowheads="1"/>
          </p:cNvSpPr>
          <p:nvPr/>
        </p:nvSpPr>
        <p:spPr bwMode="auto">
          <a:xfrm>
            <a:off x="1403350" y="4652963"/>
            <a:ext cx="1320800" cy="1060450"/>
          </a:xfrm>
          <a:prstGeom prst="rect">
            <a:avLst/>
          </a:prstGeom>
          <a:solidFill>
            <a:schemeClr val="accent1"/>
          </a:solidFill>
          <a:ln w="19050" algn="ctr">
            <a:solidFill>
              <a:srgbClr val="000000"/>
            </a:solidFill>
            <a:miter lim="800000"/>
            <a:headEnd/>
            <a:tailEnd/>
          </a:ln>
        </p:spPr>
        <p:txBody>
          <a:bodyPr anchor="ctr"/>
          <a:lstStyle/>
          <a:p>
            <a:r>
              <a:rPr lang="en-US" sz="1600" b="1">
                <a:latin typeface="Tahoma" pitchFamily="34" charset="0"/>
              </a:rPr>
              <a:t>Clock</a:t>
            </a:r>
            <a:r>
              <a:rPr lang="en-US" sz="1400">
                <a:latin typeface="Tahoma" pitchFamily="34" charset="0"/>
              </a:rPr>
              <a:t>: </a:t>
            </a:r>
          </a:p>
          <a:p>
            <a:r>
              <a:rPr lang="en-US" sz="1400">
                <a:latin typeface="Tahoma" pitchFamily="34" charset="0"/>
              </a:rPr>
              <a:t>10–80 MHz</a:t>
            </a:r>
          </a:p>
          <a:p>
            <a:endParaRPr lang="en-US" sz="1400">
              <a:latin typeface="Tahoma" pitchFamily="34" charset="0"/>
            </a:endParaRPr>
          </a:p>
          <a:p>
            <a:endParaRPr lang="cs-CZ" sz="1400">
              <a:latin typeface="Tahoma" pitchFamily="34" charset="0"/>
            </a:endParaRPr>
          </a:p>
        </p:txBody>
      </p:sp>
      <p:sp>
        <p:nvSpPr>
          <p:cNvPr id="127044" name="Rectangle 68"/>
          <p:cNvSpPr>
            <a:spLocks noChangeArrowheads="1"/>
          </p:cNvSpPr>
          <p:nvPr/>
        </p:nvSpPr>
        <p:spPr bwMode="auto">
          <a:xfrm>
            <a:off x="1598613" y="5238750"/>
            <a:ext cx="923925" cy="417513"/>
          </a:xfrm>
          <a:prstGeom prst="rect">
            <a:avLst/>
          </a:prstGeom>
          <a:solidFill>
            <a:schemeClr val="bg1"/>
          </a:solidFill>
          <a:ln w="9525">
            <a:solidFill>
              <a:schemeClr val="tx1"/>
            </a:solidFill>
            <a:miter lim="800000"/>
            <a:headEnd/>
            <a:tailEnd/>
          </a:ln>
        </p:spPr>
        <p:txBody>
          <a:bodyPr wrap="none" anchor="ctr"/>
          <a:lstStyle/>
          <a:p>
            <a:r>
              <a:rPr lang="en-US" sz="2000">
                <a:latin typeface="Tahoma" pitchFamily="34" charset="0"/>
              </a:rPr>
              <a:t>0006</a:t>
            </a:r>
            <a:endParaRPr lang="cs-CZ" sz="2000">
              <a:latin typeface="Tahoma" pitchFamily="34" charset="0"/>
            </a:endParaRPr>
          </a:p>
        </p:txBody>
      </p:sp>
      <p:sp>
        <p:nvSpPr>
          <p:cNvPr id="529427" name="Text Box 19"/>
          <p:cNvSpPr txBox="1">
            <a:spLocks noChangeArrowheads="1"/>
          </p:cNvSpPr>
          <p:nvPr/>
        </p:nvSpPr>
        <p:spPr bwMode="auto">
          <a:xfrm>
            <a:off x="1258888" y="2276475"/>
            <a:ext cx="29527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bg1"/>
                </a:solidFill>
              </a:rPr>
              <a:t>Time-over-Threshold: TOT</a:t>
            </a:r>
          </a:p>
        </p:txBody>
      </p:sp>
      <p:sp>
        <p:nvSpPr>
          <p:cNvPr id="529428" name="Text Box 20"/>
          <p:cNvSpPr txBox="1">
            <a:spLocks noChangeArrowheads="1"/>
          </p:cNvSpPr>
          <p:nvPr/>
        </p:nvSpPr>
        <p:spPr bwMode="auto">
          <a:xfrm>
            <a:off x="5580063" y="2270125"/>
            <a:ext cx="29527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bg1"/>
                </a:solidFill>
              </a:rPr>
              <a:t>Interaction Time: TimePix</a:t>
            </a:r>
          </a:p>
        </p:txBody>
      </p:sp>
      <p:sp>
        <p:nvSpPr>
          <p:cNvPr id="529429" name="Text Box 21"/>
          <p:cNvSpPr txBox="1">
            <a:spLocks noChangeArrowheads="1"/>
          </p:cNvSpPr>
          <p:nvPr/>
        </p:nvSpPr>
        <p:spPr bwMode="auto">
          <a:xfrm>
            <a:off x="3348038" y="1844675"/>
            <a:ext cx="29527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2400" b="1"/>
              <a:t>Operation Modes</a:t>
            </a:r>
          </a:p>
        </p:txBody>
      </p:sp>
      <p:sp>
        <p:nvSpPr>
          <p:cNvPr id="2" name="Rectangle 83"/>
          <p:cNvSpPr>
            <a:spLocks noChangeArrowheads="1"/>
          </p:cNvSpPr>
          <p:nvPr/>
        </p:nvSpPr>
        <p:spPr bwMode="auto">
          <a:xfrm>
            <a:off x="4859338" y="2852738"/>
            <a:ext cx="4016375" cy="2995612"/>
          </a:xfrm>
          <a:prstGeom prst="rect">
            <a:avLst/>
          </a:prstGeom>
          <a:solidFill>
            <a:schemeClr val="folHlink"/>
          </a:solidFill>
          <a:ln w="3175" algn="ctr">
            <a:noFill/>
            <a:miter lim="800000"/>
            <a:headEnd/>
            <a:tailEnd/>
          </a:ln>
          <a:effectLst>
            <a:outerShdw blurRad="50800" dist="38100" algn="l" rotWithShape="0">
              <a:prstClr val="black">
                <a:alpha val="40000"/>
              </a:prstClr>
            </a:outerShdw>
          </a:effectLst>
        </p:spPr>
        <p:txBody>
          <a:bodyPr wrap="none" anchor="ctr"/>
          <a:lstStyle/>
          <a:p>
            <a:pPr>
              <a:defRPr/>
            </a:pPr>
            <a:endParaRPr lang="cs-CZ" sz="2400">
              <a:latin typeface="Tahoma" pitchFamily="34" charset="0"/>
            </a:endParaRPr>
          </a:p>
        </p:txBody>
      </p:sp>
      <p:sp>
        <p:nvSpPr>
          <p:cNvPr id="529431" name="Rectangle 44"/>
          <p:cNvSpPr>
            <a:spLocks noChangeArrowheads="1"/>
          </p:cNvSpPr>
          <p:nvPr/>
        </p:nvSpPr>
        <p:spPr bwMode="auto">
          <a:xfrm>
            <a:off x="5507038" y="4652963"/>
            <a:ext cx="1320800" cy="1060450"/>
          </a:xfrm>
          <a:prstGeom prst="rect">
            <a:avLst/>
          </a:prstGeom>
          <a:solidFill>
            <a:schemeClr val="accent1"/>
          </a:solidFill>
          <a:ln w="19050" algn="ctr">
            <a:solidFill>
              <a:srgbClr val="000000"/>
            </a:solidFill>
            <a:miter lim="800000"/>
            <a:headEnd/>
            <a:tailEnd/>
          </a:ln>
        </p:spPr>
        <p:txBody>
          <a:bodyPr anchor="ctr"/>
          <a:lstStyle/>
          <a:p>
            <a:r>
              <a:rPr lang="en-US" sz="1600" b="1">
                <a:latin typeface="Tahoma" pitchFamily="34" charset="0"/>
              </a:rPr>
              <a:t>Clock</a:t>
            </a:r>
            <a:r>
              <a:rPr lang="en-US" sz="1400">
                <a:latin typeface="Tahoma" pitchFamily="34" charset="0"/>
              </a:rPr>
              <a:t>: </a:t>
            </a:r>
          </a:p>
          <a:p>
            <a:r>
              <a:rPr lang="en-US" sz="1400">
                <a:latin typeface="Tahoma" pitchFamily="34" charset="0"/>
              </a:rPr>
              <a:t>10–80 MHz</a:t>
            </a:r>
          </a:p>
          <a:p>
            <a:endParaRPr lang="en-US" sz="1400">
              <a:latin typeface="Tahoma" pitchFamily="34" charset="0"/>
            </a:endParaRPr>
          </a:p>
          <a:p>
            <a:endParaRPr lang="cs-CZ" sz="1400">
              <a:latin typeface="Tahoma" pitchFamily="34" charset="0"/>
            </a:endParaRPr>
          </a:p>
        </p:txBody>
      </p:sp>
      <p:sp>
        <p:nvSpPr>
          <p:cNvPr id="529432" name="Line 24"/>
          <p:cNvSpPr>
            <a:spLocks noChangeShapeType="1"/>
          </p:cNvSpPr>
          <p:nvPr/>
        </p:nvSpPr>
        <p:spPr bwMode="auto">
          <a:xfrm flipH="1">
            <a:off x="2555875" y="5013325"/>
            <a:ext cx="503238" cy="360363"/>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33" name="Line 25"/>
          <p:cNvSpPr>
            <a:spLocks noChangeShapeType="1"/>
          </p:cNvSpPr>
          <p:nvPr/>
        </p:nvSpPr>
        <p:spPr bwMode="auto">
          <a:xfrm>
            <a:off x="4140200" y="3814763"/>
            <a:ext cx="3603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34" name="Text Box 26"/>
          <p:cNvSpPr txBox="1">
            <a:spLocks noChangeArrowheads="1"/>
          </p:cNvSpPr>
          <p:nvPr/>
        </p:nvSpPr>
        <p:spPr bwMode="auto">
          <a:xfrm>
            <a:off x="4284663" y="3429000"/>
            <a:ext cx="21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000000"/>
                </a:solidFill>
              </a:rPr>
              <a:t>t</a:t>
            </a:r>
          </a:p>
        </p:txBody>
      </p:sp>
      <p:grpSp>
        <p:nvGrpSpPr>
          <p:cNvPr id="3" name="Group 52"/>
          <p:cNvGrpSpPr>
            <a:grpSpLocks/>
          </p:cNvGrpSpPr>
          <p:nvPr/>
        </p:nvGrpSpPr>
        <p:grpSpPr bwMode="auto">
          <a:xfrm>
            <a:off x="5003800" y="3325813"/>
            <a:ext cx="2335213" cy="663575"/>
            <a:chOff x="2529" y="2413"/>
            <a:chExt cx="1471" cy="418"/>
          </a:xfrm>
        </p:grpSpPr>
        <p:sp>
          <p:nvSpPr>
            <p:cNvPr id="529436" name="Freeform 53"/>
            <p:cNvSpPr>
              <a:spLocks/>
            </p:cNvSpPr>
            <p:nvPr/>
          </p:nvSpPr>
          <p:spPr bwMode="auto">
            <a:xfrm>
              <a:off x="3151" y="2413"/>
              <a:ext cx="849" cy="343"/>
            </a:xfrm>
            <a:custGeom>
              <a:avLst/>
              <a:gdLst>
                <a:gd name="T0" fmla="*/ 0 w 954"/>
                <a:gd name="T1" fmla="*/ 89 h 395"/>
                <a:gd name="T2" fmla="*/ 25 w 954"/>
                <a:gd name="T3" fmla="*/ 89 h 395"/>
                <a:gd name="T4" fmla="*/ 35 w 954"/>
                <a:gd name="T5" fmla="*/ 16 h 395"/>
                <a:gd name="T6" fmla="*/ 66 w 954"/>
                <a:gd name="T7" fmla="*/ 12 h 395"/>
                <a:gd name="T8" fmla="*/ 221 w 954"/>
                <a:gd name="T9" fmla="*/ 89 h 395"/>
                <a:gd name="T10" fmla="*/ 298 w 954"/>
                <a:gd name="T11" fmla="*/ 89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sz="2400">
                <a:latin typeface="Tahoma" pitchFamily="34" charset="0"/>
              </a:endParaRPr>
            </a:p>
          </p:txBody>
        </p:sp>
        <p:sp>
          <p:nvSpPr>
            <p:cNvPr id="529437" name="Line 54"/>
            <p:cNvSpPr>
              <a:spLocks noChangeShapeType="1"/>
            </p:cNvSpPr>
            <p:nvPr/>
          </p:nvSpPr>
          <p:spPr bwMode="auto">
            <a:xfrm>
              <a:off x="3139" y="2719"/>
              <a:ext cx="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9438" name="Freeform 55"/>
            <p:cNvSpPr>
              <a:spLocks/>
            </p:cNvSpPr>
            <p:nvPr/>
          </p:nvSpPr>
          <p:spPr bwMode="auto">
            <a:xfrm>
              <a:off x="2529" y="2634"/>
              <a:ext cx="457" cy="197"/>
            </a:xfrm>
            <a:custGeom>
              <a:avLst/>
              <a:gdLst>
                <a:gd name="T0" fmla="*/ 0 w 457"/>
                <a:gd name="T1" fmla="*/ 197 h 197"/>
                <a:gd name="T2" fmla="*/ 0 w 457"/>
                <a:gd name="T3" fmla="*/ 0 h 197"/>
                <a:gd name="T4" fmla="*/ 45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cs-CZ" sz="2400">
                <a:latin typeface="Tahoma" pitchFamily="34" charset="0"/>
              </a:endParaRPr>
            </a:p>
          </p:txBody>
        </p:sp>
      </p:grpSp>
      <p:sp>
        <p:nvSpPr>
          <p:cNvPr id="529439" name="AutoShape 31"/>
          <p:cNvSpPr>
            <a:spLocks/>
          </p:cNvSpPr>
          <p:nvPr/>
        </p:nvSpPr>
        <p:spPr bwMode="auto">
          <a:xfrm rot="16200000">
            <a:off x="7236619" y="3285332"/>
            <a:ext cx="71437" cy="2374900"/>
          </a:xfrm>
          <a:prstGeom prst="leftBrace">
            <a:avLst>
              <a:gd name="adj1" fmla="val 277039"/>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9440" name="Text Box 32"/>
          <p:cNvSpPr txBox="1">
            <a:spLocks noChangeArrowheads="1"/>
          </p:cNvSpPr>
          <p:nvPr/>
        </p:nvSpPr>
        <p:spPr bwMode="auto">
          <a:xfrm>
            <a:off x="7019925" y="4581525"/>
            <a:ext cx="425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latin typeface="Symbol" pitchFamily="18" charset="2"/>
              </a:rPr>
              <a:t>D</a:t>
            </a:r>
            <a:r>
              <a:rPr lang="en-US" sz="1600"/>
              <a:t>t</a:t>
            </a:r>
          </a:p>
        </p:txBody>
      </p:sp>
      <p:sp>
        <p:nvSpPr>
          <p:cNvPr id="529441" name="Line 33"/>
          <p:cNvSpPr>
            <a:spLocks noChangeShapeType="1"/>
          </p:cNvSpPr>
          <p:nvPr/>
        </p:nvSpPr>
        <p:spPr bwMode="auto">
          <a:xfrm flipH="1">
            <a:off x="6738938" y="5013325"/>
            <a:ext cx="503237" cy="360363"/>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2" name="Text Box 34"/>
          <p:cNvSpPr txBox="1">
            <a:spLocks noChangeArrowheads="1"/>
          </p:cNvSpPr>
          <p:nvPr/>
        </p:nvSpPr>
        <p:spPr bwMode="auto">
          <a:xfrm>
            <a:off x="8467725" y="3429000"/>
            <a:ext cx="21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000000"/>
                </a:solidFill>
              </a:rPr>
              <a:t>t</a:t>
            </a:r>
          </a:p>
        </p:txBody>
      </p:sp>
      <p:sp>
        <p:nvSpPr>
          <p:cNvPr id="529443" name="Line 35"/>
          <p:cNvSpPr>
            <a:spLocks noChangeShapeType="1"/>
          </p:cNvSpPr>
          <p:nvPr/>
        </p:nvSpPr>
        <p:spPr bwMode="auto">
          <a:xfrm>
            <a:off x="7308850" y="3814763"/>
            <a:ext cx="14398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4" name="Line 36"/>
          <p:cNvSpPr>
            <a:spLocks noChangeShapeType="1"/>
          </p:cNvSpPr>
          <p:nvPr/>
        </p:nvSpPr>
        <p:spPr bwMode="auto">
          <a:xfrm>
            <a:off x="5940425" y="4221163"/>
            <a:ext cx="14446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5" name="Line 37"/>
          <p:cNvSpPr>
            <a:spLocks noChangeShapeType="1"/>
          </p:cNvSpPr>
          <p:nvPr/>
        </p:nvSpPr>
        <p:spPr bwMode="auto">
          <a:xfrm flipV="1">
            <a:off x="6084888" y="4005263"/>
            <a:ext cx="0" cy="215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6" name="Line 38"/>
          <p:cNvSpPr>
            <a:spLocks noChangeShapeType="1"/>
          </p:cNvSpPr>
          <p:nvPr/>
        </p:nvSpPr>
        <p:spPr bwMode="auto">
          <a:xfrm flipV="1">
            <a:off x="8459788" y="4005263"/>
            <a:ext cx="0" cy="215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7" name="Line 39"/>
          <p:cNvSpPr>
            <a:spLocks noChangeShapeType="1"/>
          </p:cNvSpPr>
          <p:nvPr/>
        </p:nvSpPr>
        <p:spPr bwMode="auto">
          <a:xfrm>
            <a:off x="6084888" y="4005263"/>
            <a:ext cx="23749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8" name="Line 40"/>
          <p:cNvSpPr>
            <a:spLocks noChangeShapeType="1"/>
          </p:cNvSpPr>
          <p:nvPr/>
        </p:nvSpPr>
        <p:spPr bwMode="auto">
          <a:xfrm>
            <a:off x="8459788" y="32845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49" name="Text Box 41"/>
          <p:cNvSpPr txBox="1">
            <a:spLocks noChangeArrowheads="1"/>
          </p:cNvSpPr>
          <p:nvPr/>
        </p:nvSpPr>
        <p:spPr bwMode="auto">
          <a:xfrm>
            <a:off x="7885113" y="2997200"/>
            <a:ext cx="86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900"/>
              <a:t>Close shutter</a:t>
            </a:r>
          </a:p>
        </p:txBody>
      </p:sp>
      <p:sp>
        <p:nvSpPr>
          <p:cNvPr id="4" name="Rectangle 68"/>
          <p:cNvSpPr>
            <a:spLocks noChangeArrowheads="1"/>
          </p:cNvSpPr>
          <p:nvPr/>
        </p:nvSpPr>
        <p:spPr bwMode="auto">
          <a:xfrm>
            <a:off x="5580063" y="5229225"/>
            <a:ext cx="923925" cy="417513"/>
          </a:xfrm>
          <a:prstGeom prst="rect">
            <a:avLst/>
          </a:prstGeom>
          <a:solidFill>
            <a:schemeClr val="bg1"/>
          </a:solidFill>
          <a:ln w="9525">
            <a:solidFill>
              <a:schemeClr val="tx1"/>
            </a:solidFill>
            <a:miter lim="800000"/>
            <a:headEnd/>
            <a:tailEnd/>
          </a:ln>
        </p:spPr>
        <p:txBody>
          <a:bodyPr wrap="none" anchor="ctr"/>
          <a:lstStyle/>
          <a:p>
            <a:r>
              <a:rPr lang="en-US" sz="2000">
                <a:latin typeface="Tahoma" pitchFamily="34" charset="0"/>
              </a:rPr>
              <a:t>0024</a:t>
            </a:r>
            <a:endParaRPr lang="cs-CZ" sz="2000">
              <a:latin typeface="Tahoma" pitchFamily="34" charset="0"/>
            </a:endParaRPr>
          </a:p>
        </p:txBody>
      </p:sp>
      <p:sp>
        <p:nvSpPr>
          <p:cNvPr id="529451" name="Line 43"/>
          <p:cNvSpPr>
            <a:spLocks noChangeShapeType="1"/>
          </p:cNvSpPr>
          <p:nvPr/>
        </p:nvSpPr>
        <p:spPr bwMode="auto">
          <a:xfrm>
            <a:off x="3022600" y="3367088"/>
            <a:ext cx="0" cy="431800"/>
          </a:xfrm>
          <a:prstGeom prst="line">
            <a:avLst/>
          </a:prstGeom>
          <a:noFill/>
          <a:ln w="28575" cap="rnd">
            <a:solidFill>
              <a:srgbClr val="00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52" name="Text Box 44"/>
          <p:cNvSpPr txBox="1">
            <a:spLocks noChangeArrowheads="1"/>
          </p:cNvSpPr>
          <p:nvPr/>
        </p:nvSpPr>
        <p:spPr bwMode="auto">
          <a:xfrm>
            <a:off x="3348038" y="46529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009900"/>
                </a:solidFill>
              </a:rPr>
              <a:t>~ E</a:t>
            </a:r>
          </a:p>
        </p:txBody>
      </p:sp>
      <p:sp>
        <p:nvSpPr>
          <p:cNvPr id="529453" name="Text Box 45"/>
          <p:cNvSpPr txBox="1">
            <a:spLocks noChangeArrowheads="1"/>
          </p:cNvSpPr>
          <p:nvPr/>
        </p:nvSpPr>
        <p:spPr bwMode="auto">
          <a:xfrm>
            <a:off x="2268538" y="5949950"/>
            <a:ext cx="489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Range: 12 K channels</a:t>
            </a:r>
          </a:p>
        </p:txBody>
      </p:sp>
      <p:grpSp>
        <p:nvGrpSpPr>
          <p:cNvPr id="529456" name="Group 48"/>
          <p:cNvGrpSpPr>
            <a:grpSpLocks/>
          </p:cNvGrpSpPr>
          <p:nvPr/>
        </p:nvGrpSpPr>
        <p:grpSpPr bwMode="auto">
          <a:xfrm>
            <a:off x="2949575" y="4075113"/>
            <a:ext cx="574675" cy="217487"/>
            <a:chOff x="1837" y="2567"/>
            <a:chExt cx="362" cy="137"/>
          </a:xfrm>
        </p:grpSpPr>
        <p:sp>
          <p:nvSpPr>
            <p:cNvPr id="529454" name="Freeform 46"/>
            <p:cNvSpPr>
              <a:spLocks/>
            </p:cNvSpPr>
            <p:nvPr/>
          </p:nvSpPr>
          <p:spPr bwMode="auto">
            <a:xfrm>
              <a:off x="1837"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55" name="Freeform 47"/>
            <p:cNvSpPr>
              <a:spLocks/>
            </p:cNvSpPr>
            <p:nvPr/>
          </p:nvSpPr>
          <p:spPr bwMode="auto">
            <a:xfrm>
              <a:off x="2018"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529484" name="Group 76"/>
          <p:cNvGrpSpPr>
            <a:grpSpLocks/>
          </p:cNvGrpSpPr>
          <p:nvPr/>
        </p:nvGrpSpPr>
        <p:grpSpPr bwMode="auto">
          <a:xfrm>
            <a:off x="6084888" y="4144963"/>
            <a:ext cx="2301875" cy="222250"/>
            <a:chOff x="3833" y="2611"/>
            <a:chExt cx="1450" cy="140"/>
          </a:xfrm>
        </p:grpSpPr>
        <p:grpSp>
          <p:nvGrpSpPr>
            <p:cNvPr id="529457" name="Group 49"/>
            <p:cNvGrpSpPr>
              <a:grpSpLocks/>
            </p:cNvGrpSpPr>
            <p:nvPr/>
          </p:nvGrpSpPr>
          <p:grpSpPr bwMode="auto">
            <a:xfrm>
              <a:off x="3833" y="2611"/>
              <a:ext cx="362" cy="137"/>
              <a:chOff x="1837" y="2567"/>
              <a:chExt cx="362" cy="137"/>
            </a:xfrm>
          </p:grpSpPr>
          <p:sp>
            <p:nvSpPr>
              <p:cNvPr id="529458" name="Freeform 50"/>
              <p:cNvSpPr>
                <a:spLocks/>
              </p:cNvSpPr>
              <p:nvPr/>
            </p:nvSpPr>
            <p:spPr bwMode="auto">
              <a:xfrm>
                <a:off x="1837"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59" name="Freeform 51"/>
              <p:cNvSpPr>
                <a:spLocks/>
              </p:cNvSpPr>
              <p:nvPr/>
            </p:nvSpPr>
            <p:spPr bwMode="auto">
              <a:xfrm>
                <a:off x="2018"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529460" name="Group 52"/>
            <p:cNvGrpSpPr>
              <a:grpSpLocks/>
            </p:cNvGrpSpPr>
            <p:nvPr/>
          </p:nvGrpSpPr>
          <p:grpSpPr bwMode="auto">
            <a:xfrm>
              <a:off x="4195" y="2614"/>
              <a:ext cx="362" cy="137"/>
              <a:chOff x="1837" y="2567"/>
              <a:chExt cx="362" cy="137"/>
            </a:xfrm>
          </p:grpSpPr>
          <p:sp>
            <p:nvSpPr>
              <p:cNvPr id="529461" name="Freeform 53"/>
              <p:cNvSpPr>
                <a:spLocks/>
              </p:cNvSpPr>
              <p:nvPr/>
            </p:nvSpPr>
            <p:spPr bwMode="auto">
              <a:xfrm>
                <a:off x="1837"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62" name="Freeform 54"/>
              <p:cNvSpPr>
                <a:spLocks/>
              </p:cNvSpPr>
              <p:nvPr/>
            </p:nvSpPr>
            <p:spPr bwMode="auto">
              <a:xfrm>
                <a:off x="2018"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529463" name="Group 55"/>
            <p:cNvGrpSpPr>
              <a:grpSpLocks/>
            </p:cNvGrpSpPr>
            <p:nvPr/>
          </p:nvGrpSpPr>
          <p:grpSpPr bwMode="auto">
            <a:xfrm>
              <a:off x="4558" y="2614"/>
              <a:ext cx="362" cy="137"/>
              <a:chOff x="1837" y="2567"/>
              <a:chExt cx="362" cy="137"/>
            </a:xfrm>
          </p:grpSpPr>
          <p:sp>
            <p:nvSpPr>
              <p:cNvPr id="529464" name="Freeform 56"/>
              <p:cNvSpPr>
                <a:spLocks/>
              </p:cNvSpPr>
              <p:nvPr/>
            </p:nvSpPr>
            <p:spPr bwMode="auto">
              <a:xfrm>
                <a:off x="1837"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65" name="Freeform 57"/>
              <p:cNvSpPr>
                <a:spLocks/>
              </p:cNvSpPr>
              <p:nvPr/>
            </p:nvSpPr>
            <p:spPr bwMode="auto">
              <a:xfrm>
                <a:off x="2018"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529466" name="Group 58"/>
            <p:cNvGrpSpPr>
              <a:grpSpLocks/>
            </p:cNvGrpSpPr>
            <p:nvPr/>
          </p:nvGrpSpPr>
          <p:grpSpPr bwMode="auto">
            <a:xfrm>
              <a:off x="4921" y="2614"/>
              <a:ext cx="362" cy="137"/>
              <a:chOff x="1837" y="2567"/>
              <a:chExt cx="362" cy="137"/>
            </a:xfrm>
          </p:grpSpPr>
          <p:sp>
            <p:nvSpPr>
              <p:cNvPr id="529467" name="Freeform 59"/>
              <p:cNvSpPr>
                <a:spLocks/>
              </p:cNvSpPr>
              <p:nvPr/>
            </p:nvSpPr>
            <p:spPr bwMode="auto">
              <a:xfrm>
                <a:off x="1837"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68" name="Freeform 60"/>
              <p:cNvSpPr>
                <a:spLocks/>
              </p:cNvSpPr>
              <p:nvPr/>
            </p:nvSpPr>
            <p:spPr bwMode="auto">
              <a:xfrm>
                <a:off x="2018" y="2567"/>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sp>
        <p:nvSpPr>
          <p:cNvPr id="529472" name="Rectangle 64"/>
          <p:cNvSpPr>
            <a:spLocks noGrp="1" noChangeArrowheads="1"/>
          </p:cNvSpPr>
          <p:nvPr>
            <p:ph type="title"/>
          </p:nvPr>
        </p:nvSpPr>
        <p:spPr>
          <a:xfrm>
            <a:off x="684213" y="1414463"/>
            <a:ext cx="7991475" cy="574675"/>
          </a:xfrm>
          <a:noFill/>
          <a:ln/>
        </p:spPr>
        <p:txBody>
          <a:bodyPr/>
          <a:lstStyle/>
          <a:p>
            <a:r>
              <a:rPr lang="en-US" sz="2000">
                <a:solidFill>
                  <a:schemeClr val="tx1"/>
                </a:solidFill>
                <a:effectLst>
                  <a:outerShdw blurRad="38100" dist="38100" dir="2700000" algn="tl">
                    <a:srgbClr val="C0C0C0"/>
                  </a:outerShdw>
                </a:effectLst>
              </a:rPr>
              <a:t>Direct measurement in </a:t>
            </a:r>
            <a:r>
              <a:rPr lang="en-US" sz="2000" u="sng">
                <a:solidFill>
                  <a:schemeClr val="tx1"/>
                </a:solidFill>
                <a:effectLst>
                  <a:outerShdw blurRad="38100" dist="38100" dir="2700000" algn="tl">
                    <a:srgbClr val="C0C0C0"/>
                  </a:outerShdw>
                </a:effectLst>
              </a:rPr>
              <a:t>each pixel</a:t>
            </a:r>
            <a:r>
              <a:rPr lang="en-US" sz="2000">
                <a:solidFill>
                  <a:schemeClr val="tx1"/>
                </a:solidFill>
                <a:effectLst>
                  <a:outerShdw blurRad="38100" dist="38100" dir="2700000" algn="tl">
                    <a:srgbClr val="C0C0C0"/>
                  </a:outerShdw>
                </a:effectLst>
              </a:rPr>
              <a:t> of the particle’s </a:t>
            </a:r>
            <a:r>
              <a:rPr lang="en-US" sz="2000">
                <a:solidFill>
                  <a:srgbClr val="FF6600"/>
                </a:solidFill>
                <a:effectLst>
                  <a:outerShdw blurRad="38100" dist="38100" dir="2700000" algn="tl">
                    <a:srgbClr val="C0C0C0"/>
                  </a:outerShdw>
                </a:effectLst>
              </a:rPr>
              <a:t>energy</a:t>
            </a:r>
            <a:r>
              <a:rPr lang="en-US" sz="2000">
                <a:solidFill>
                  <a:schemeClr val="tx1"/>
                </a:solidFill>
                <a:effectLst>
                  <a:outerShdw blurRad="38100" dist="38100" dir="2700000" algn="tl">
                    <a:srgbClr val="C0C0C0"/>
                  </a:outerShdw>
                </a:effectLst>
              </a:rPr>
              <a:t> or its </a:t>
            </a:r>
            <a:r>
              <a:rPr lang="en-US" sz="2000">
                <a:solidFill>
                  <a:srgbClr val="FF6600"/>
                </a:solidFill>
                <a:effectLst>
                  <a:outerShdw blurRad="38100" dist="38100" dir="2700000" algn="tl">
                    <a:srgbClr val="C0C0C0"/>
                  </a:outerShdw>
                </a:effectLst>
              </a:rPr>
              <a:t>interaction time</a:t>
            </a:r>
            <a:r>
              <a:rPr lang="en-US" sz="2000">
                <a:solidFill>
                  <a:schemeClr val="tx1"/>
                </a:solidFill>
                <a:effectLst>
                  <a:outerShdw blurRad="38100" dist="38100" dir="2700000" algn="tl">
                    <a:srgbClr val="C0C0C0"/>
                  </a:outerShdw>
                </a:effectLst>
              </a:rPr>
              <a:t>.</a:t>
            </a:r>
          </a:p>
        </p:txBody>
      </p:sp>
      <p:sp>
        <p:nvSpPr>
          <p:cNvPr id="529473" name="Rectangle 65"/>
          <p:cNvSpPr>
            <a:spLocks noChangeArrowheads="1"/>
          </p:cNvSpPr>
          <p:nvPr/>
        </p:nvSpPr>
        <p:spPr bwMode="auto">
          <a:xfrm>
            <a:off x="609600" y="260350"/>
            <a:ext cx="73469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nSpc>
                <a:spcPct val="90000"/>
              </a:lnSpc>
            </a:pPr>
            <a:r>
              <a:rPr lang="en-US" sz="2600" b="1" dirty="0" smtClean="0">
                <a:solidFill>
                  <a:schemeClr val="tx2"/>
                </a:solidFill>
                <a:latin typeface="Tahoma" pitchFamily="34" charset="0"/>
              </a:rPr>
              <a:t>Timepix </a:t>
            </a:r>
            <a:r>
              <a:rPr lang="en-US" sz="2600" b="1" dirty="0">
                <a:solidFill>
                  <a:schemeClr val="tx2"/>
                </a:solidFill>
                <a:latin typeface="Tahoma" pitchFamily="34" charset="0"/>
              </a:rPr>
              <a:t>detector</a:t>
            </a:r>
            <a:r>
              <a:rPr lang="cs-CZ" sz="2600" b="1" dirty="0">
                <a:solidFill>
                  <a:schemeClr val="tx2"/>
                </a:solidFill>
                <a:latin typeface="Tahoma" pitchFamily="34" charset="0"/>
              </a:rPr>
              <a:t>:</a:t>
            </a:r>
            <a:br>
              <a:rPr lang="cs-CZ" sz="2600" b="1" dirty="0">
                <a:solidFill>
                  <a:schemeClr val="tx2"/>
                </a:solidFill>
                <a:latin typeface="Tahoma" pitchFamily="34" charset="0"/>
              </a:rPr>
            </a:br>
            <a:r>
              <a:rPr lang="en-US" sz="1700" b="1" dirty="0">
                <a:solidFill>
                  <a:schemeClr val="tx2"/>
                </a:solidFill>
                <a:latin typeface="Tahoma" pitchFamily="34" charset="0"/>
              </a:rPr>
              <a:t>Energy &amp; Time sensitive single particle counting pixel detector</a:t>
            </a:r>
          </a:p>
        </p:txBody>
      </p:sp>
      <p:sp>
        <p:nvSpPr>
          <p:cNvPr id="529485" name="Text Box 77"/>
          <p:cNvSpPr txBox="1">
            <a:spLocks noChangeArrowheads="1"/>
          </p:cNvSpPr>
          <p:nvPr/>
        </p:nvSpPr>
        <p:spPr bwMode="auto">
          <a:xfrm>
            <a:off x="1258888" y="6021388"/>
            <a:ext cx="1728787"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b="1" dirty="0">
                <a:solidFill>
                  <a:schemeClr val="bg1"/>
                </a:solidFill>
              </a:rPr>
              <a:t>channel  </a:t>
            </a:r>
            <a:r>
              <a:rPr lang="en-US" sz="1200" b="1" dirty="0">
                <a:solidFill>
                  <a:schemeClr val="bg1"/>
                </a:solidFill>
                <a:cs typeface="Arial" charset="0"/>
              </a:rPr>
              <a:t>≈ </a:t>
            </a:r>
            <a:r>
              <a:rPr lang="en-US" sz="1200" b="1" dirty="0">
                <a:solidFill>
                  <a:schemeClr val="bg1"/>
                </a:solidFill>
              </a:rPr>
              <a:t>1 keV </a:t>
            </a:r>
          </a:p>
        </p:txBody>
      </p:sp>
      <p:sp>
        <p:nvSpPr>
          <p:cNvPr id="529486" name="Text Box 78"/>
          <p:cNvSpPr txBox="1">
            <a:spLocks noChangeArrowheads="1"/>
          </p:cNvSpPr>
          <p:nvPr/>
        </p:nvSpPr>
        <p:spPr bwMode="auto">
          <a:xfrm>
            <a:off x="6732588" y="6021388"/>
            <a:ext cx="1873250"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b="1">
                <a:solidFill>
                  <a:schemeClr val="bg1"/>
                </a:solidFill>
              </a:rPr>
              <a:t>channel </a:t>
            </a:r>
            <a:r>
              <a:rPr lang="en-US" sz="1200" b="1">
                <a:solidFill>
                  <a:schemeClr val="bg1"/>
                </a:solidFill>
                <a:cs typeface="Arial" charset="0"/>
              </a:rPr>
              <a:t>≥ </a:t>
            </a:r>
            <a:r>
              <a:rPr lang="en-US" sz="1200" b="1">
                <a:solidFill>
                  <a:schemeClr val="bg1"/>
                </a:solidFill>
              </a:rPr>
              <a:t>100 ns </a:t>
            </a:r>
          </a:p>
        </p:txBody>
      </p:sp>
      <p:sp>
        <p:nvSpPr>
          <p:cNvPr id="529487" name="Text Box 84"/>
          <p:cNvSpPr txBox="1">
            <a:spLocks noChangeArrowheads="1"/>
          </p:cNvSpPr>
          <p:nvPr/>
        </p:nvSpPr>
        <p:spPr bwMode="auto">
          <a:xfrm>
            <a:off x="827088" y="2924175"/>
            <a:ext cx="135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600" b="1">
                <a:latin typeface="Tahoma" pitchFamily="34" charset="0"/>
              </a:rPr>
              <a:t>Pixel signal</a:t>
            </a:r>
            <a:endParaRPr lang="cs-CZ" sz="1600" b="1">
              <a:latin typeface="Tahoma" pitchFamily="34" charset="0"/>
            </a:endParaRPr>
          </a:p>
        </p:txBody>
      </p:sp>
      <p:sp>
        <p:nvSpPr>
          <p:cNvPr id="529488" name="Text Box 84"/>
          <p:cNvSpPr txBox="1">
            <a:spLocks noChangeArrowheads="1"/>
          </p:cNvSpPr>
          <p:nvPr/>
        </p:nvSpPr>
        <p:spPr bwMode="auto">
          <a:xfrm>
            <a:off x="4932363" y="2924175"/>
            <a:ext cx="135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600" b="1">
                <a:latin typeface="Tahoma" pitchFamily="34" charset="0"/>
              </a:rPr>
              <a:t>Pixel signal</a:t>
            </a:r>
            <a:endParaRPr lang="cs-CZ" sz="1600" b="1">
              <a:latin typeface="Tahoma" pitchFamily="34" charset="0"/>
            </a:endParaRPr>
          </a:p>
        </p:txBody>
      </p:sp>
      <p:sp>
        <p:nvSpPr>
          <p:cNvPr id="529489" name="Line 81"/>
          <p:cNvSpPr>
            <a:spLocks noChangeShapeType="1"/>
          </p:cNvSpPr>
          <p:nvPr/>
        </p:nvSpPr>
        <p:spPr bwMode="auto">
          <a:xfrm flipV="1">
            <a:off x="2843213" y="3213100"/>
            <a:ext cx="0" cy="6477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90" name="Text Box 82"/>
          <p:cNvSpPr txBox="1">
            <a:spLocks noChangeArrowheads="1"/>
          </p:cNvSpPr>
          <p:nvPr/>
        </p:nvSpPr>
        <p:spPr bwMode="auto">
          <a:xfrm>
            <a:off x="2555875" y="3284538"/>
            <a:ext cx="21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000000"/>
                </a:solidFill>
              </a:rPr>
              <a:t>A</a:t>
            </a:r>
          </a:p>
        </p:txBody>
      </p:sp>
      <p:sp>
        <p:nvSpPr>
          <p:cNvPr id="529491" name="Line 83"/>
          <p:cNvSpPr>
            <a:spLocks noChangeShapeType="1"/>
          </p:cNvSpPr>
          <p:nvPr/>
        </p:nvSpPr>
        <p:spPr bwMode="auto">
          <a:xfrm flipV="1">
            <a:off x="6011863" y="3213100"/>
            <a:ext cx="0" cy="6477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9492" name="Text Box 84"/>
          <p:cNvSpPr txBox="1">
            <a:spLocks noChangeArrowheads="1"/>
          </p:cNvSpPr>
          <p:nvPr/>
        </p:nvSpPr>
        <p:spPr bwMode="auto">
          <a:xfrm>
            <a:off x="5724525" y="3284538"/>
            <a:ext cx="21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000000"/>
                </a:solidFill>
              </a:rPr>
              <a:t>A</a:t>
            </a:r>
          </a:p>
        </p:txBody>
      </p:sp>
      <p:pic>
        <p:nvPicPr>
          <p:cNvPr id="529493" name="Picture 85"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97"/>
          <p:cNvSpPr txBox="1">
            <a:spLocks noChangeArrowheads="1"/>
          </p:cNvSpPr>
          <p:nvPr/>
        </p:nvSpPr>
        <p:spPr bwMode="auto">
          <a:xfrm>
            <a:off x="3078957" y="5126831"/>
            <a:ext cx="16573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Wilkinson type ADC per pixel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4" presetClass="entr" presetSubtype="16" fill="hold" grpId="0" nodeType="withEffect">
                                  <p:stCondLst>
                                    <p:cond delay="0"/>
                                  </p:stCondLst>
                                  <p:childTnLst>
                                    <p:set>
                                      <p:cBhvr>
                                        <p:cTn id="8" dur="1" fill="hold">
                                          <p:stCondLst>
                                            <p:cond delay="0"/>
                                          </p:stCondLst>
                                        </p:cTn>
                                        <p:tgtEl>
                                          <p:spTgt spid="529434"/>
                                        </p:tgtEl>
                                        <p:attrNameLst>
                                          <p:attrName>style.visibility</p:attrName>
                                        </p:attrNameLst>
                                      </p:cBhvr>
                                      <p:to>
                                        <p:strVal val="visible"/>
                                      </p:to>
                                    </p:set>
                                    <p:animEffect transition="in" filter="box(in)">
                                      <p:cBhvr>
                                        <p:cTn id="9" dur="500"/>
                                        <p:tgtEl>
                                          <p:spTgt spid="529434"/>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529433"/>
                                        </p:tgtEl>
                                        <p:attrNameLst>
                                          <p:attrName>style.visibility</p:attrName>
                                        </p:attrNameLst>
                                      </p:cBhvr>
                                      <p:to>
                                        <p:strVal val="visible"/>
                                      </p:to>
                                    </p:set>
                                    <p:animEffect transition="in" filter="box(in)">
                                      <p:cBhvr>
                                        <p:cTn id="12" dur="500"/>
                                        <p:tgtEl>
                                          <p:spTgt spid="52943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29490"/>
                                        </p:tgtEl>
                                        <p:attrNameLst>
                                          <p:attrName>style.visibility</p:attrName>
                                        </p:attrNameLst>
                                      </p:cBhvr>
                                      <p:to>
                                        <p:strVal val="visible"/>
                                      </p:to>
                                    </p:set>
                                    <p:animEffect transition="in" filter="blinds(horizontal)">
                                      <p:cBhvr>
                                        <p:cTn id="15" dur="500"/>
                                        <p:tgtEl>
                                          <p:spTgt spid="52949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29489"/>
                                        </p:tgtEl>
                                        <p:attrNameLst>
                                          <p:attrName>style.visibility</p:attrName>
                                        </p:attrNameLst>
                                      </p:cBhvr>
                                      <p:to>
                                        <p:strVal val="visible"/>
                                      </p:to>
                                    </p:set>
                                    <p:animEffect transition="in" filter="blinds(horizontal)">
                                      <p:cBhvr>
                                        <p:cTn id="18" dur="500"/>
                                        <p:tgtEl>
                                          <p:spTgt spid="52948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29456"/>
                                        </p:tgtEl>
                                        <p:attrNameLst>
                                          <p:attrName>style.visibility</p:attrName>
                                        </p:attrNameLst>
                                      </p:cBhvr>
                                      <p:to>
                                        <p:strVal val="visible"/>
                                      </p:to>
                                    </p:set>
                                    <p:animEffect transition="in" filter="blinds(horizontal)">
                                      <p:cBhvr>
                                        <p:cTn id="28" dur="500"/>
                                        <p:tgtEl>
                                          <p:spTgt spid="52945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529423"/>
                                        </p:tgtEl>
                                        <p:attrNameLst>
                                          <p:attrName>style.visibility</p:attrName>
                                        </p:attrNameLst>
                                      </p:cBhvr>
                                      <p:to>
                                        <p:strVal val="visible"/>
                                      </p:to>
                                    </p:set>
                                    <p:animEffect transition="in" filter="box(in)">
                                      <p:cBhvr>
                                        <p:cTn id="33" dur="500"/>
                                        <p:tgtEl>
                                          <p:spTgt spid="52942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529424"/>
                                        </p:tgtEl>
                                        <p:attrNameLst>
                                          <p:attrName>style.visibility</p:attrName>
                                        </p:attrNameLst>
                                      </p:cBhvr>
                                      <p:to>
                                        <p:strVal val="visible"/>
                                      </p:to>
                                    </p:set>
                                    <p:animEffect transition="in" filter="box(in)">
                                      <p:cBhvr>
                                        <p:cTn id="36" dur="500"/>
                                        <p:tgtEl>
                                          <p:spTgt spid="52942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529432"/>
                                        </p:tgtEl>
                                        <p:attrNameLst>
                                          <p:attrName>style.visibility</p:attrName>
                                        </p:attrNameLst>
                                      </p:cBhvr>
                                      <p:to>
                                        <p:strVal val="visible"/>
                                      </p:to>
                                    </p:set>
                                    <p:animEffect transition="in" filter="box(in)">
                                      <p:cBhvr>
                                        <p:cTn id="39" dur="500"/>
                                        <p:tgtEl>
                                          <p:spTgt spid="529432"/>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27044"/>
                                        </p:tgtEl>
                                        <p:attrNameLst>
                                          <p:attrName>style.visibility</p:attrName>
                                        </p:attrNameLst>
                                      </p:cBhvr>
                                      <p:to>
                                        <p:strVal val="visible"/>
                                      </p:to>
                                    </p:set>
                                    <p:animEffect transition="in" filter="box(in)">
                                      <p:cBhvr>
                                        <p:cTn id="42" dur="500"/>
                                        <p:tgtEl>
                                          <p:spTgt spid="1270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529452"/>
                                        </p:tgtEl>
                                        <p:attrNameLst>
                                          <p:attrName>style.visibility</p:attrName>
                                        </p:attrNameLst>
                                      </p:cBhvr>
                                      <p:to>
                                        <p:strVal val="visible"/>
                                      </p:to>
                                    </p:set>
                                    <p:animEffect transition="in" filter="blinds(horizontal)">
                                      <p:cBhvr>
                                        <p:cTn id="47" dur="500"/>
                                        <p:tgtEl>
                                          <p:spTgt spid="52945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29451"/>
                                        </p:tgtEl>
                                        <p:attrNameLst>
                                          <p:attrName>style.visibility</p:attrName>
                                        </p:attrNameLst>
                                      </p:cBhvr>
                                      <p:to>
                                        <p:strVal val="visible"/>
                                      </p:to>
                                    </p:set>
                                    <p:animEffect transition="in" filter="blinds(horizontal)">
                                      <p:cBhvr>
                                        <p:cTn id="50" dur="500"/>
                                        <p:tgtEl>
                                          <p:spTgt spid="5294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ox(in)">
                                      <p:cBhvr>
                                        <p:cTn id="55" dur="500"/>
                                        <p:tgtEl>
                                          <p:spTgt spid="3"/>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529443"/>
                                        </p:tgtEl>
                                        <p:attrNameLst>
                                          <p:attrName>style.visibility</p:attrName>
                                        </p:attrNameLst>
                                      </p:cBhvr>
                                      <p:to>
                                        <p:strVal val="visible"/>
                                      </p:to>
                                    </p:set>
                                    <p:animEffect transition="in" filter="box(in)">
                                      <p:cBhvr>
                                        <p:cTn id="58" dur="500"/>
                                        <p:tgtEl>
                                          <p:spTgt spid="529443"/>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529442"/>
                                        </p:tgtEl>
                                        <p:attrNameLst>
                                          <p:attrName>style.visibility</p:attrName>
                                        </p:attrNameLst>
                                      </p:cBhvr>
                                      <p:to>
                                        <p:strVal val="visible"/>
                                      </p:to>
                                    </p:set>
                                    <p:animEffect transition="in" filter="box(in)">
                                      <p:cBhvr>
                                        <p:cTn id="61" dur="500"/>
                                        <p:tgtEl>
                                          <p:spTgt spid="529442"/>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529449"/>
                                        </p:tgtEl>
                                        <p:attrNameLst>
                                          <p:attrName>style.visibility</p:attrName>
                                        </p:attrNameLst>
                                      </p:cBhvr>
                                      <p:to>
                                        <p:strVal val="visible"/>
                                      </p:to>
                                    </p:set>
                                    <p:animEffect transition="in" filter="box(in)">
                                      <p:cBhvr>
                                        <p:cTn id="64" dur="500"/>
                                        <p:tgtEl>
                                          <p:spTgt spid="529449"/>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529448"/>
                                        </p:tgtEl>
                                        <p:attrNameLst>
                                          <p:attrName>style.visibility</p:attrName>
                                        </p:attrNameLst>
                                      </p:cBhvr>
                                      <p:to>
                                        <p:strVal val="visible"/>
                                      </p:to>
                                    </p:set>
                                    <p:animEffect transition="in" filter="box(in)">
                                      <p:cBhvr>
                                        <p:cTn id="67" dur="500"/>
                                        <p:tgtEl>
                                          <p:spTgt spid="529448"/>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529491"/>
                                        </p:tgtEl>
                                        <p:attrNameLst>
                                          <p:attrName>style.visibility</p:attrName>
                                        </p:attrNameLst>
                                      </p:cBhvr>
                                      <p:to>
                                        <p:strVal val="visible"/>
                                      </p:to>
                                    </p:set>
                                    <p:animEffect transition="in" filter="blinds(horizontal)">
                                      <p:cBhvr>
                                        <p:cTn id="70" dur="500"/>
                                        <p:tgtEl>
                                          <p:spTgt spid="529491"/>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529492"/>
                                        </p:tgtEl>
                                        <p:attrNameLst>
                                          <p:attrName>style.visibility</p:attrName>
                                        </p:attrNameLst>
                                      </p:cBhvr>
                                      <p:to>
                                        <p:strVal val="visible"/>
                                      </p:to>
                                    </p:set>
                                    <p:animEffect transition="in" filter="blinds(horizontal)">
                                      <p:cBhvr>
                                        <p:cTn id="73" dur="500"/>
                                        <p:tgtEl>
                                          <p:spTgt spid="52949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nodeType="clickEffect">
                                  <p:stCondLst>
                                    <p:cond delay="0"/>
                                  </p:stCondLst>
                                  <p:childTnLst>
                                    <p:set>
                                      <p:cBhvr>
                                        <p:cTn id="77" dur="1" fill="hold">
                                          <p:stCondLst>
                                            <p:cond delay="0"/>
                                          </p:stCondLst>
                                        </p:cTn>
                                        <p:tgtEl>
                                          <p:spTgt spid="529484"/>
                                        </p:tgtEl>
                                        <p:attrNameLst>
                                          <p:attrName>style.visibility</p:attrName>
                                        </p:attrNameLst>
                                      </p:cBhvr>
                                      <p:to>
                                        <p:strVal val="visible"/>
                                      </p:to>
                                    </p:set>
                                    <p:animEffect transition="in" filter="blinds(horizontal)">
                                      <p:cBhvr>
                                        <p:cTn id="78" dur="500"/>
                                        <p:tgtEl>
                                          <p:spTgt spid="529484"/>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529447"/>
                                        </p:tgtEl>
                                        <p:attrNameLst>
                                          <p:attrName>style.visibility</p:attrName>
                                        </p:attrNameLst>
                                      </p:cBhvr>
                                      <p:to>
                                        <p:strVal val="visible"/>
                                      </p:to>
                                    </p:set>
                                    <p:animEffect transition="in" filter="box(in)">
                                      <p:cBhvr>
                                        <p:cTn id="83" dur="500"/>
                                        <p:tgtEl>
                                          <p:spTgt spid="529447"/>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529446"/>
                                        </p:tgtEl>
                                        <p:attrNameLst>
                                          <p:attrName>style.visibility</p:attrName>
                                        </p:attrNameLst>
                                      </p:cBhvr>
                                      <p:to>
                                        <p:strVal val="visible"/>
                                      </p:to>
                                    </p:set>
                                    <p:animEffect transition="in" filter="box(in)">
                                      <p:cBhvr>
                                        <p:cTn id="86" dur="500"/>
                                        <p:tgtEl>
                                          <p:spTgt spid="529446"/>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529445"/>
                                        </p:tgtEl>
                                        <p:attrNameLst>
                                          <p:attrName>style.visibility</p:attrName>
                                        </p:attrNameLst>
                                      </p:cBhvr>
                                      <p:to>
                                        <p:strVal val="visible"/>
                                      </p:to>
                                    </p:set>
                                    <p:animEffect transition="in" filter="box(in)">
                                      <p:cBhvr>
                                        <p:cTn id="89" dur="500"/>
                                        <p:tgtEl>
                                          <p:spTgt spid="529445"/>
                                        </p:tgtEl>
                                      </p:cBhvr>
                                    </p:animEffect>
                                  </p:childTnLst>
                                </p:cTn>
                              </p:par>
                              <p:par>
                                <p:cTn id="90" presetID="4" presetClass="entr" presetSubtype="16" fill="hold" grpId="0" nodeType="withEffect">
                                  <p:stCondLst>
                                    <p:cond delay="0"/>
                                  </p:stCondLst>
                                  <p:childTnLst>
                                    <p:set>
                                      <p:cBhvr>
                                        <p:cTn id="91" dur="1" fill="hold">
                                          <p:stCondLst>
                                            <p:cond delay="0"/>
                                          </p:stCondLst>
                                        </p:cTn>
                                        <p:tgtEl>
                                          <p:spTgt spid="529444"/>
                                        </p:tgtEl>
                                        <p:attrNameLst>
                                          <p:attrName>style.visibility</p:attrName>
                                        </p:attrNameLst>
                                      </p:cBhvr>
                                      <p:to>
                                        <p:strVal val="visible"/>
                                      </p:to>
                                    </p:set>
                                    <p:animEffect transition="in" filter="box(in)">
                                      <p:cBhvr>
                                        <p:cTn id="92" dur="500"/>
                                        <p:tgtEl>
                                          <p:spTgt spid="529444"/>
                                        </p:tgtEl>
                                      </p:cBhvr>
                                    </p:animEffect>
                                  </p:childTnLst>
                                </p:cTn>
                              </p:par>
                              <p:par>
                                <p:cTn id="93" presetID="4" presetClass="entr" presetSubtype="16" fill="hold" grpId="0" nodeType="withEffect">
                                  <p:stCondLst>
                                    <p:cond delay="0"/>
                                  </p:stCondLst>
                                  <p:childTnLst>
                                    <p:set>
                                      <p:cBhvr>
                                        <p:cTn id="94" dur="1" fill="hold">
                                          <p:stCondLst>
                                            <p:cond delay="0"/>
                                          </p:stCondLst>
                                        </p:cTn>
                                        <p:tgtEl>
                                          <p:spTgt spid="529439"/>
                                        </p:tgtEl>
                                        <p:attrNameLst>
                                          <p:attrName>style.visibility</p:attrName>
                                        </p:attrNameLst>
                                      </p:cBhvr>
                                      <p:to>
                                        <p:strVal val="visible"/>
                                      </p:to>
                                    </p:set>
                                    <p:animEffect transition="in" filter="box(in)">
                                      <p:cBhvr>
                                        <p:cTn id="95" dur="500"/>
                                        <p:tgtEl>
                                          <p:spTgt spid="529439"/>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529440"/>
                                        </p:tgtEl>
                                        <p:attrNameLst>
                                          <p:attrName>style.visibility</p:attrName>
                                        </p:attrNameLst>
                                      </p:cBhvr>
                                      <p:to>
                                        <p:strVal val="visible"/>
                                      </p:to>
                                    </p:set>
                                    <p:animEffect transition="in" filter="box(in)">
                                      <p:cBhvr>
                                        <p:cTn id="98" dur="500"/>
                                        <p:tgtEl>
                                          <p:spTgt spid="529440"/>
                                        </p:tgtEl>
                                      </p:cBhvr>
                                    </p:animEffect>
                                  </p:childTnLst>
                                </p:cTn>
                              </p:par>
                              <p:par>
                                <p:cTn id="99" presetID="4" presetClass="entr" presetSubtype="16" fill="hold" grpId="0" nodeType="withEffect">
                                  <p:stCondLst>
                                    <p:cond delay="0"/>
                                  </p:stCondLst>
                                  <p:childTnLst>
                                    <p:set>
                                      <p:cBhvr>
                                        <p:cTn id="100" dur="1" fill="hold">
                                          <p:stCondLst>
                                            <p:cond delay="0"/>
                                          </p:stCondLst>
                                        </p:cTn>
                                        <p:tgtEl>
                                          <p:spTgt spid="529441"/>
                                        </p:tgtEl>
                                        <p:attrNameLst>
                                          <p:attrName>style.visibility</p:attrName>
                                        </p:attrNameLst>
                                      </p:cBhvr>
                                      <p:to>
                                        <p:strVal val="visible"/>
                                      </p:to>
                                    </p:set>
                                    <p:animEffect transition="in" filter="box(in)">
                                      <p:cBhvr>
                                        <p:cTn id="101" dur="500"/>
                                        <p:tgtEl>
                                          <p:spTgt spid="529441"/>
                                        </p:tgtEl>
                                      </p:cBhvr>
                                    </p:animEffect>
                                  </p:childTnLst>
                                </p:cTn>
                              </p:par>
                              <p:par>
                                <p:cTn id="102" presetID="4" presetClass="entr" presetSubtype="16" fill="hold" grpId="0" nodeType="with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box(in)">
                                      <p:cBhvr>
                                        <p:cTn id="10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23" grpId="0" animBg="1"/>
      <p:bldP spid="529424" grpId="0"/>
      <p:bldP spid="127044" grpId="0" animBg="1"/>
      <p:bldP spid="529432" grpId="0" animBg="1"/>
      <p:bldP spid="529433" grpId="0" animBg="1"/>
      <p:bldP spid="529434" grpId="0"/>
      <p:bldP spid="529439" grpId="0" animBg="1"/>
      <p:bldP spid="529440" grpId="0"/>
      <p:bldP spid="529441" grpId="0" animBg="1"/>
      <p:bldP spid="529442" grpId="0"/>
      <p:bldP spid="529443" grpId="0" animBg="1"/>
      <p:bldP spid="529444" grpId="0" animBg="1"/>
      <p:bldP spid="529445" grpId="0" animBg="1"/>
      <p:bldP spid="529446" grpId="0" animBg="1"/>
      <p:bldP spid="529447" grpId="0" animBg="1"/>
      <p:bldP spid="529448" grpId="0" animBg="1"/>
      <p:bldP spid="529449" grpId="0"/>
      <p:bldP spid="4" grpId="0" animBg="1"/>
      <p:bldP spid="529451" grpId="0" animBg="1"/>
      <p:bldP spid="529452" grpId="1"/>
      <p:bldP spid="529489" grpId="0" animBg="1"/>
      <p:bldP spid="529490" grpId="0"/>
      <p:bldP spid="529491" grpId="0" animBg="1"/>
      <p:bldP spid="5294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609600" y="260350"/>
            <a:ext cx="8138864" cy="936625"/>
          </a:xfrm>
        </p:spPr>
        <p:txBody>
          <a:bodyPr/>
          <a:lstStyle/>
          <a:p>
            <a:r>
              <a:rPr lang="en-US" dirty="0" smtClean="0"/>
              <a:t>Timepix </a:t>
            </a:r>
            <a:r>
              <a:rPr lang="en-US" dirty="0"/>
              <a:t>detector</a:t>
            </a:r>
            <a:r>
              <a:rPr lang="cs-CZ" dirty="0"/>
              <a:t>:</a:t>
            </a:r>
            <a:br>
              <a:rPr lang="cs-CZ" dirty="0"/>
            </a:br>
            <a:r>
              <a:rPr lang="en-US" sz="1700" dirty="0"/>
              <a:t>Single particle counting pixel detector </a:t>
            </a:r>
            <a:r>
              <a:rPr lang="en-US" sz="1700" dirty="0" smtClean="0"/>
              <a:t>with per pixel E or T sensitivity</a:t>
            </a:r>
            <a:endParaRPr lang="en-US" sz="1700" dirty="0"/>
          </a:p>
        </p:txBody>
      </p:sp>
      <p:sp>
        <p:nvSpPr>
          <p:cNvPr id="523267" name="Rectangle 3" descr="Rectangle: Click to edit Master text styles&#10;Second level&#10;Third level&#10;Fourth level&#10;Fifth level"/>
          <p:cNvSpPr>
            <a:spLocks noGrp="1" noChangeArrowheads="1"/>
          </p:cNvSpPr>
          <p:nvPr>
            <p:ph type="body" sz="half" idx="3"/>
          </p:nvPr>
        </p:nvSpPr>
        <p:spPr>
          <a:xfrm>
            <a:off x="574675" y="1647826"/>
            <a:ext cx="3997325" cy="4462462"/>
          </a:xfrm>
        </p:spPr>
        <p:txBody>
          <a:bodyPr/>
          <a:lstStyle/>
          <a:p>
            <a:pPr algn="ctr">
              <a:buFont typeface="Wingdings" pitchFamily="2" charset="2"/>
              <a:buNone/>
            </a:pPr>
            <a:r>
              <a:rPr lang="en-US" b="1" dirty="0"/>
              <a:t>Medipix – </a:t>
            </a:r>
            <a:r>
              <a:rPr lang="en-US" b="1" dirty="0" err="1"/>
              <a:t>MEDical</a:t>
            </a:r>
            <a:r>
              <a:rPr lang="en-US" b="1" dirty="0"/>
              <a:t> Imaging </a:t>
            </a:r>
            <a:r>
              <a:rPr lang="en-US" b="1" dirty="0" err="1"/>
              <a:t>PIXel</a:t>
            </a:r>
            <a:r>
              <a:rPr lang="en-US" b="1" dirty="0"/>
              <a:t> detector</a:t>
            </a:r>
          </a:p>
          <a:p>
            <a:pPr algn="ctr">
              <a:buFont typeface="Wingdings" pitchFamily="2" charset="2"/>
              <a:buNone/>
            </a:pPr>
            <a:endParaRPr lang="en-US" b="1" dirty="0"/>
          </a:p>
          <a:p>
            <a:r>
              <a:rPr lang="en-US" dirty="0"/>
              <a:t>Semiconductor pixel hybrid device</a:t>
            </a:r>
          </a:p>
          <a:p>
            <a:r>
              <a:rPr lang="en-US" dirty="0"/>
              <a:t>High spatial, high contrast resolving CMOS pixel read-out chip</a:t>
            </a:r>
          </a:p>
          <a:p>
            <a:r>
              <a:rPr lang="en-US" dirty="0"/>
              <a:t>Array of 256x256 = 65 k pixels</a:t>
            </a:r>
          </a:p>
          <a:p>
            <a:r>
              <a:rPr lang="en-US" dirty="0"/>
              <a:t>Pixel size 55x55 </a:t>
            </a:r>
            <a:r>
              <a:rPr lang="en-US" dirty="0">
                <a:latin typeface="Symbol" pitchFamily="18" charset="2"/>
              </a:rPr>
              <a:t>m</a:t>
            </a:r>
            <a:r>
              <a:rPr lang="en-US" dirty="0"/>
              <a:t>m²</a:t>
            </a:r>
          </a:p>
          <a:p>
            <a:r>
              <a:rPr lang="en-US" dirty="0"/>
              <a:t>Sensitive area of 14x14 mm²</a:t>
            </a:r>
          </a:p>
          <a:p>
            <a:r>
              <a:rPr lang="en-US" dirty="0"/>
              <a:t>Amplifier, discriminator, 13-bit counter in </a:t>
            </a:r>
            <a:r>
              <a:rPr lang="en-US" u="sng" dirty="0"/>
              <a:t>each pixel</a:t>
            </a:r>
            <a:r>
              <a:rPr lang="en-US" dirty="0"/>
              <a:t> cell</a:t>
            </a:r>
          </a:p>
          <a:p>
            <a:r>
              <a:rPr lang="en-US" dirty="0"/>
              <a:t>Pixel clock (10–80 MHz)</a:t>
            </a:r>
          </a:p>
          <a:p>
            <a:r>
              <a:rPr lang="en-US" dirty="0"/>
              <a:t>Serial or parallel readout at 100MHz</a:t>
            </a:r>
          </a:p>
          <a:p>
            <a:r>
              <a:rPr lang="en-US" dirty="0"/>
              <a:t>Hybrid technology allows to use different semiconductor sensors</a:t>
            </a:r>
          </a:p>
        </p:txBody>
      </p:sp>
      <p:grpSp>
        <p:nvGrpSpPr>
          <p:cNvPr id="523268" name="Group 4"/>
          <p:cNvGrpSpPr>
            <a:grpSpLocks/>
          </p:cNvGrpSpPr>
          <p:nvPr/>
        </p:nvGrpSpPr>
        <p:grpSpPr bwMode="auto">
          <a:xfrm>
            <a:off x="4625975" y="1574503"/>
            <a:ext cx="2484437" cy="4264025"/>
            <a:chOff x="1037" y="832"/>
            <a:chExt cx="1565" cy="2686"/>
          </a:xfrm>
        </p:grpSpPr>
        <p:pic>
          <p:nvPicPr>
            <p:cNvPr id="523269" name="Picture 5" descr="Chipbo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 y="1071"/>
              <a:ext cx="1253" cy="2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3270" name="Line 6"/>
            <p:cNvSpPr>
              <a:spLocks noChangeShapeType="1"/>
            </p:cNvSpPr>
            <p:nvPr/>
          </p:nvSpPr>
          <p:spPr bwMode="auto">
            <a:xfrm>
              <a:off x="2426" y="1298"/>
              <a:ext cx="0" cy="2132"/>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3271" name="Line 7"/>
            <p:cNvSpPr>
              <a:spLocks noChangeShapeType="1"/>
            </p:cNvSpPr>
            <p:nvPr/>
          </p:nvSpPr>
          <p:spPr bwMode="auto">
            <a:xfrm>
              <a:off x="1037" y="981"/>
              <a:ext cx="1253" cy="0"/>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23272" name="Text Box 8"/>
            <p:cNvSpPr txBox="1">
              <a:spLocks noChangeArrowheads="1"/>
            </p:cNvSpPr>
            <p:nvPr/>
          </p:nvSpPr>
          <p:spPr bwMode="auto">
            <a:xfrm>
              <a:off x="1247" y="832"/>
              <a:ext cx="86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sz="1200">
                  <a:latin typeface="Tahoma" pitchFamily="34" charset="0"/>
                </a:rPr>
                <a:t>47 mm</a:t>
              </a:r>
              <a:endParaRPr lang="en-US" sz="1200">
                <a:latin typeface="Tahoma" pitchFamily="34" charset="0"/>
              </a:endParaRPr>
            </a:p>
          </p:txBody>
        </p:sp>
        <p:sp>
          <p:nvSpPr>
            <p:cNvPr id="523273" name="Text Box 9"/>
            <p:cNvSpPr txBox="1">
              <a:spLocks noChangeArrowheads="1"/>
            </p:cNvSpPr>
            <p:nvPr/>
          </p:nvSpPr>
          <p:spPr bwMode="auto">
            <a:xfrm>
              <a:off x="2371" y="2089"/>
              <a:ext cx="231"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cs-CZ" sz="1200">
                  <a:latin typeface="Tahoma" pitchFamily="34" charset="0"/>
                </a:rPr>
                <a:t>79 mm</a:t>
              </a:r>
              <a:endParaRPr lang="en-US" sz="1200">
                <a:latin typeface="Tahoma" pitchFamily="34" charset="0"/>
              </a:endParaRPr>
            </a:p>
          </p:txBody>
        </p:sp>
      </p:grpSp>
      <p:pic>
        <p:nvPicPr>
          <p:cNvPr id="523274" name="Picture 10"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75" name="Text Box 11"/>
          <p:cNvSpPr txBox="1">
            <a:spLocks noChangeArrowheads="1"/>
          </p:cNvSpPr>
          <p:nvPr/>
        </p:nvSpPr>
        <p:spPr bwMode="auto">
          <a:xfrm>
            <a:off x="5580063" y="417513"/>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a:latin typeface="Tahoma" pitchFamily="34" charset="0"/>
              </a:rPr>
              <a:t>www.cern.ch/medipix</a:t>
            </a:r>
          </a:p>
        </p:txBody>
      </p:sp>
      <p:sp>
        <p:nvSpPr>
          <p:cNvPr id="12" name="Text Box 69"/>
          <p:cNvSpPr txBox="1">
            <a:spLocks noChangeArrowheads="1"/>
          </p:cNvSpPr>
          <p:nvPr/>
        </p:nvSpPr>
        <p:spPr bwMode="auto">
          <a:xfrm>
            <a:off x="6953250" y="2060848"/>
            <a:ext cx="1905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400" dirty="0">
                <a:latin typeface="Tahoma" pitchFamily="34" charset="0"/>
              </a:rPr>
              <a:t>Threshold level above </a:t>
            </a:r>
          </a:p>
          <a:p>
            <a:pPr algn="ctr"/>
            <a:r>
              <a:rPr lang="en-US" sz="1400" dirty="0">
                <a:latin typeface="Tahoma" pitchFamily="34" charset="0"/>
              </a:rPr>
              <a:t>electronic noise </a:t>
            </a:r>
            <a:endParaRPr lang="en-US" sz="1400" dirty="0" smtClean="0">
              <a:latin typeface="Tahoma" pitchFamily="34" charset="0"/>
            </a:endParaRPr>
          </a:p>
          <a:p>
            <a:pPr algn="ctr"/>
            <a:endParaRPr lang="en-US" sz="1400" dirty="0">
              <a:latin typeface="Tahoma" pitchFamily="34" charset="0"/>
            </a:endParaRPr>
          </a:p>
          <a:p>
            <a:pPr algn="ctr">
              <a:buFont typeface="Symbol" pitchFamily="18" charset="2"/>
              <a:buChar char="Þ"/>
            </a:pPr>
            <a:r>
              <a:rPr lang="cs-CZ" sz="1400" dirty="0">
                <a:latin typeface="Tahoma" pitchFamily="34" charset="0"/>
              </a:rPr>
              <a:t> </a:t>
            </a:r>
            <a:r>
              <a:rPr lang="en-US" sz="1400" dirty="0" smtClean="0">
                <a:latin typeface="Tahoma" pitchFamily="34" charset="0"/>
              </a:rPr>
              <a:t> No </a:t>
            </a:r>
            <a:r>
              <a:rPr lang="en-US" sz="1400" dirty="0">
                <a:latin typeface="Tahoma" pitchFamily="34" charset="0"/>
              </a:rPr>
              <a:t>false counting. </a:t>
            </a:r>
          </a:p>
          <a:p>
            <a:pPr algn="ctr">
              <a:buFont typeface="Symbol" pitchFamily="18" charset="2"/>
              <a:buChar char="Þ"/>
            </a:pPr>
            <a:endParaRPr lang="en-US" sz="1400" dirty="0">
              <a:latin typeface="Tahoma" pitchFamily="34" charset="0"/>
            </a:endParaRPr>
          </a:p>
          <a:p>
            <a:pPr algn="ctr">
              <a:buFont typeface="Symbol" pitchFamily="18" charset="2"/>
              <a:buNone/>
            </a:pPr>
            <a:r>
              <a:rPr lang="en-US" sz="1400" dirty="0">
                <a:latin typeface="Tahoma" pitchFamily="34" charset="0"/>
              </a:rPr>
              <a:t>Digital integration (counting</a:t>
            </a:r>
            <a:r>
              <a:rPr lang="en-US" sz="1400" dirty="0" smtClean="0">
                <a:latin typeface="Tahoma" pitchFamily="34" charset="0"/>
              </a:rPr>
              <a:t>)</a:t>
            </a:r>
          </a:p>
          <a:p>
            <a:pPr algn="ctr">
              <a:buFont typeface="Symbol" pitchFamily="18" charset="2"/>
              <a:buNone/>
            </a:pPr>
            <a:endParaRPr lang="en-US" sz="1400" dirty="0">
              <a:latin typeface="Tahoma" pitchFamily="34" charset="0"/>
            </a:endParaRPr>
          </a:p>
          <a:p>
            <a:pPr algn="ctr">
              <a:buFont typeface="Symbol" pitchFamily="18" charset="2"/>
              <a:buChar char="Þ"/>
            </a:pPr>
            <a:r>
              <a:rPr lang="en-US" sz="1400" dirty="0">
                <a:latin typeface="Tahoma" pitchFamily="34" charset="0"/>
              </a:rPr>
              <a:t> </a:t>
            </a:r>
            <a:r>
              <a:rPr lang="en-US" sz="1400" dirty="0" smtClean="0">
                <a:latin typeface="Tahoma" pitchFamily="34" charset="0"/>
              </a:rPr>
              <a:t> No </a:t>
            </a:r>
            <a:r>
              <a:rPr lang="en-US" sz="1400" dirty="0">
                <a:latin typeface="Tahoma" pitchFamily="34" charset="0"/>
              </a:rPr>
              <a:t>dark current.</a:t>
            </a: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None/>
            </a:pPr>
            <a:r>
              <a:rPr lang="en-US" sz="1400" dirty="0">
                <a:latin typeface="Tahoma" pitchFamily="34" charset="0"/>
              </a:rPr>
              <a:t>h</a:t>
            </a:r>
            <a:r>
              <a:rPr lang="en-US" sz="1400" dirty="0" smtClean="0">
                <a:latin typeface="Tahoma" pitchFamily="34" charset="0"/>
              </a:rPr>
              <a:t>igh signal to noise ratio </a:t>
            </a:r>
          </a:p>
          <a:p>
            <a:pPr algn="ctr">
              <a:buFont typeface="Symbol" pitchFamily="18" charset="2"/>
              <a:buNone/>
            </a:pPr>
            <a:r>
              <a:rPr lang="en-US" sz="1400" dirty="0" smtClean="0">
                <a:latin typeface="Tahoma" pitchFamily="34" charset="0"/>
              </a:rPr>
              <a:t>w</a:t>
            </a:r>
            <a:r>
              <a:rPr lang="en-US" sz="1400" dirty="0" smtClean="0">
                <a:latin typeface="Tahoma" pitchFamily="34" charset="0"/>
              </a:rPr>
              <a:t>ide </a:t>
            </a:r>
            <a:r>
              <a:rPr lang="en-US" sz="1400" dirty="0">
                <a:latin typeface="Tahoma" pitchFamily="34" charset="0"/>
              </a:rPr>
              <a:t>dynamic </a:t>
            </a:r>
            <a:r>
              <a:rPr lang="en-US" sz="1400" dirty="0" smtClean="0">
                <a:latin typeface="Tahoma" pitchFamily="34" charset="0"/>
              </a:rPr>
              <a:t>range </a:t>
            </a:r>
            <a:r>
              <a:rPr lang="en-US" sz="1400" dirty="0">
                <a:latin typeface="Tahoma" pitchFamily="34" charset="0"/>
              </a:rPr>
              <a:t>arbitrary exposure time.</a:t>
            </a:r>
          </a:p>
        </p:txBody>
      </p:sp>
      <p:sp>
        <p:nvSpPr>
          <p:cNvPr id="2" name="Šipka dolů 1"/>
          <p:cNvSpPr/>
          <p:nvPr/>
        </p:nvSpPr>
        <p:spPr>
          <a:xfrm>
            <a:off x="7596336" y="4293096"/>
            <a:ext cx="648072" cy="504056"/>
          </a:xfrm>
          <a:prstGeom prst="downArrow">
            <a:avLst/>
          </a:prstGeom>
          <a:solidFill>
            <a:srgbClr val="FF66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30668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23268"/>
                                        </p:tgtEl>
                                        <p:attrNameLst>
                                          <p:attrName>style.visibility</p:attrName>
                                        </p:attrNameLst>
                                      </p:cBhvr>
                                      <p:to>
                                        <p:strVal val="visible"/>
                                      </p:to>
                                    </p:set>
                                    <p:animEffect transition="in" filter="fade">
                                      <p:cBhvr>
                                        <p:cTn id="7" dur="500"/>
                                        <p:tgtEl>
                                          <p:spTgt spid="523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609600" y="260350"/>
            <a:ext cx="7634808" cy="936625"/>
          </a:xfrm>
        </p:spPr>
        <p:txBody>
          <a:bodyPr/>
          <a:lstStyle/>
          <a:p>
            <a:r>
              <a:rPr lang="cs-CZ" dirty="0"/>
              <a:t>USB </a:t>
            </a:r>
            <a:r>
              <a:rPr lang="en-US" dirty="0"/>
              <a:t>readout </a:t>
            </a:r>
            <a:r>
              <a:rPr lang="cs-CZ" dirty="0" smtClean="0"/>
              <a:t>interface</a:t>
            </a:r>
            <a:r>
              <a:rPr lang="en-US" dirty="0" smtClean="0"/>
              <a:t>: control, power, DAQ</a:t>
            </a:r>
            <a:endParaRPr lang="en-US" dirty="0"/>
          </a:p>
        </p:txBody>
      </p:sp>
      <p:sp>
        <p:nvSpPr>
          <p:cNvPr id="556039" name="Rectangle 7" descr="Rectangle: Click to edit Master text styles&#10;Second level&#10;Third level&#10;Fourth level&#10;Fifth level"/>
          <p:cNvSpPr>
            <a:spLocks noGrp="1" noChangeArrowheads="1"/>
          </p:cNvSpPr>
          <p:nvPr>
            <p:ph type="body" idx="1"/>
          </p:nvPr>
        </p:nvSpPr>
        <p:spPr>
          <a:xfrm>
            <a:off x="684213" y="1412875"/>
            <a:ext cx="4032250" cy="1930400"/>
          </a:xfrm>
          <a:noFill/>
          <a:ln/>
        </p:spPr>
        <p:txBody>
          <a:bodyPr/>
          <a:lstStyle/>
          <a:p>
            <a:r>
              <a:rPr lang="en-US" dirty="0"/>
              <a:t>Compact size, plug and play, hot swap</a:t>
            </a:r>
          </a:p>
          <a:p>
            <a:r>
              <a:rPr lang="en-US" dirty="0"/>
              <a:t>Fully USB powered</a:t>
            </a:r>
          </a:p>
          <a:p>
            <a:r>
              <a:rPr lang="en-US" dirty="0"/>
              <a:t>Integrated source of variable detector bias voltage (5 – 100V)</a:t>
            </a:r>
          </a:p>
          <a:p>
            <a:r>
              <a:rPr lang="en-US" dirty="0" smtClean="0"/>
              <a:t>External &amp; internal triggering</a:t>
            </a:r>
            <a:endParaRPr lang="en-US" dirty="0"/>
          </a:p>
          <a:p>
            <a:pPr>
              <a:buFont typeface="Wingdings" pitchFamily="2" charset="2"/>
              <a:buNone/>
            </a:pPr>
            <a:r>
              <a:rPr lang="en-US" dirty="0"/>
              <a:t>     and hardware timer</a:t>
            </a:r>
          </a:p>
        </p:txBody>
      </p:sp>
      <p:pic>
        <p:nvPicPr>
          <p:cNvPr id="556036" name="Picture 4" descr="USB+chipboard+fingers"/>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b="8261"/>
          <a:stretch>
            <a:fillRect/>
          </a:stretch>
        </p:blipFill>
        <p:spPr>
          <a:xfrm>
            <a:off x="755650" y="3395613"/>
            <a:ext cx="3817938" cy="2474913"/>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pic>
      <p:pic>
        <p:nvPicPr>
          <p:cNvPr id="556037" name="Picture 5" descr="IMG_3436"/>
          <p:cNvPicPr>
            <a:picLocks noChangeAspect="1" noChangeArrowheads="1"/>
          </p:cNvPicPr>
          <p:nvPr/>
        </p:nvPicPr>
        <p:blipFill>
          <a:blip r:embed="rId3" cstate="print">
            <a:extLst>
              <a:ext uri="{28A0092B-C50C-407E-A947-70E740481C1C}">
                <a14:useLocalDpi xmlns:a14="http://schemas.microsoft.com/office/drawing/2010/main" val="0"/>
              </a:ext>
            </a:extLst>
          </a:blip>
          <a:srcRect l="5333" t="11436" r="3525" b="9940"/>
          <a:stretch>
            <a:fillRect/>
          </a:stretch>
        </p:blipFill>
        <p:spPr bwMode="auto">
          <a:xfrm>
            <a:off x="4859338" y="3395613"/>
            <a:ext cx="3816350" cy="24685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6040" name="Rectangle 8" descr="Rectangle: Click to edit Master text styles&#10;Second level&#10;Third level&#10;Fourth level&#10;Fifth level"/>
          <p:cNvSpPr>
            <a:spLocks noChangeArrowheads="1"/>
          </p:cNvSpPr>
          <p:nvPr/>
        </p:nvSpPr>
        <p:spPr bwMode="auto">
          <a:xfrm>
            <a:off x="4859338" y="1412875"/>
            <a:ext cx="403225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40000"/>
              </a:spcBef>
              <a:buClr>
                <a:schemeClr val="hlink"/>
              </a:buClr>
              <a:buSzPct val="110000"/>
              <a:buFont typeface="Wingdings" pitchFamily="2" charset="2"/>
              <a:buBlip>
                <a:blip r:embed="rId4"/>
              </a:buBlip>
            </a:pPr>
            <a:r>
              <a:rPr lang="en-US" sz="1600" baseline="0"/>
              <a:t>No limit for cable length (tested up to 40 meters!)</a:t>
            </a:r>
          </a:p>
          <a:p>
            <a:pPr marL="342900" indent="-342900">
              <a:lnSpc>
                <a:spcPct val="80000"/>
              </a:lnSpc>
              <a:spcBef>
                <a:spcPct val="40000"/>
              </a:spcBef>
              <a:buClr>
                <a:schemeClr val="hlink"/>
              </a:buClr>
              <a:buSzPct val="110000"/>
              <a:buFont typeface="Wingdings" pitchFamily="2" charset="2"/>
              <a:buBlip>
                <a:blip r:embed="rId4"/>
              </a:buBlip>
            </a:pPr>
            <a:r>
              <a:rPr lang="en-US" sz="1600" baseline="0"/>
              <a:t>Back-side pulse monitoring for spectroscopic applications and triggering</a:t>
            </a:r>
          </a:p>
          <a:p>
            <a:pPr marL="342900" indent="-342900">
              <a:lnSpc>
                <a:spcPct val="80000"/>
              </a:lnSpc>
              <a:spcBef>
                <a:spcPct val="40000"/>
              </a:spcBef>
              <a:buClr>
                <a:schemeClr val="hlink"/>
              </a:buClr>
              <a:buSzPct val="110000"/>
              <a:buFont typeface="Wingdings" pitchFamily="2" charset="2"/>
              <a:buBlip>
                <a:blip r:embed="rId4"/>
              </a:buBlip>
            </a:pPr>
            <a:r>
              <a:rPr lang="en-US" sz="1600" baseline="0"/>
              <a:t>Open system architecture - internal analog and digital interface for "plug-in" PCB modules connection</a:t>
            </a:r>
          </a:p>
          <a:p>
            <a:pPr marL="342900" indent="-342900">
              <a:lnSpc>
                <a:spcPct val="80000"/>
              </a:lnSpc>
              <a:spcBef>
                <a:spcPct val="40000"/>
              </a:spcBef>
              <a:buClr>
                <a:schemeClr val="hlink"/>
              </a:buClr>
              <a:buSzPct val="110000"/>
              <a:buFont typeface="Wingdings" pitchFamily="2" charset="2"/>
              <a:buNone/>
            </a:pPr>
            <a:endParaRPr lang="cs-CZ" sz="1600" b="1" baseline="0"/>
          </a:p>
        </p:txBody>
      </p:sp>
      <p:pic>
        <p:nvPicPr>
          <p:cNvPr id="55604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5475" y="2831901"/>
            <a:ext cx="1693863"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3"/>
          <p:cNvSpPr txBox="1">
            <a:spLocks noChangeArrowheads="1"/>
          </p:cNvSpPr>
          <p:nvPr/>
        </p:nvSpPr>
        <p:spPr bwMode="auto">
          <a:xfrm>
            <a:off x="3347863" y="384919"/>
            <a:ext cx="47525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dirty="0"/>
              <a:t>Z. </a:t>
            </a:r>
            <a:r>
              <a:rPr lang="en-US" sz="1400" dirty="0" err="1"/>
              <a:t>Vykydal</a:t>
            </a:r>
            <a:r>
              <a:rPr lang="en-US" sz="1400" dirty="0"/>
              <a:t>, J. </a:t>
            </a:r>
            <a:r>
              <a:rPr lang="en-US" sz="1400" dirty="0" err="1"/>
              <a:t>Jakubek</a:t>
            </a:r>
            <a:r>
              <a:rPr lang="en-US" sz="1400" dirty="0"/>
              <a:t>, S. </a:t>
            </a:r>
            <a:r>
              <a:rPr lang="en-US" sz="1400" dirty="0" err="1"/>
              <a:t>Pospisil</a:t>
            </a:r>
            <a:r>
              <a:rPr lang="en-US" sz="1400" dirty="0"/>
              <a:t>, NIM A 563 (2006) 112</a:t>
            </a:r>
          </a:p>
        </p:txBody>
      </p:sp>
      <p:sp>
        <p:nvSpPr>
          <p:cNvPr id="10" name="Text Box 13"/>
          <p:cNvSpPr txBox="1">
            <a:spLocks noChangeArrowheads="1"/>
          </p:cNvSpPr>
          <p:nvPr/>
        </p:nvSpPr>
        <p:spPr bwMode="auto">
          <a:xfrm>
            <a:off x="611560" y="6073551"/>
            <a:ext cx="8356723" cy="523220"/>
          </a:xfrm>
          <a:prstGeom prst="rect">
            <a:avLst/>
          </a:prstGeom>
          <a:solidFill>
            <a:srgbClr val="FFC000"/>
          </a:solidFill>
          <a:ln>
            <a:noFill/>
          </a:ln>
          <a:effectLst/>
        </p:spPr>
        <p:txBody>
          <a:bodyPr wrap="square">
            <a:spAutoFit/>
          </a:bodyPr>
          <a:lstStyle/>
          <a:p>
            <a:pPr>
              <a:spcBef>
                <a:spcPct val="50000"/>
              </a:spcBef>
            </a:pPr>
            <a:r>
              <a:rPr lang="en-US" sz="1400" dirty="0" err="1" smtClean="0"/>
              <a:t>FITPix</a:t>
            </a:r>
            <a:r>
              <a:rPr lang="en-US" sz="1400" dirty="0" smtClean="0"/>
              <a:t> </a:t>
            </a:r>
            <a:r>
              <a:rPr lang="en-US" sz="1400" dirty="0"/>
              <a:t>– Fast Interface for Timepix Pixel </a:t>
            </a:r>
            <a:r>
              <a:rPr lang="en-US" sz="1400" dirty="0" smtClean="0"/>
              <a:t>Detectors: FPGA, USB 2.0, 80 fps, V. Kraus et al., J </a:t>
            </a:r>
            <a:r>
              <a:rPr lang="en-US" sz="1400" dirty="0"/>
              <a:t>of Instrumentation 6 </a:t>
            </a:r>
            <a:r>
              <a:rPr lang="en-US" sz="1400" dirty="0" smtClean="0"/>
              <a:t>(2011) C01079</a:t>
            </a:r>
            <a:endParaRPr lang="en-US" sz="1400" dirty="0"/>
          </a:p>
        </p:txBody>
      </p:sp>
    </p:spTree>
    <p:extLst>
      <p:ext uri="{BB962C8B-B14F-4D97-AF65-F5344CB8AC3E}">
        <p14:creationId xmlns:p14="http://schemas.microsoft.com/office/powerpoint/2010/main" val="809487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893" y="2492896"/>
            <a:ext cx="3013982" cy="268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txBox="1">
            <a:spLocks noChangeArrowheads="1"/>
          </p:cNvSpPr>
          <p:nvPr/>
        </p:nvSpPr>
        <p:spPr>
          <a:xfrm>
            <a:off x="609600" y="260350"/>
            <a:ext cx="7634808" cy="936625"/>
          </a:xfrm>
          <a:prstGeom prst="rect">
            <a:avLst/>
          </a:prstGeom>
        </p:spPr>
        <p:txBody>
          <a:bodyPr/>
          <a:lstStyle>
            <a:lvl1pPr algn="l" rtl="0" fontAlgn="base">
              <a:lnSpc>
                <a:spcPct val="90000"/>
              </a:lnSpc>
              <a:spcBef>
                <a:spcPct val="0"/>
              </a:spcBef>
              <a:spcAft>
                <a:spcPct val="0"/>
              </a:spcAft>
              <a:defRPr sz="2600" b="1">
                <a:solidFill>
                  <a:schemeClr val="tx2"/>
                </a:solidFill>
                <a:latin typeface="+mj-lt"/>
                <a:ea typeface="+mj-ea"/>
                <a:cs typeface="+mj-cs"/>
              </a:defRPr>
            </a:lvl1pPr>
            <a:lvl2pPr algn="l" rtl="0" fontAlgn="base">
              <a:lnSpc>
                <a:spcPct val="90000"/>
              </a:lnSpc>
              <a:spcBef>
                <a:spcPct val="0"/>
              </a:spcBef>
              <a:spcAft>
                <a:spcPct val="0"/>
              </a:spcAft>
              <a:defRPr sz="2600" b="1">
                <a:solidFill>
                  <a:schemeClr val="tx2"/>
                </a:solidFill>
                <a:latin typeface="Tahoma" pitchFamily="34" charset="0"/>
              </a:defRPr>
            </a:lvl2pPr>
            <a:lvl3pPr algn="l" rtl="0" fontAlgn="base">
              <a:lnSpc>
                <a:spcPct val="90000"/>
              </a:lnSpc>
              <a:spcBef>
                <a:spcPct val="0"/>
              </a:spcBef>
              <a:spcAft>
                <a:spcPct val="0"/>
              </a:spcAft>
              <a:defRPr sz="2600" b="1">
                <a:solidFill>
                  <a:schemeClr val="tx2"/>
                </a:solidFill>
                <a:latin typeface="Tahoma" pitchFamily="34" charset="0"/>
              </a:defRPr>
            </a:lvl3pPr>
            <a:lvl4pPr algn="l" rtl="0" fontAlgn="base">
              <a:lnSpc>
                <a:spcPct val="90000"/>
              </a:lnSpc>
              <a:spcBef>
                <a:spcPct val="0"/>
              </a:spcBef>
              <a:spcAft>
                <a:spcPct val="0"/>
              </a:spcAft>
              <a:defRPr sz="2600" b="1">
                <a:solidFill>
                  <a:schemeClr val="tx2"/>
                </a:solidFill>
                <a:latin typeface="Tahoma" pitchFamily="34" charset="0"/>
              </a:defRPr>
            </a:lvl4pPr>
            <a:lvl5pPr algn="l" rtl="0" fontAlgn="base">
              <a:lnSpc>
                <a:spcPct val="90000"/>
              </a:lnSpc>
              <a:spcBef>
                <a:spcPct val="0"/>
              </a:spcBef>
              <a:spcAft>
                <a:spcPct val="0"/>
              </a:spcAft>
              <a:defRPr sz="2600" b="1">
                <a:solidFill>
                  <a:schemeClr val="tx2"/>
                </a:solidFill>
                <a:latin typeface="Tahoma" pitchFamily="34" charset="0"/>
              </a:defRPr>
            </a:lvl5pPr>
            <a:lvl6pPr marL="457200" algn="l" rtl="0" fontAlgn="base">
              <a:lnSpc>
                <a:spcPct val="90000"/>
              </a:lnSpc>
              <a:spcBef>
                <a:spcPct val="0"/>
              </a:spcBef>
              <a:spcAft>
                <a:spcPct val="0"/>
              </a:spcAft>
              <a:defRPr sz="2600" b="1">
                <a:solidFill>
                  <a:schemeClr val="tx2"/>
                </a:solidFill>
                <a:latin typeface="Tahoma" pitchFamily="34" charset="0"/>
              </a:defRPr>
            </a:lvl6pPr>
            <a:lvl7pPr marL="914400" algn="l" rtl="0" fontAlgn="base">
              <a:lnSpc>
                <a:spcPct val="90000"/>
              </a:lnSpc>
              <a:spcBef>
                <a:spcPct val="0"/>
              </a:spcBef>
              <a:spcAft>
                <a:spcPct val="0"/>
              </a:spcAft>
              <a:defRPr sz="2600" b="1">
                <a:solidFill>
                  <a:schemeClr val="tx2"/>
                </a:solidFill>
                <a:latin typeface="Tahoma" pitchFamily="34" charset="0"/>
              </a:defRPr>
            </a:lvl7pPr>
            <a:lvl8pPr marL="1371600" algn="l" rtl="0" fontAlgn="base">
              <a:lnSpc>
                <a:spcPct val="90000"/>
              </a:lnSpc>
              <a:spcBef>
                <a:spcPct val="0"/>
              </a:spcBef>
              <a:spcAft>
                <a:spcPct val="0"/>
              </a:spcAft>
              <a:defRPr sz="2600" b="1">
                <a:solidFill>
                  <a:schemeClr val="tx2"/>
                </a:solidFill>
                <a:latin typeface="Tahoma" pitchFamily="34" charset="0"/>
              </a:defRPr>
            </a:lvl8pPr>
            <a:lvl9pPr marL="1828800" algn="l" rtl="0" fontAlgn="base">
              <a:lnSpc>
                <a:spcPct val="90000"/>
              </a:lnSpc>
              <a:spcBef>
                <a:spcPct val="0"/>
              </a:spcBef>
              <a:spcAft>
                <a:spcPct val="0"/>
              </a:spcAft>
              <a:defRPr sz="2600" b="1">
                <a:solidFill>
                  <a:schemeClr val="tx2"/>
                </a:solidFill>
                <a:latin typeface="Tahoma" pitchFamily="34" charset="0"/>
              </a:defRPr>
            </a:lvl9pPr>
          </a:lstStyle>
          <a:p>
            <a:endParaRPr lang="en-US" dirty="0" smtClean="0"/>
          </a:p>
          <a:p>
            <a:r>
              <a:rPr lang="en-US" dirty="0" smtClean="0"/>
              <a:t>Integrated analog module: fast self trigger</a:t>
            </a:r>
            <a:endParaRPr lang="en-US" dirty="0"/>
          </a:p>
        </p:txBody>
      </p:sp>
      <p:sp>
        <p:nvSpPr>
          <p:cNvPr id="6" name="Šipka doleva 5"/>
          <p:cNvSpPr/>
          <p:nvPr/>
        </p:nvSpPr>
        <p:spPr>
          <a:xfrm>
            <a:off x="5868144" y="4581128"/>
            <a:ext cx="864096" cy="432048"/>
          </a:xfrm>
          <a:prstGeom prst="leftArrow">
            <a:avLst/>
          </a:prstGeom>
          <a:solidFill>
            <a:srgbClr val="FF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85462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Pixelman:</a:t>
            </a:r>
            <a:br>
              <a:rPr lang="en-US"/>
            </a:br>
            <a:r>
              <a:rPr lang="en-US" sz="1700"/>
              <a:t>Data Acquisition and Processing Software Package</a:t>
            </a:r>
            <a:endParaRPr lang="cs-CZ" sz="1700"/>
          </a:p>
        </p:txBody>
      </p:sp>
      <p:pic>
        <p:nvPicPr>
          <p:cNvPr id="58374" name="Picture 6" descr="pixel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8401050"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97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11560" y="404664"/>
            <a:ext cx="7346950" cy="432271"/>
          </a:xfrm>
        </p:spPr>
        <p:txBody>
          <a:bodyPr/>
          <a:lstStyle/>
          <a:p>
            <a:r>
              <a:rPr lang="en-US" sz="2800" dirty="0"/>
              <a:t>www.utef.cvut.cz</a:t>
            </a:r>
            <a:endParaRPr lang="en-US" sz="17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8960884" cy="573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37247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medipix2-u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47800"/>
            <a:ext cx="7859713" cy="4672013"/>
          </a:xfrm>
          <a:prstGeom prst="rect">
            <a:avLst/>
          </a:prstGeom>
          <a:noFill/>
          <a:extLst>
            <a:ext uri="{909E8E84-426E-40DD-AFC4-6F175D3DCCD1}">
              <a14:hiddenFill xmlns:a14="http://schemas.microsoft.com/office/drawing/2010/main">
                <a:solidFill>
                  <a:srgbClr val="FFFFFF"/>
                </a:solidFill>
              </a14:hiddenFill>
            </a:ext>
          </a:extLst>
        </p:spPr>
      </p:pic>
      <p:sp>
        <p:nvSpPr>
          <p:cNvPr id="310276" name="Rectangle 4" descr="Rectangle: Click to edit Master text styles&#10;Second level&#10;Third level&#10;Fourth level&#10;Fifth level"/>
          <p:cNvSpPr>
            <a:spLocks noGrp="1" noChangeArrowheads="1"/>
          </p:cNvSpPr>
          <p:nvPr>
            <p:ph type="body" sz="half" idx="1"/>
          </p:nvPr>
        </p:nvSpPr>
        <p:spPr>
          <a:xfrm>
            <a:off x="755650" y="1484313"/>
            <a:ext cx="8197850" cy="360362"/>
          </a:xfrm>
        </p:spPr>
        <p:txBody>
          <a:bodyPr/>
          <a:lstStyle/>
          <a:p>
            <a:r>
              <a:rPr lang="en-US"/>
              <a:t>Selectivity &amp; Sensitivity: enhanced in TimePix (ToT mode)</a:t>
            </a:r>
            <a:endParaRPr lang="en-US" sz="1800"/>
          </a:p>
        </p:txBody>
      </p:sp>
      <p:sp>
        <p:nvSpPr>
          <p:cNvPr id="310277" name="Rectangle 5" descr="Rectangle: Click to edit Master text styles&#10;Second level&#10;Third level&#10;Fourth level&#10;Fifth level"/>
          <p:cNvSpPr>
            <a:spLocks noChangeArrowheads="1"/>
          </p:cNvSpPr>
          <p:nvPr/>
        </p:nvSpPr>
        <p:spPr bwMode="auto">
          <a:xfrm>
            <a:off x="738188" y="3656013"/>
            <a:ext cx="332105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40000"/>
              </a:spcBef>
              <a:buClr>
                <a:schemeClr val="hlink"/>
              </a:buClr>
              <a:buSzPct val="110000"/>
              <a:buFont typeface="Wingdings" pitchFamily="2" charset="2"/>
              <a:buBlip>
                <a:blip r:embed="rId3"/>
              </a:buBlip>
            </a:pPr>
            <a:r>
              <a:rPr lang="en-US" sz="1600" dirty="0">
                <a:latin typeface="Tahoma" pitchFamily="34" charset="0"/>
              </a:rPr>
              <a:t>The device can operate as a </a:t>
            </a:r>
            <a:r>
              <a:rPr lang="en-US" sz="1600" b="1" dirty="0">
                <a:solidFill>
                  <a:srgbClr val="CB0F01"/>
                </a:solidFill>
                <a:latin typeface="Tahoma" pitchFamily="34" charset="0"/>
              </a:rPr>
              <a:t>multi-radiation camera </a:t>
            </a:r>
          </a:p>
          <a:p>
            <a:pPr marL="342900" indent="-342900">
              <a:lnSpc>
                <a:spcPct val="90000"/>
              </a:lnSpc>
              <a:spcBef>
                <a:spcPct val="40000"/>
              </a:spcBef>
              <a:buClr>
                <a:schemeClr val="hlink"/>
              </a:buClr>
              <a:buSzPct val="110000"/>
              <a:buFont typeface="Wingdings" pitchFamily="2" charset="2"/>
              <a:buBlip>
                <a:blip r:embed="rId3"/>
              </a:buBlip>
            </a:pPr>
            <a:r>
              <a:rPr lang="en-US" sz="1600" dirty="0" smtClean="0">
                <a:latin typeface="Tahoma" pitchFamily="34" charset="0"/>
              </a:rPr>
              <a:t>Portability &amp; configurability</a:t>
            </a:r>
            <a:endParaRPr lang="en-US" sz="1600" b="1" dirty="0">
              <a:solidFill>
                <a:srgbClr val="CB0F01"/>
              </a:solidFill>
              <a:latin typeface="Tahoma" pitchFamily="34" charset="0"/>
            </a:endParaRPr>
          </a:p>
          <a:p>
            <a:pPr marL="342900" indent="-342900">
              <a:lnSpc>
                <a:spcPct val="90000"/>
              </a:lnSpc>
              <a:spcBef>
                <a:spcPct val="40000"/>
              </a:spcBef>
              <a:buClr>
                <a:schemeClr val="hlink"/>
              </a:buClr>
              <a:buSzPct val="110000"/>
              <a:buFont typeface="Wingdings" pitchFamily="2" charset="2"/>
              <a:buBlip>
                <a:blip r:embed="rId3"/>
              </a:buBlip>
            </a:pPr>
            <a:r>
              <a:rPr lang="en-US" sz="1600" dirty="0">
                <a:latin typeface="Tahoma" pitchFamily="34" charset="0"/>
              </a:rPr>
              <a:t>Zero dark current (no </a:t>
            </a:r>
            <a:r>
              <a:rPr lang="en-US" sz="1600" dirty="0" err="1">
                <a:latin typeface="Tahoma" pitchFamily="34" charset="0"/>
              </a:rPr>
              <a:t>backgrd</a:t>
            </a:r>
            <a:r>
              <a:rPr lang="en-US" sz="1600" dirty="0">
                <a:latin typeface="Tahoma" pitchFamily="34" charset="0"/>
              </a:rPr>
              <a:t>)</a:t>
            </a:r>
          </a:p>
          <a:p>
            <a:pPr marL="342900" indent="-342900">
              <a:lnSpc>
                <a:spcPct val="90000"/>
              </a:lnSpc>
              <a:spcBef>
                <a:spcPct val="40000"/>
              </a:spcBef>
              <a:buClr>
                <a:schemeClr val="hlink"/>
              </a:buClr>
              <a:buSzPct val="110000"/>
              <a:buFont typeface="Wingdings" pitchFamily="2" charset="2"/>
              <a:buBlip>
                <a:blip r:embed="rId3"/>
              </a:buBlip>
            </a:pPr>
            <a:r>
              <a:rPr lang="en-US" sz="1600" dirty="0">
                <a:latin typeface="Tahoma" pitchFamily="34" charset="0"/>
              </a:rPr>
              <a:t>Frame-rate up to </a:t>
            </a:r>
            <a:r>
              <a:rPr lang="en-US" sz="1600" dirty="0" smtClean="0">
                <a:latin typeface="Tahoma" pitchFamily="34" charset="0"/>
              </a:rPr>
              <a:t>80 </a:t>
            </a:r>
            <a:r>
              <a:rPr lang="en-US" sz="1600" dirty="0">
                <a:latin typeface="Tahoma" pitchFamily="34" charset="0"/>
              </a:rPr>
              <a:t>fps </a:t>
            </a:r>
          </a:p>
          <a:p>
            <a:pPr marL="342900" indent="-342900">
              <a:lnSpc>
                <a:spcPct val="90000"/>
              </a:lnSpc>
              <a:spcBef>
                <a:spcPct val="40000"/>
              </a:spcBef>
              <a:buClr>
                <a:schemeClr val="hlink"/>
              </a:buClr>
              <a:buSzPct val="110000"/>
              <a:buFont typeface="Wingdings" pitchFamily="2" charset="2"/>
              <a:buBlip>
                <a:blip r:embed="rId3"/>
              </a:buBlip>
            </a:pPr>
            <a:r>
              <a:rPr lang="en-US" sz="1600" dirty="0">
                <a:latin typeface="Tahoma" pitchFamily="34" charset="0"/>
              </a:rPr>
              <a:t>Room temperature &amp; noiseless operation</a:t>
            </a:r>
          </a:p>
          <a:p>
            <a:pPr marL="342900" indent="-342900">
              <a:lnSpc>
                <a:spcPct val="90000"/>
              </a:lnSpc>
              <a:spcBef>
                <a:spcPct val="40000"/>
              </a:spcBef>
              <a:buClr>
                <a:schemeClr val="hlink"/>
              </a:buClr>
              <a:buSzPct val="110000"/>
              <a:buFont typeface="Wingdings" pitchFamily="2" charset="2"/>
              <a:buBlip>
                <a:blip r:embed="rId3"/>
              </a:buBlip>
            </a:pPr>
            <a:r>
              <a:rPr lang="en-US" sz="1600" dirty="0">
                <a:solidFill>
                  <a:srgbClr val="FF6600"/>
                </a:solidFill>
                <a:latin typeface="Tahoma" pitchFamily="34" charset="0"/>
              </a:rPr>
              <a:t>Vacuum operation, no cooling</a:t>
            </a:r>
          </a:p>
          <a:p>
            <a:pPr marL="342900" indent="-342900">
              <a:lnSpc>
                <a:spcPct val="90000"/>
              </a:lnSpc>
              <a:spcBef>
                <a:spcPct val="40000"/>
              </a:spcBef>
              <a:buClr>
                <a:schemeClr val="hlink"/>
              </a:buClr>
              <a:buSzPct val="110000"/>
              <a:buFont typeface="Wingdings" pitchFamily="2" charset="2"/>
              <a:buBlip>
                <a:blip r:embed="rId3"/>
              </a:buBlip>
            </a:pPr>
            <a:r>
              <a:rPr lang="en-US" sz="1600" dirty="0" err="1">
                <a:latin typeface="Tahoma" pitchFamily="34" charset="0"/>
              </a:rPr>
              <a:t>Plug&amp;Play</a:t>
            </a:r>
            <a:r>
              <a:rPr lang="en-US" sz="1600" dirty="0">
                <a:latin typeface="Tahoma" pitchFamily="34" charset="0"/>
              </a:rPr>
              <a:t> with any PC</a:t>
            </a:r>
          </a:p>
        </p:txBody>
      </p:sp>
      <p:sp>
        <p:nvSpPr>
          <p:cNvPr id="310278" name="Rectangle 6" descr="Rectangle: Click to edit Master text styles&#10;Second level&#10;Third level&#10;Fourth level&#10;Fifth level"/>
          <p:cNvSpPr>
            <a:spLocks noChangeArrowheads="1"/>
          </p:cNvSpPr>
          <p:nvPr/>
        </p:nvSpPr>
        <p:spPr bwMode="auto">
          <a:xfrm>
            <a:off x="4211638" y="1892300"/>
            <a:ext cx="463708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80000"/>
              </a:lnSpc>
              <a:spcBef>
                <a:spcPct val="40000"/>
              </a:spcBef>
              <a:buClr>
                <a:schemeClr val="tx1"/>
              </a:buClr>
              <a:buSzPct val="60000"/>
              <a:buFont typeface="Wingdings" pitchFamily="2" charset="2"/>
              <a:buChar char="n"/>
            </a:pPr>
            <a:r>
              <a:rPr lang="en-US" sz="1600" b="1">
                <a:solidFill>
                  <a:srgbClr val="009900"/>
                </a:solidFill>
                <a:latin typeface="Tahoma" pitchFamily="34" charset="0"/>
              </a:rPr>
              <a:t>Heavy charged particles</a:t>
            </a:r>
            <a:r>
              <a:rPr lang="en-US" sz="1600">
                <a:latin typeface="Tahoma" pitchFamily="34" charset="0"/>
              </a:rPr>
              <a:t> (</a:t>
            </a:r>
            <a:r>
              <a:rPr lang="en-US" sz="1600" b="1">
                <a:latin typeface="Tahoma" pitchFamily="34" charset="0"/>
              </a:rPr>
              <a:t>p,</a:t>
            </a:r>
            <a:r>
              <a:rPr lang="en-US" sz="1600" b="1">
                <a:latin typeface="Symbol" pitchFamily="18" charset="2"/>
              </a:rPr>
              <a:t>a</a:t>
            </a:r>
            <a:r>
              <a:rPr lang="en-US" sz="1600" b="1">
                <a:latin typeface="Tahoma" pitchFamily="34" charset="0"/>
              </a:rPr>
              <a:t>,t, ions</a:t>
            </a:r>
            <a:r>
              <a:rPr lang="en-US" sz="1600">
                <a:latin typeface="Tahoma" pitchFamily="34" charset="0"/>
              </a:rPr>
              <a:t>)</a:t>
            </a:r>
          </a:p>
          <a:p>
            <a:pPr marL="742950" lvl="1" indent="-285750">
              <a:lnSpc>
                <a:spcPct val="80000"/>
              </a:lnSpc>
              <a:spcBef>
                <a:spcPct val="40000"/>
              </a:spcBef>
              <a:buClr>
                <a:schemeClr val="tx1"/>
              </a:buClr>
              <a:buSzPct val="60000"/>
              <a:buFont typeface="Wingdings" pitchFamily="2" charset="2"/>
              <a:buChar char="n"/>
            </a:pPr>
            <a:r>
              <a:rPr lang="en-US" sz="1600" b="1">
                <a:solidFill>
                  <a:srgbClr val="009900"/>
                </a:solidFill>
                <a:latin typeface="Tahoma" pitchFamily="34" charset="0"/>
              </a:rPr>
              <a:t>Neutrons </a:t>
            </a:r>
            <a:r>
              <a:rPr lang="en-US" sz="1600">
                <a:latin typeface="Tahoma" pitchFamily="34" charset="0"/>
              </a:rPr>
              <a:t>(equipped with converter)</a:t>
            </a:r>
          </a:p>
        </p:txBody>
      </p:sp>
      <p:sp>
        <p:nvSpPr>
          <p:cNvPr id="310279" name="Rectangle 7" descr="Rectangle: Click to edit Master text styles&#10;Second level&#10;Third level&#10;Fourth level&#10;Fifth level"/>
          <p:cNvSpPr>
            <a:spLocks noChangeArrowheads="1"/>
          </p:cNvSpPr>
          <p:nvPr/>
        </p:nvSpPr>
        <p:spPr bwMode="auto">
          <a:xfrm>
            <a:off x="755650" y="2708275"/>
            <a:ext cx="79406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40000"/>
              </a:spcBef>
              <a:buClr>
                <a:schemeClr val="hlink"/>
              </a:buClr>
              <a:buSzPct val="110000"/>
              <a:buFont typeface="Wingdings" pitchFamily="2" charset="2"/>
              <a:buBlip>
                <a:blip r:embed="rId3"/>
              </a:buBlip>
            </a:pPr>
            <a:r>
              <a:rPr lang="en-US" sz="1600" dirty="0">
                <a:latin typeface="Tahoma" pitchFamily="34" charset="0"/>
              </a:rPr>
              <a:t>Event by event measurement: </a:t>
            </a:r>
            <a:r>
              <a:rPr lang="en-US" sz="1600" b="1" dirty="0" smtClean="0">
                <a:solidFill>
                  <a:srgbClr val="CB0F01"/>
                </a:solidFill>
                <a:latin typeface="Tahoma" pitchFamily="34" charset="0"/>
              </a:rPr>
              <a:t>single quantum</a:t>
            </a:r>
            <a:r>
              <a:rPr lang="en-US" sz="1600" dirty="0" smtClean="0">
                <a:solidFill>
                  <a:srgbClr val="CB0F01"/>
                </a:solidFill>
                <a:latin typeface="Tahoma" pitchFamily="34" charset="0"/>
              </a:rPr>
              <a:t> </a:t>
            </a:r>
            <a:r>
              <a:rPr lang="en-US" sz="1600" b="1" dirty="0">
                <a:solidFill>
                  <a:srgbClr val="CB0F01"/>
                </a:solidFill>
                <a:latin typeface="Tahoma" pitchFamily="34" charset="0"/>
              </a:rPr>
              <a:t>counting</a:t>
            </a:r>
          </a:p>
          <a:p>
            <a:pPr marL="342900" indent="-342900">
              <a:lnSpc>
                <a:spcPct val="90000"/>
              </a:lnSpc>
              <a:spcBef>
                <a:spcPct val="40000"/>
              </a:spcBef>
              <a:buClr>
                <a:schemeClr val="hlink"/>
              </a:buClr>
              <a:buSzPct val="110000"/>
              <a:buFont typeface="Wingdings" pitchFamily="2" charset="2"/>
              <a:buBlip>
                <a:blip r:embed="rId3"/>
              </a:buBlip>
            </a:pPr>
            <a:r>
              <a:rPr lang="en-US" sz="1600" dirty="0" smtClean="0">
                <a:solidFill>
                  <a:srgbClr val="FF6600"/>
                </a:solidFill>
                <a:latin typeface="Tahoma" pitchFamily="34" charset="0"/>
              </a:rPr>
              <a:t>Online visualization</a:t>
            </a:r>
            <a:r>
              <a:rPr lang="en-US" sz="1600" dirty="0" smtClean="0">
                <a:latin typeface="Tahoma" pitchFamily="34" charset="0"/>
              </a:rPr>
              <a:t> &amp; </a:t>
            </a:r>
            <a:r>
              <a:rPr lang="en-US" sz="1600" b="1" dirty="0" smtClean="0">
                <a:solidFill>
                  <a:srgbClr val="CB0F01"/>
                </a:solidFill>
                <a:latin typeface="Tahoma" pitchFamily="34" charset="0"/>
              </a:rPr>
              <a:t>tracking </a:t>
            </a:r>
            <a:r>
              <a:rPr lang="en-US" sz="1600" b="1" dirty="0">
                <a:solidFill>
                  <a:srgbClr val="CB0F01"/>
                </a:solidFill>
                <a:latin typeface="Tahoma" pitchFamily="34" charset="0"/>
              </a:rPr>
              <a:t>mode spectroscopy</a:t>
            </a:r>
          </a:p>
          <a:p>
            <a:pPr marL="342900" indent="-342900">
              <a:lnSpc>
                <a:spcPct val="90000"/>
              </a:lnSpc>
              <a:spcBef>
                <a:spcPct val="40000"/>
              </a:spcBef>
              <a:buClr>
                <a:schemeClr val="hlink"/>
              </a:buClr>
              <a:buSzPct val="110000"/>
              <a:buFont typeface="Wingdings" pitchFamily="2" charset="2"/>
              <a:buBlip>
                <a:blip r:embed="rId3"/>
              </a:buBlip>
            </a:pPr>
            <a:r>
              <a:rPr lang="en-US" sz="1600" b="1" dirty="0">
                <a:solidFill>
                  <a:srgbClr val="CB0F01"/>
                </a:solidFill>
                <a:latin typeface="Tahoma" pitchFamily="34" charset="0"/>
              </a:rPr>
              <a:t>Trigger </a:t>
            </a:r>
            <a:r>
              <a:rPr lang="en-US" sz="1600" dirty="0">
                <a:latin typeface="Tahoma" pitchFamily="34" charset="0"/>
              </a:rPr>
              <a:t>and </a:t>
            </a:r>
            <a:r>
              <a:rPr lang="en-US" sz="1600" b="1" dirty="0">
                <a:solidFill>
                  <a:srgbClr val="CB0F01"/>
                </a:solidFill>
                <a:latin typeface="Tahoma" pitchFamily="34" charset="0"/>
              </a:rPr>
              <a:t>coincidence</a:t>
            </a:r>
          </a:p>
        </p:txBody>
      </p:sp>
      <p:sp>
        <p:nvSpPr>
          <p:cNvPr id="310281" name="Rectangle 9" descr="Rectangle: Click to edit Master text styles&#10;Second level&#10;Third level&#10;Fourth level&#10;Fifth level"/>
          <p:cNvSpPr>
            <a:spLocks noChangeArrowheads="1"/>
          </p:cNvSpPr>
          <p:nvPr/>
        </p:nvSpPr>
        <p:spPr bwMode="auto">
          <a:xfrm>
            <a:off x="684213" y="1844675"/>
            <a:ext cx="463708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80000"/>
              </a:lnSpc>
              <a:spcBef>
                <a:spcPct val="40000"/>
              </a:spcBef>
              <a:buClr>
                <a:schemeClr val="tx1"/>
              </a:buClr>
              <a:buSzPct val="60000"/>
              <a:buFont typeface="Wingdings" pitchFamily="2" charset="2"/>
              <a:buChar char="n"/>
            </a:pPr>
            <a:r>
              <a:rPr lang="en-US" sz="1600">
                <a:latin typeface="Tahoma" pitchFamily="34" charset="0"/>
              </a:rPr>
              <a:t>Soft </a:t>
            </a:r>
            <a:r>
              <a:rPr lang="en-US" sz="1600" b="1">
                <a:solidFill>
                  <a:srgbClr val="009900"/>
                </a:solidFill>
                <a:latin typeface="Tahoma" pitchFamily="34" charset="0"/>
              </a:rPr>
              <a:t>X-rays</a:t>
            </a:r>
          </a:p>
          <a:p>
            <a:pPr marL="742950" lvl="1" indent="-285750">
              <a:lnSpc>
                <a:spcPct val="80000"/>
              </a:lnSpc>
              <a:spcBef>
                <a:spcPct val="40000"/>
              </a:spcBef>
              <a:buClr>
                <a:schemeClr val="tx1"/>
              </a:buClr>
              <a:buSzPct val="60000"/>
              <a:buFont typeface="Wingdings" pitchFamily="2" charset="2"/>
              <a:buChar char="n"/>
            </a:pPr>
            <a:r>
              <a:rPr lang="en-US" sz="1600">
                <a:latin typeface="Tahoma" pitchFamily="34" charset="0"/>
              </a:rPr>
              <a:t>MIPS (</a:t>
            </a:r>
            <a:r>
              <a:rPr lang="en-US" sz="1600" b="1">
                <a:solidFill>
                  <a:srgbClr val="009900"/>
                </a:solidFill>
                <a:latin typeface="Tahoma" pitchFamily="34" charset="0"/>
              </a:rPr>
              <a:t>electrons</a:t>
            </a:r>
            <a:r>
              <a:rPr lang="en-US" sz="1600">
                <a:latin typeface="Tahoma" pitchFamily="34" charset="0"/>
              </a:rPr>
              <a:t>, </a:t>
            </a:r>
            <a:r>
              <a:rPr lang="en-US" sz="1600" b="1">
                <a:solidFill>
                  <a:srgbClr val="009900"/>
                </a:solidFill>
                <a:latin typeface="Tahoma" pitchFamily="34" charset="0"/>
              </a:rPr>
              <a:t>muons</a:t>
            </a:r>
            <a:r>
              <a:rPr lang="en-US" sz="1600">
                <a:latin typeface="Tahoma" pitchFamily="34" charset="0"/>
              </a:rPr>
              <a:t>, </a:t>
            </a:r>
            <a:r>
              <a:rPr lang="en-US" sz="2000" b="1">
                <a:solidFill>
                  <a:srgbClr val="009900"/>
                </a:solidFill>
                <a:latin typeface="Symbol" pitchFamily="18" charset="2"/>
              </a:rPr>
              <a:t>p</a:t>
            </a:r>
            <a:r>
              <a:rPr lang="en-US" sz="1600">
                <a:latin typeface="Tahoma" pitchFamily="34" charset="0"/>
              </a:rPr>
              <a:t>, …)</a:t>
            </a:r>
          </a:p>
        </p:txBody>
      </p:sp>
      <p:sp>
        <p:nvSpPr>
          <p:cNvPr id="310283" name="Rectangle 11"/>
          <p:cNvSpPr>
            <a:spLocks noGrp="1" noChangeArrowheads="1"/>
          </p:cNvSpPr>
          <p:nvPr>
            <p:ph type="title"/>
          </p:nvPr>
        </p:nvSpPr>
        <p:spPr>
          <a:xfrm>
            <a:off x="609600" y="260350"/>
            <a:ext cx="7778824" cy="936625"/>
          </a:xfrm>
          <a:noFill/>
          <a:ln/>
        </p:spPr>
        <p:txBody>
          <a:bodyPr/>
          <a:lstStyle/>
          <a:p>
            <a:r>
              <a:rPr lang="en-US" dirty="0" smtClean="0"/>
              <a:t>TPX + USB RO </a:t>
            </a:r>
            <a:r>
              <a:rPr lang="en-US" dirty="0" smtClean="0"/>
              <a:t>+ Pixelman: </a:t>
            </a:r>
            <a:r>
              <a:rPr lang="en-US" dirty="0" smtClean="0"/>
              <a:t>Radiation Camera</a:t>
            </a:r>
            <a:endParaRPr lang="en-US" sz="1800" dirty="0"/>
          </a:p>
        </p:txBody>
      </p:sp>
      <p:pic>
        <p:nvPicPr>
          <p:cNvPr id="310284" name="Picture 12"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022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310274"/>
                                        </p:tgtEl>
                                      </p:cBhvr>
                                      <p:by x="50000" y="50000"/>
                                    </p:animScale>
                                  </p:childTnLst>
                                </p:cTn>
                              </p:par>
                              <p:par>
                                <p:cTn id="7" presetID="63" presetClass="path" presetSubtype="0" accel="50000" decel="50000" fill="hold" nodeType="withEffect">
                                  <p:stCondLst>
                                    <p:cond delay="0"/>
                                  </p:stCondLst>
                                  <p:childTnLst>
                                    <p:animMotion origin="layout" path="M -3.61111E-6 -3.7037E-7 L 0.22518 0.1794 " pathEditMode="relative" rAng="0" ptsTypes="AA">
                                      <p:cBhvr>
                                        <p:cTn id="8" dur="1000" fill="hold"/>
                                        <p:tgtEl>
                                          <p:spTgt spid="310274"/>
                                        </p:tgtEl>
                                        <p:attrNameLst>
                                          <p:attrName>ppt_x</p:attrName>
                                          <p:attrName>ppt_y</p:attrName>
                                        </p:attrNameLst>
                                      </p:cBhvr>
                                      <p:rCtr x="11250" y="8958"/>
                                    </p:animMotion>
                                  </p:childTnLst>
                                </p:cTn>
                              </p:par>
                            </p:childTnLst>
                          </p:cTn>
                        </p:par>
                        <p:par>
                          <p:cTn id="9" fill="hold" nodeType="afterGroup">
                            <p:stCondLst>
                              <p:cond delay="1000"/>
                            </p:stCondLst>
                            <p:childTnLst>
                              <p:par>
                                <p:cTn id="10" presetID="3" presetClass="entr" presetSubtype="10" fill="hold" grpId="0" nodeType="afterEffect">
                                  <p:stCondLst>
                                    <p:cond delay="0"/>
                                  </p:stCondLst>
                                  <p:childTnLst>
                                    <p:set>
                                      <p:cBhvr>
                                        <p:cTn id="11" dur="1" fill="hold">
                                          <p:stCondLst>
                                            <p:cond delay="0"/>
                                          </p:stCondLst>
                                        </p:cTn>
                                        <p:tgtEl>
                                          <p:spTgt spid="310276">
                                            <p:txEl>
                                              <p:pRg st="0" end="0"/>
                                            </p:txEl>
                                          </p:spTgt>
                                        </p:tgtEl>
                                        <p:attrNameLst>
                                          <p:attrName>style.visibility</p:attrName>
                                        </p:attrNameLst>
                                      </p:cBhvr>
                                      <p:to>
                                        <p:strVal val="visible"/>
                                      </p:to>
                                    </p:set>
                                    <p:animEffect transition="in" filter="blinds(horizontal)">
                                      <p:cBhvr>
                                        <p:cTn id="12" dur="500"/>
                                        <p:tgtEl>
                                          <p:spTgt spid="310276">
                                            <p:txEl>
                                              <p:pRg st="0" end="0"/>
                                            </p:txEl>
                                          </p:spTgt>
                                        </p:tgtEl>
                                      </p:cBhvr>
                                    </p:animEffect>
                                  </p:childTnLst>
                                </p:cTn>
                              </p:par>
                            </p:childTnLst>
                          </p:cTn>
                        </p:par>
                        <p:par>
                          <p:cTn id="13" fill="hold" nodeType="afterGroup">
                            <p:stCondLst>
                              <p:cond delay="1500"/>
                            </p:stCondLst>
                            <p:childTnLst>
                              <p:par>
                                <p:cTn id="14" presetID="3" presetClass="entr" presetSubtype="10" fill="hold" grpId="0" nodeType="afterEffect">
                                  <p:stCondLst>
                                    <p:cond delay="0"/>
                                  </p:stCondLst>
                                  <p:childTnLst>
                                    <p:set>
                                      <p:cBhvr>
                                        <p:cTn id="15" dur="1" fill="hold">
                                          <p:stCondLst>
                                            <p:cond delay="0"/>
                                          </p:stCondLst>
                                        </p:cTn>
                                        <p:tgtEl>
                                          <p:spTgt spid="310281"/>
                                        </p:tgtEl>
                                        <p:attrNameLst>
                                          <p:attrName>style.visibility</p:attrName>
                                        </p:attrNameLst>
                                      </p:cBhvr>
                                      <p:to>
                                        <p:strVal val="visible"/>
                                      </p:to>
                                    </p:set>
                                    <p:animEffect transition="in" filter="blinds(horizontal)">
                                      <p:cBhvr>
                                        <p:cTn id="16" dur="500"/>
                                        <p:tgtEl>
                                          <p:spTgt spid="310281"/>
                                        </p:tgtEl>
                                      </p:cBhvr>
                                    </p:animEffect>
                                  </p:childTnLst>
                                </p:cTn>
                              </p:par>
                            </p:childTnLst>
                          </p:cTn>
                        </p:par>
                        <p:par>
                          <p:cTn id="17" fill="hold" nodeType="afterGroup">
                            <p:stCondLst>
                              <p:cond delay="2000"/>
                            </p:stCondLst>
                            <p:childTnLst>
                              <p:par>
                                <p:cTn id="18" presetID="3" presetClass="entr" presetSubtype="10" fill="hold" grpId="0" nodeType="afterEffect">
                                  <p:stCondLst>
                                    <p:cond delay="0"/>
                                  </p:stCondLst>
                                  <p:childTnLst>
                                    <p:set>
                                      <p:cBhvr>
                                        <p:cTn id="19" dur="1" fill="hold">
                                          <p:stCondLst>
                                            <p:cond delay="0"/>
                                          </p:stCondLst>
                                        </p:cTn>
                                        <p:tgtEl>
                                          <p:spTgt spid="310278"/>
                                        </p:tgtEl>
                                        <p:attrNameLst>
                                          <p:attrName>style.visibility</p:attrName>
                                        </p:attrNameLst>
                                      </p:cBhvr>
                                      <p:to>
                                        <p:strVal val="visible"/>
                                      </p:to>
                                    </p:set>
                                    <p:animEffect transition="in" filter="blinds(horizontal)">
                                      <p:cBhvr>
                                        <p:cTn id="20" dur="500"/>
                                        <p:tgtEl>
                                          <p:spTgt spid="310278"/>
                                        </p:tgtEl>
                                      </p:cBhvr>
                                    </p:animEffect>
                                  </p:childTnLst>
                                </p:cTn>
                              </p:par>
                            </p:childTnLst>
                          </p:cTn>
                        </p:par>
                        <p:par>
                          <p:cTn id="21" fill="hold" nodeType="afterGroup">
                            <p:stCondLst>
                              <p:cond delay="2500"/>
                            </p:stCondLst>
                            <p:childTnLst>
                              <p:par>
                                <p:cTn id="22" presetID="3" presetClass="entr" presetSubtype="10" fill="hold" grpId="0" nodeType="afterEffect">
                                  <p:stCondLst>
                                    <p:cond delay="2000"/>
                                  </p:stCondLst>
                                  <p:childTnLst>
                                    <p:set>
                                      <p:cBhvr>
                                        <p:cTn id="23" dur="1" fill="hold">
                                          <p:stCondLst>
                                            <p:cond delay="0"/>
                                          </p:stCondLst>
                                        </p:cTn>
                                        <p:tgtEl>
                                          <p:spTgt spid="310279"/>
                                        </p:tgtEl>
                                        <p:attrNameLst>
                                          <p:attrName>style.visibility</p:attrName>
                                        </p:attrNameLst>
                                      </p:cBhvr>
                                      <p:to>
                                        <p:strVal val="visible"/>
                                      </p:to>
                                    </p:set>
                                    <p:animEffect transition="in" filter="blinds(horizontal)">
                                      <p:cBhvr>
                                        <p:cTn id="24" dur="500"/>
                                        <p:tgtEl>
                                          <p:spTgt spid="310279"/>
                                        </p:tgtEl>
                                      </p:cBhvr>
                                    </p:animEffect>
                                  </p:childTnLst>
                                </p:cTn>
                              </p:par>
                            </p:childTnLst>
                          </p:cTn>
                        </p:par>
                        <p:par>
                          <p:cTn id="25" fill="hold" nodeType="afterGroup">
                            <p:stCondLst>
                              <p:cond delay="5000"/>
                            </p:stCondLst>
                            <p:childTnLst>
                              <p:par>
                                <p:cTn id="26" presetID="3" presetClass="entr" presetSubtype="10" fill="hold" grpId="0" nodeType="afterEffect">
                                  <p:stCondLst>
                                    <p:cond delay="2000"/>
                                  </p:stCondLst>
                                  <p:childTnLst>
                                    <p:set>
                                      <p:cBhvr>
                                        <p:cTn id="27" dur="1" fill="hold">
                                          <p:stCondLst>
                                            <p:cond delay="0"/>
                                          </p:stCondLst>
                                        </p:cTn>
                                        <p:tgtEl>
                                          <p:spTgt spid="310277"/>
                                        </p:tgtEl>
                                        <p:attrNameLst>
                                          <p:attrName>style.visibility</p:attrName>
                                        </p:attrNameLst>
                                      </p:cBhvr>
                                      <p:to>
                                        <p:strVal val="visible"/>
                                      </p:to>
                                    </p:set>
                                    <p:animEffect transition="in" filter="blinds(horizontal)">
                                      <p:cBhvr>
                                        <p:cTn id="28" dur="5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build="p"/>
      <p:bldP spid="310277" grpId="0"/>
      <p:bldP spid="310278" grpId="0"/>
      <p:bldP spid="310279" grpId="0"/>
      <p:bldP spid="3102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ChangeArrowheads="1"/>
          </p:cNvSpPr>
          <p:nvPr/>
        </p:nvSpPr>
        <p:spPr bwMode="auto">
          <a:xfrm>
            <a:off x="765175" y="3289300"/>
            <a:ext cx="8021638" cy="3198813"/>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531459" name="Rectangle 3"/>
          <p:cNvSpPr>
            <a:spLocks noGrp="1" noChangeArrowheads="1"/>
          </p:cNvSpPr>
          <p:nvPr>
            <p:ph type="title"/>
          </p:nvPr>
        </p:nvSpPr>
        <p:spPr/>
        <p:txBody>
          <a:bodyPr/>
          <a:lstStyle/>
          <a:p>
            <a:r>
              <a:rPr lang="en-US">
                <a:effectLst>
                  <a:outerShdw blurRad="38100" dist="38100" dir="2700000" algn="tl">
                    <a:srgbClr val="C0C0C0"/>
                  </a:outerShdw>
                </a:effectLst>
              </a:rPr>
              <a:t>Charge sharing</a:t>
            </a:r>
            <a:r>
              <a:rPr lang="en-US" b="0">
                <a:effectLst>
                  <a:outerShdw blurRad="38100" dist="38100" dir="2700000" algn="tl">
                    <a:srgbClr val="C0C0C0"/>
                  </a:outerShdw>
                </a:effectLst>
              </a:rPr>
              <a:t>:</a:t>
            </a:r>
            <a:r>
              <a:rPr lang="en-US" sz="1300" b="0">
                <a:effectLst>
                  <a:outerShdw blurRad="38100" dist="38100" dir="2700000" algn="tl">
                    <a:srgbClr val="C0C0C0"/>
                  </a:outerShdw>
                </a:effectLst>
              </a:rPr>
              <a:t/>
            </a:r>
            <a:br>
              <a:rPr lang="en-US" sz="1300" b="0">
                <a:effectLst>
                  <a:outerShdw blurRad="38100" dist="38100" dir="2700000" algn="tl">
                    <a:srgbClr val="C0C0C0"/>
                  </a:outerShdw>
                </a:effectLst>
              </a:rPr>
            </a:br>
            <a:r>
              <a:rPr lang="en-US" sz="1700" b="0">
                <a:effectLst>
                  <a:outerShdw blurRad="38100" dist="38100" dir="2700000" algn="tl">
                    <a:srgbClr val="C0C0C0"/>
                  </a:outerShdw>
                </a:effectLst>
              </a:rPr>
              <a:t>Detection of heavy charged particles with pixel detectors</a:t>
            </a:r>
            <a:endParaRPr lang="cs-CZ" sz="1700" b="0">
              <a:effectLst>
                <a:outerShdw blurRad="38100" dist="38100" dir="2700000" algn="tl">
                  <a:srgbClr val="C0C0C0"/>
                </a:outerShdw>
              </a:effectLst>
            </a:endParaRPr>
          </a:p>
        </p:txBody>
      </p:sp>
      <p:sp>
        <p:nvSpPr>
          <p:cNvPr id="531460" name="Rectangle 4" descr="Rectangle: Click to edit Master text styles&#10;Second level&#10;Third level&#10;Fourth level&#10;Fifth level"/>
          <p:cNvSpPr>
            <a:spLocks noGrp="1" noChangeArrowheads="1"/>
          </p:cNvSpPr>
          <p:nvPr>
            <p:ph type="body" idx="1"/>
          </p:nvPr>
        </p:nvSpPr>
        <p:spPr>
          <a:xfrm>
            <a:off x="750888" y="3289300"/>
            <a:ext cx="7834312" cy="2774950"/>
          </a:xfrm>
        </p:spPr>
        <p:txBody>
          <a:bodyPr/>
          <a:lstStyle/>
          <a:p>
            <a:pPr>
              <a:lnSpc>
                <a:spcPct val="80000"/>
              </a:lnSpc>
              <a:buFont typeface="Wingdings" pitchFamily="2" charset="2"/>
              <a:buNone/>
            </a:pPr>
            <a:r>
              <a:rPr lang="en-US" sz="1400" b="1"/>
              <a:t>Cluster size depends on particle energy</a:t>
            </a:r>
            <a:endParaRPr lang="cs-CZ" sz="1400"/>
          </a:p>
        </p:txBody>
      </p:sp>
      <p:pic>
        <p:nvPicPr>
          <p:cNvPr id="531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950" y="3297238"/>
            <a:ext cx="372586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146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09" t="18040" r="8307"/>
          <a:stretch>
            <a:fillRect/>
          </a:stretch>
        </p:blipFill>
        <p:spPr bwMode="auto">
          <a:xfrm>
            <a:off x="750888" y="3994150"/>
            <a:ext cx="3838575"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1463" name="Text Box 7"/>
          <p:cNvSpPr txBox="1">
            <a:spLocks noChangeArrowheads="1"/>
          </p:cNvSpPr>
          <p:nvPr/>
        </p:nvSpPr>
        <p:spPr bwMode="auto">
          <a:xfrm>
            <a:off x="1179513" y="4556125"/>
            <a:ext cx="1292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Tahoma" pitchFamily="34" charset="0"/>
              </a:rPr>
              <a:t>Sigma = 1.1</a:t>
            </a:r>
            <a:endParaRPr lang="cs-CZ" sz="1600">
              <a:latin typeface="Tahoma" pitchFamily="34" charset="0"/>
            </a:endParaRPr>
          </a:p>
        </p:txBody>
      </p:sp>
      <p:pic>
        <p:nvPicPr>
          <p:cNvPr id="53146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9235" t="3365" r="7756" b="3831"/>
          <a:stretch>
            <a:fillRect/>
          </a:stretch>
        </p:blipFill>
        <p:spPr bwMode="auto">
          <a:xfrm>
            <a:off x="3324225" y="3762375"/>
            <a:ext cx="1427163" cy="157638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1465" name="Text Box 9"/>
          <p:cNvSpPr txBox="1">
            <a:spLocks noChangeArrowheads="1"/>
          </p:cNvSpPr>
          <p:nvPr/>
        </p:nvSpPr>
        <p:spPr bwMode="auto">
          <a:xfrm>
            <a:off x="876300" y="3705225"/>
            <a:ext cx="2374900" cy="5175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latin typeface="Tahoma" pitchFamily="34" charset="0"/>
              </a:rPr>
              <a:t>5.4 MeV </a:t>
            </a:r>
            <a:r>
              <a:rPr lang="en-US" sz="1400">
                <a:latin typeface="Symbol" pitchFamily="18" charset="2"/>
              </a:rPr>
              <a:t>a</a:t>
            </a:r>
            <a:r>
              <a:rPr lang="en-US" sz="1400">
                <a:latin typeface="Tahoma" pitchFamily="34" charset="0"/>
              </a:rPr>
              <a:t> source at 24 mm </a:t>
            </a:r>
          </a:p>
          <a:p>
            <a:r>
              <a:rPr lang="en-US" sz="1400">
                <a:latin typeface="Tahoma" pitchFamily="34" charset="0"/>
              </a:rPr>
              <a:t>(measured in air)</a:t>
            </a:r>
            <a:endParaRPr lang="cs-CZ" sz="1400">
              <a:latin typeface="Tahoma" pitchFamily="34" charset="0"/>
            </a:endParaRPr>
          </a:p>
        </p:txBody>
      </p:sp>
      <p:sp>
        <p:nvSpPr>
          <p:cNvPr id="531466" name="Line 10"/>
          <p:cNvSpPr>
            <a:spLocks noChangeShapeType="1"/>
          </p:cNvSpPr>
          <p:nvPr/>
        </p:nvSpPr>
        <p:spPr bwMode="auto">
          <a:xfrm flipH="1" flipV="1">
            <a:off x="3484563" y="5102225"/>
            <a:ext cx="330200" cy="557213"/>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531467" name="Text Box 11"/>
          <p:cNvSpPr txBox="1">
            <a:spLocks noChangeArrowheads="1"/>
          </p:cNvSpPr>
          <p:nvPr/>
        </p:nvSpPr>
        <p:spPr bwMode="auto">
          <a:xfrm>
            <a:off x="3768725" y="5541963"/>
            <a:ext cx="1468438" cy="838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Tahoma" pitchFamily="34" charset="0"/>
              </a:rPr>
              <a:t>Signal by one </a:t>
            </a:r>
          </a:p>
          <a:p>
            <a:r>
              <a:rPr lang="en-US" sz="1600">
                <a:latin typeface="Tahoma" pitchFamily="34" charset="0"/>
              </a:rPr>
              <a:t>alpha particle</a:t>
            </a:r>
          </a:p>
          <a:p>
            <a:r>
              <a:rPr lang="en-US" sz="1600">
                <a:latin typeface="Tahoma" pitchFamily="34" charset="0"/>
              </a:rPr>
              <a:t>= cluster</a:t>
            </a:r>
            <a:endParaRPr lang="cs-CZ" sz="1600">
              <a:latin typeface="Tahoma" pitchFamily="34" charset="0"/>
            </a:endParaRPr>
          </a:p>
        </p:txBody>
      </p:sp>
      <p:grpSp>
        <p:nvGrpSpPr>
          <p:cNvPr id="531468" name="Group 12"/>
          <p:cNvGrpSpPr>
            <a:grpSpLocks/>
          </p:cNvGrpSpPr>
          <p:nvPr/>
        </p:nvGrpSpPr>
        <p:grpSpPr bwMode="auto">
          <a:xfrm>
            <a:off x="765175" y="1508125"/>
            <a:ext cx="8021638" cy="1700213"/>
            <a:chOff x="538" y="1067"/>
            <a:chExt cx="5053" cy="1071"/>
          </a:xfrm>
        </p:grpSpPr>
        <p:sp>
          <p:nvSpPr>
            <p:cNvPr id="531469" name="Rectangle 13"/>
            <p:cNvSpPr>
              <a:spLocks noChangeArrowheads="1"/>
            </p:cNvSpPr>
            <p:nvPr/>
          </p:nvSpPr>
          <p:spPr bwMode="auto">
            <a:xfrm>
              <a:off x="538" y="1067"/>
              <a:ext cx="5053" cy="1071"/>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nvGrpSpPr>
            <p:cNvPr id="531470" name="Group 14"/>
            <p:cNvGrpSpPr>
              <a:grpSpLocks/>
            </p:cNvGrpSpPr>
            <p:nvPr/>
          </p:nvGrpSpPr>
          <p:grpSpPr bwMode="auto">
            <a:xfrm>
              <a:off x="3165" y="1136"/>
              <a:ext cx="2357" cy="984"/>
              <a:chOff x="3235" y="825"/>
              <a:chExt cx="2357" cy="984"/>
            </a:xfrm>
          </p:grpSpPr>
          <p:grpSp>
            <p:nvGrpSpPr>
              <p:cNvPr id="531471" name="Group 15"/>
              <p:cNvGrpSpPr>
                <a:grpSpLocks/>
              </p:cNvGrpSpPr>
              <p:nvPr/>
            </p:nvGrpSpPr>
            <p:grpSpPr bwMode="auto">
              <a:xfrm>
                <a:off x="4549" y="826"/>
                <a:ext cx="1043" cy="983"/>
                <a:chOff x="4197" y="1620"/>
                <a:chExt cx="1043" cy="983"/>
              </a:xfrm>
            </p:grpSpPr>
            <p:pic>
              <p:nvPicPr>
                <p:cNvPr id="53147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 y="1733"/>
                  <a:ext cx="781" cy="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1473" name="Text Box 17"/>
                <p:cNvSpPr txBox="1">
                  <a:spLocks noChangeArrowheads="1"/>
                </p:cNvSpPr>
                <p:nvPr/>
              </p:nvSpPr>
              <p:spPr bwMode="auto">
                <a:xfrm>
                  <a:off x="4324" y="1620"/>
                  <a:ext cx="804"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1200"/>
                    <a:t>2 detected clusters</a:t>
                  </a:r>
                  <a:endParaRPr lang="cs-CZ" sz="1200"/>
                </a:p>
              </p:txBody>
            </p:sp>
            <p:sp>
              <p:nvSpPr>
                <p:cNvPr id="531474" name="Text Box 18"/>
                <p:cNvSpPr txBox="1">
                  <a:spLocks noChangeArrowheads="1"/>
                </p:cNvSpPr>
                <p:nvPr/>
              </p:nvSpPr>
              <p:spPr bwMode="auto">
                <a:xfrm>
                  <a:off x="4197" y="2430"/>
                  <a:ext cx="104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200"/>
                    <a:t>Cluster size up to 90! </a:t>
                  </a:r>
                </a:p>
              </p:txBody>
            </p:sp>
          </p:grpSp>
          <p:grpSp>
            <p:nvGrpSpPr>
              <p:cNvPr id="531475" name="Group 19"/>
              <p:cNvGrpSpPr>
                <a:grpSpLocks/>
              </p:cNvGrpSpPr>
              <p:nvPr/>
            </p:nvGrpSpPr>
            <p:grpSpPr bwMode="auto">
              <a:xfrm>
                <a:off x="3235" y="825"/>
                <a:ext cx="1254" cy="924"/>
                <a:chOff x="2868" y="1371"/>
                <a:chExt cx="1997" cy="1470"/>
              </a:xfrm>
            </p:grpSpPr>
            <p:grpSp>
              <p:nvGrpSpPr>
                <p:cNvPr id="531476" name="Group 20"/>
                <p:cNvGrpSpPr>
                  <a:grpSpLocks/>
                </p:cNvGrpSpPr>
                <p:nvPr/>
              </p:nvGrpSpPr>
              <p:grpSpPr bwMode="auto">
                <a:xfrm>
                  <a:off x="3310" y="1371"/>
                  <a:ext cx="1344" cy="1470"/>
                  <a:chOff x="3310" y="1371"/>
                  <a:chExt cx="1344" cy="1470"/>
                </a:xfrm>
              </p:grpSpPr>
              <p:sp>
                <p:nvSpPr>
                  <p:cNvPr id="531477" name="Oval 21"/>
                  <p:cNvSpPr>
                    <a:spLocks noChangeAspect="1" noChangeArrowheads="1"/>
                  </p:cNvSpPr>
                  <p:nvPr/>
                </p:nvSpPr>
                <p:spPr bwMode="auto">
                  <a:xfrm>
                    <a:off x="3310" y="2355"/>
                    <a:ext cx="1344" cy="486"/>
                  </a:xfrm>
                  <a:prstGeom prst="ellipse">
                    <a:avLst/>
                  </a:prstGeom>
                  <a:gradFill rotWithShape="1">
                    <a:gsLst>
                      <a:gs pos="0">
                        <a:srgbClr val="CB0F01"/>
                      </a:gs>
                      <a:gs pos="100000">
                        <a:srgbClr val="FFFF00">
                          <a:alpha val="53000"/>
                        </a:srgbClr>
                      </a:gs>
                    </a:gsLst>
                    <a:path path="shape">
                      <a:fillToRect l="50000" t="50000" r="50000" b="50000"/>
                    </a:path>
                  </a:gradFill>
                  <a:ln>
                    <a:noFill/>
                  </a:ln>
                  <a:effectLst/>
                  <a:extLst>
                    <a:ext uri="{91240B29-F687-4F45-9708-019B960494DF}">
                      <a14:hiddenLine xmlns:a14="http://schemas.microsoft.com/office/drawing/2010/main" w="9525">
                        <a:solidFill>
                          <a:srgbClr val="40458C"/>
                        </a:solidFill>
                        <a:round/>
                        <a:headEnd/>
                        <a:tailEnd/>
                      </a14:hiddenLine>
                    </a:ext>
                    <a:ext uri="{AF507438-7753-43E0-B8FC-AC1667EBCBE1}">
                      <a14:hiddenEffects xmlns:a14="http://schemas.microsoft.com/office/drawing/2010/main">
                        <a:effectLst>
                          <a:outerShdw dist="35921" dir="2700000" algn="ctr" rotWithShape="0">
                            <a:srgbClr val="B7C1EB"/>
                          </a:outerShdw>
                        </a:effectLst>
                      </a14:hiddenEffects>
                    </a:ext>
                  </a:extLst>
                </p:spPr>
                <p:txBody>
                  <a:bodyPr anchor="ctr"/>
                  <a:lstStyle/>
                  <a:p>
                    <a:endParaRPr lang="cs-CZ"/>
                  </a:p>
                </p:txBody>
              </p:sp>
              <p:sp>
                <p:nvSpPr>
                  <p:cNvPr id="531478" name="Line 22"/>
                  <p:cNvSpPr>
                    <a:spLocks noChangeAspect="1" noChangeShapeType="1"/>
                  </p:cNvSpPr>
                  <p:nvPr/>
                </p:nvSpPr>
                <p:spPr bwMode="auto">
                  <a:xfrm>
                    <a:off x="3983" y="1371"/>
                    <a:ext cx="1" cy="54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31479" name="AutoShape 23"/>
                  <p:cNvSpPr>
                    <a:spLocks noChangeAspect="1" noChangeArrowheads="1"/>
                  </p:cNvSpPr>
                  <p:nvPr/>
                </p:nvSpPr>
                <p:spPr bwMode="auto">
                  <a:xfrm>
                    <a:off x="3310" y="1912"/>
                    <a:ext cx="1344" cy="688"/>
                  </a:xfrm>
                  <a:prstGeom prst="triangle">
                    <a:avLst>
                      <a:gd name="adj" fmla="val 50000"/>
                    </a:avLst>
                  </a:prstGeom>
                  <a:gradFill rotWithShape="1">
                    <a:gsLst>
                      <a:gs pos="0">
                        <a:srgbClr val="FFFF00">
                          <a:alpha val="50000"/>
                        </a:srgbClr>
                      </a:gs>
                      <a:gs pos="50000">
                        <a:srgbClr val="FF0000">
                          <a:alpha val="50000"/>
                        </a:srgbClr>
                      </a:gs>
                      <a:gs pos="100000">
                        <a:srgbClr val="FFFF00">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531480" name="Rectangle 24"/>
                <p:cNvSpPr>
                  <a:spLocks noChangeAspect="1" noChangeArrowheads="1"/>
                </p:cNvSpPr>
                <p:nvPr/>
              </p:nvSpPr>
              <p:spPr bwMode="auto">
                <a:xfrm>
                  <a:off x="3100" y="1976"/>
                  <a:ext cx="301" cy="689"/>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1" name="Rectangle 25"/>
                <p:cNvSpPr>
                  <a:spLocks noChangeAspect="1" noChangeArrowheads="1"/>
                </p:cNvSpPr>
                <p:nvPr/>
              </p:nvSpPr>
              <p:spPr bwMode="auto">
                <a:xfrm>
                  <a:off x="3428" y="1976"/>
                  <a:ext cx="304" cy="689"/>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2" name="Rectangle 26"/>
                <p:cNvSpPr>
                  <a:spLocks noChangeAspect="1" noChangeArrowheads="1"/>
                </p:cNvSpPr>
                <p:nvPr/>
              </p:nvSpPr>
              <p:spPr bwMode="auto">
                <a:xfrm>
                  <a:off x="3760" y="1976"/>
                  <a:ext cx="298" cy="689"/>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3" name="Rectangle 27"/>
                <p:cNvSpPr>
                  <a:spLocks noChangeAspect="1" noChangeArrowheads="1"/>
                </p:cNvSpPr>
                <p:nvPr/>
              </p:nvSpPr>
              <p:spPr bwMode="auto">
                <a:xfrm>
                  <a:off x="4087" y="1976"/>
                  <a:ext cx="304" cy="689"/>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4" name="Rectangle 28"/>
                <p:cNvSpPr>
                  <a:spLocks noChangeAspect="1" noChangeArrowheads="1"/>
                </p:cNvSpPr>
                <p:nvPr/>
              </p:nvSpPr>
              <p:spPr bwMode="auto">
                <a:xfrm>
                  <a:off x="4419" y="1976"/>
                  <a:ext cx="301" cy="689"/>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sz="3200">
                    <a:latin typeface="Tahoma" pitchFamily="34" charset="0"/>
                  </a:endParaRPr>
                </a:p>
              </p:txBody>
            </p:sp>
            <p:sp>
              <p:nvSpPr>
                <p:cNvPr id="531485" name="Text Box 29"/>
                <p:cNvSpPr txBox="1">
                  <a:spLocks noChangeAspect="1" noChangeArrowheads="1"/>
                </p:cNvSpPr>
                <p:nvPr/>
              </p:nvSpPr>
              <p:spPr bwMode="auto">
                <a:xfrm>
                  <a:off x="3917" y="1371"/>
                  <a:ext cx="94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p>
                  <a:r>
                    <a:rPr lang="cs-CZ" sz="1400" b="1" i="1">
                      <a:solidFill>
                        <a:srgbClr val="CB0F01"/>
                      </a:solidFill>
                      <a:latin typeface="Symbol" pitchFamily="18" charset="2"/>
                    </a:rPr>
                    <a:t>a</a:t>
                  </a:r>
                  <a:r>
                    <a:rPr lang="cs-CZ" sz="1000" i="1">
                      <a:solidFill>
                        <a:srgbClr val="CB0F01"/>
                      </a:solidFill>
                      <a:latin typeface="Tahoma" pitchFamily="34" charset="0"/>
                    </a:rPr>
                    <a:t> particle</a:t>
                  </a:r>
                  <a:endParaRPr lang="cs-CZ" sz="3200">
                    <a:latin typeface="Tahoma" pitchFamily="34" charset="0"/>
                  </a:endParaRPr>
                </a:p>
              </p:txBody>
            </p:sp>
            <p:sp>
              <p:nvSpPr>
                <p:cNvPr id="531486" name="Rectangle 30"/>
                <p:cNvSpPr>
                  <a:spLocks noChangeAspect="1" noChangeArrowheads="1"/>
                </p:cNvSpPr>
                <p:nvPr/>
              </p:nvSpPr>
              <p:spPr bwMode="auto">
                <a:xfrm>
                  <a:off x="2959" y="2128"/>
                  <a:ext cx="301" cy="688"/>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7" name="Rectangle 31"/>
                <p:cNvSpPr>
                  <a:spLocks noChangeAspect="1" noChangeArrowheads="1"/>
                </p:cNvSpPr>
                <p:nvPr/>
              </p:nvSpPr>
              <p:spPr bwMode="auto">
                <a:xfrm>
                  <a:off x="3287" y="2128"/>
                  <a:ext cx="304" cy="688"/>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8" name="Rectangle 32"/>
                <p:cNvSpPr>
                  <a:spLocks noChangeAspect="1" noChangeArrowheads="1"/>
                </p:cNvSpPr>
                <p:nvPr/>
              </p:nvSpPr>
              <p:spPr bwMode="auto">
                <a:xfrm>
                  <a:off x="3618" y="2128"/>
                  <a:ext cx="299" cy="688"/>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89" name="Rectangle 33"/>
                <p:cNvSpPr>
                  <a:spLocks noChangeAspect="1" noChangeArrowheads="1"/>
                </p:cNvSpPr>
                <p:nvPr/>
              </p:nvSpPr>
              <p:spPr bwMode="auto">
                <a:xfrm>
                  <a:off x="3945" y="2128"/>
                  <a:ext cx="304" cy="688"/>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90" name="Rectangle 34"/>
                <p:cNvSpPr>
                  <a:spLocks noChangeAspect="1" noChangeArrowheads="1"/>
                </p:cNvSpPr>
                <p:nvPr/>
              </p:nvSpPr>
              <p:spPr bwMode="auto">
                <a:xfrm>
                  <a:off x="4278" y="2128"/>
                  <a:ext cx="300" cy="688"/>
                </a:xfrm>
                <a:prstGeom prst="rect">
                  <a:avLst/>
                </a:prstGeom>
                <a:solidFill>
                  <a:srgbClr val="FFFFFF"/>
                </a:solidFill>
                <a:ln w="9525">
                  <a:miter lim="800000"/>
                  <a:headEnd/>
                  <a:tailEnd/>
                </a:ln>
                <a:effectLst/>
                <a:scene3d>
                  <a:camera prst="legacyObliqueTopRight"/>
                  <a:lightRig rig="legacyFlat3" dir="b"/>
                </a:scene3d>
                <a:sp3d extrusionH="227000" prstMaterial="legacyWirefram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cs-CZ"/>
                </a:p>
              </p:txBody>
            </p:sp>
            <p:sp>
              <p:nvSpPr>
                <p:cNvPr id="531491" name="Text Box 35"/>
                <p:cNvSpPr txBox="1">
                  <a:spLocks noChangeArrowheads="1"/>
                </p:cNvSpPr>
                <p:nvPr/>
              </p:nvSpPr>
              <p:spPr bwMode="auto">
                <a:xfrm>
                  <a:off x="2868" y="1578"/>
                  <a:ext cx="1317"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p>
                  <a:r>
                    <a:rPr lang="cs-CZ" sz="1000">
                      <a:latin typeface="Tahoma" pitchFamily="34" charset="0"/>
                    </a:rPr>
                    <a:t>Pixel cells</a:t>
                  </a:r>
                  <a:endParaRPr lang="cs-CZ" sz="3200">
                    <a:latin typeface="Tahoma" pitchFamily="34" charset="0"/>
                  </a:endParaRPr>
                </a:p>
              </p:txBody>
            </p:sp>
          </p:grpSp>
        </p:grpSp>
        <p:sp>
          <p:nvSpPr>
            <p:cNvPr id="531492" name="Text Box 36"/>
            <p:cNvSpPr txBox="1">
              <a:spLocks noChangeArrowheads="1"/>
            </p:cNvSpPr>
            <p:nvPr/>
          </p:nvSpPr>
          <p:spPr bwMode="auto">
            <a:xfrm>
              <a:off x="573" y="1136"/>
              <a:ext cx="2592" cy="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1600"/>
                <a:t>Several adjacent pixels can be incremented when a single particle is detected due to charge diffusion during charge collection.</a:t>
              </a:r>
            </a:p>
            <a:p>
              <a:endParaRPr lang="en-US" sz="1600"/>
            </a:p>
            <a:p>
              <a:r>
                <a:rPr lang="en-US" sz="1600"/>
                <a:t>Pixels incremented by a single particle form a blob (</a:t>
              </a:r>
              <a:r>
                <a:rPr lang="en-US" sz="1600" b="1"/>
                <a:t>cluster).</a:t>
              </a:r>
              <a:endParaRPr lang="cs-CZ" sz="1600" b="1"/>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1458"/>
                                        </p:tgtEl>
                                        <p:attrNameLst>
                                          <p:attrName>style.visibility</p:attrName>
                                        </p:attrNameLst>
                                      </p:cBhvr>
                                      <p:to>
                                        <p:strVal val="visible"/>
                                      </p:to>
                                    </p:set>
                                    <p:animEffect transition="in" filter="box(in)">
                                      <p:cBhvr>
                                        <p:cTn id="7" dur="500"/>
                                        <p:tgtEl>
                                          <p:spTgt spid="5314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31460">
                                            <p:txEl>
                                              <p:pRg st="0" end="0"/>
                                            </p:txEl>
                                          </p:spTgt>
                                        </p:tgtEl>
                                        <p:attrNameLst>
                                          <p:attrName>style.visibility</p:attrName>
                                        </p:attrNameLst>
                                      </p:cBhvr>
                                      <p:to>
                                        <p:strVal val="visible"/>
                                      </p:to>
                                    </p:set>
                                    <p:animEffect transition="in" filter="box(in)">
                                      <p:cBhvr>
                                        <p:cTn id="10" dur="500"/>
                                        <p:tgtEl>
                                          <p:spTgt spid="531460">
                                            <p:txEl>
                                              <p:pRg st="0" end="0"/>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31461"/>
                                        </p:tgtEl>
                                        <p:attrNameLst>
                                          <p:attrName>style.visibility</p:attrName>
                                        </p:attrNameLst>
                                      </p:cBhvr>
                                      <p:to>
                                        <p:strVal val="visible"/>
                                      </p:to>
                                    </p:set>
                                    <p:animEffect transition="in" filter="box(in)">
                                      <p:cBhvr>
                                        <p:cTn id="13" dur="500"/>
                                        <p:tgtEl>
                                          <p:spTgt spid="531461"/>
                                        </p:tgtEl>
                                      </p:cBhvr>
                                    </p:animEffect>
                                  </p:childTnLst>
                                </p:cTn>
                              </p:par>
                              <p:par>
                                <p:cTn id="14" presetID="4" presetClass="entr" presetSubtype="16" fill="hold" nodeType="withEffect">
                                  <p:stCondLst>
                                    <p:cond delay="0"/>
                                  </p:stCondLst>
                                  <p:childTnLst>
                                    <p:set>
                                      <p:cBhvr>
                                        <p:cTn id="15" dur="1" fill="hold">
                                          <p:stCondLst>
                                            <p:cond delay="0"/>
                                          </p:stCondLst>
                                        </p:cTn>
                                        <p:tgtEl>
                                          <p:spTgt spid="531462"/>
                                        </p:tgtEl>
                                        <p:attrNameLst>
                                          <p:attrName>style.visibility</p:attrName>
                                        </p:attrNameLst>
                                      </p:cBhvr>
                                      <p:to>
                                        <p:strVal val="visible"/>
                                      </p:to>
                                    </p:set>
                                    <p:animEffect transition="in" filter="box(in)">
                                      <p:cBhvr>
                                        <p:cTn id="16" dur="500"/>
                                        <p:tgtEl>
                                          <p:spTgt spid="531462"/>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31463"/>
                                        </p:tgtEl>
                                        <p:attrNameLst>
                                          <p:attrName>style.visibility</p:attrName>
                                        </p:attrNameLst>
                                      </p:cBhvr>
                                      <p:to>
                                        <p:strVal val="visible"/>
                                      </p:to>
                                    </p:set>
                                    <p:animEffect transition="in" filter="box(in)">
                                      <p:cBhvr>
                                        <p:cTn id="19" dur="500"/>
                                        <p:tgtEl>
                                          <p:spTgt spid="531463"/>
                                        </p:tgtEl>
                                      </p:cBhvr>
                                    </p:animEffect>
                                  </p:childTnLst>
                                </p:cTn>
                              </p:par>
                              <p:par>
                                <p:cTn id="20" presetID="4" presetClass="entr" presetSubtype="16" fill="hold" nodeType="withEffect">
                                  <p:stCondLst>
                                    <p:cond delay="0"/>
                                  </p:stCondLst>
                                  <p:childTnLst>
                                    <p:set>
                                      <p:cBhvr>
                                        <p:cTn id="21" dur="1" fill="hold">
                                          <p:stCondLst>
                                            <p:cond delay="0"/>
                                          </p:stCondLst>
                                        </p:cTn>
                                        <p:tgtEl>
                                          <p:spTgt spid="531464"/>
                                        </p:tgtEl>
                                        <p:attrNameLst>
                                          <p:attrName>style.visibility</p:attrName>
                                        </p:attrNameLst>
                                      </p:cBhvr>
                                      <p:to>
                                        <p:strVal val="visible"/>
                                      </p:to>
                                    </p:set>
                                    <p:animEffect transition="in" filter="box(in)">
                                      <p:cBhvr>
                                        <p:cTn id="22" dur="500"/>
                                        <p:tgtEl>
                                          <p:spTgt spid="531464"/>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31465"/>
                                        </p:tgtEl>
                                        <p:attrNameLst>
                                          <p:attrName>style.visibility</p:attrName>
                                        </p:attrNameLst>
                                      </p:cBhvr>
                                      <p:to>
                                        <p:strVal val="visible"/>
                                      </p:to>
                                    </p:set>
                                    <p:animEffect transition="in" filter="box(in)">
                                      <p:cBhvr>
                                        <p:cTn id="25" dur="500"/>
                                        <p:tgtEl>
                                          <p:spTgt spid="53146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531466"/>
                                        </p:tgtEl>
                                        <p:attrNameLst>
                                          <p:attrName>style.visibility</p:attrName>
                                        </p:attrNameLst>
                                      </p:cBhvr>
                                      <p:to>
                                        <p:strVal val="visible"/>
                                      </p:to>
                                    </p:set>
                                    <p:animEffect transition="in" filter="box(in)">
                                      <p:cBhvr>
                                        <p:cTn id="28" dur="500"/>
                                        <p:tgtEl>
                                          <p:spTgt spid="531466"/>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31467"/>
                                        </p:tgtEl>
                                        <p:attrNameLst>
                                          <p:attrName>style.visibility</p:attrName>
                                        </p:attrNameLst>
                                      </p:cBhvr>
                                      <p:to>
                                        <p:strVal val="visible"/>
                                      </p:to>
                                    </p:set>
                                    <p:animEffect transition="in" filter="box(in)">
                                      <p:cBhvr>
                                        <p:cTn id="31" dur="500"/>
                                        <p:tgtEl>
                                          <p:spTgt spid="531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nimBg="1"/>
      <p:bldP spid="531460" grpId="0" build="p"/>
      <p:bldP spid="531463" grpId="0"/>
      <p:bldP spid="531465" grpId="0" animBg="1"/>
      <p:bldP spid="531466" grpId="0" animBg="1"/>
      <p:bldP spid="5314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TimePix: Heavy Charged Particles</a:t>
            </a:r>
          </a:p>
        </p:txBody>
      </p:sp>
      <p:grpSp>
        <p:nvGrpSpPr>
          <p:cNvPr id="539652" name="Group 4"/>
          <p:cNvGrpSpPr>
            <a:grpSpLocks noChangeAspect="1"/>
          </p:cNvGrpSpPr>
          <p:nvPr/>
        </p:nvGrpSpPr>
        <p:grpSpPr bwMode="auto">
          <a:xfrm>
            <a:off x="971550" y="1052513"/>
            <a:ext cx="7315200" cy="5486400"/>
            <a:chOff x="576" y="432"/>
            <a:chExt cx="4608" cy="3456"/>
          </a:xfrm>
        </p:grpSpPr>
        <p:sp>
          <p:nvSpPr>
            <p:cNvPr id="539653" name="AutoShape 5"/>
            <p:cNvSpPr>
              <a:spLocks noChangeAspect="1" noChangeArrowheads="1" noTextEdit="1"/>
            </p:cNvSpPr>
            <p:nvPr/>
          </p:nvSpPr>
          <p:spPr bwMode="auto">
            <a:xfrm>
              <a:off x="576" y="432"/>
              <a:ext cx="460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53965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 y="432"/>
              <a:ext cx="460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9655" name="AutoShape 7"/>
          <p:cNvSpPr>
            <a:spLocks noChangeArrowheads="1"/>
          </p:cNvSpPr>
          <p:nvPr/>
        </p:nvSpPr>
        <p:spPr bwMode="auto">
          <a:xfrm>
            <a:off x="4427538" y="1844675"/>
            <a:ext cx="1439862" cy="720725"/>
          </a:xfrm>
          <a:prstGeom prst="wedgeRoundRectCallout">
            <a:avLst>
              <a:gd name="adj1" fmla="val -55181"/>
              <a:gd name="adj2" fmla="val 8194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fission</a:t>
            </a:r>
          </a:p>
          <a:p>
            <a:pPr algn="ctr"/>
            <a:r>
              <a:rPr lang="en-US"/>
              <a:t>fragment</a:t>
            </a:r>
          </a:p>
        </p:txBody>
      </p:sp>
      <p:sp>
        <p:nvSpPr>
          <p:cNvPr id="539656" name="AutoShape 8"/>
          <p:cNvSpPr>
            <a:spLocks noChangeArrowheads="1"/>
          </p:cNvSpPr>
          <p:nvPr/>
        </p:nvSpPr>
        <p:spPr bwMode="auto">
          <a:xfrm>
            <a:off x="6156325" y="3789363"/>
            <a:ext cx="360363" cy="287337"/>
          </a:xfrm>
          <a:prstGeom prst="wedgeRoundRectCallout">
            <a:avLst>
              <a:gd name="adj1" fmla="val -330616"/>
              <a:gd name="adj2" fmla="val 10525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50000"/>
              </a:lnSpc>
            </a:pPr>
            <a:r>
              <a:rPr lang="en-US" b="1">
                <a:latin typeface="Symbol" pitchFamily="18" charset="2"/>
              </a:rPr>
              <a:t>a</a:t>
            </a:r>
          </a:p>
        </p:txBody>
      </p:sp>
      <p:sp>
        <p:nvSpPr>
          <p:cNvPr id="539657" name="AutoShape 9"/>
          <p:cNvSpPr>
            <a:spLocks noChangeArrowheads="1"/>
          </p:cNvSpPr>
          <p:nvPr/>
        </p:nvSpPr>
        <p:spPr bwMode="auto">
          <a:xfrm>
            <a:off x="2916238" y="3573463"/>
            <a:ext cx="360362" cy="287337"/>
          </a:xfrm>
          <a:prstGeom prst="wedgeRoundRectCallout">
            <a:avLst>
              <a:gd name="adj1" fmla="val 64097"/>
              <a:gd name="adj2" fmla="val 25552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50000"/>
              </a:lnSpc>
            </a:pPr>
            <a:r>
              <a:rPr lang="en-US" b="1">
                <a:latin typeface="Symbol" pitchFamily="18" charset="2"/>
              </a:rPr>
              <a:t>a</a:t>
            </a:r>
          </a:p>
        </p:txBody>
      </p:sp>
      <p:sp>
        <p:nvSpPr>
          <p:cNvPr id="539658" name="AutoShape 10"/>
          <p:cNvSpPr>
            <a:spLocks noChangeArrowheads="1"/>
          </p:cNvSpPr>
          <p:nvPr/>
        </p:nvSpPr>
        <p:spPr bwMode="auto">
          <a:xfrm>
            <a:off x="1908175" y="5516563"/>
            <a:ext cx="1223963" cy="215900"/>
          </a:xfrm>
          <a:prstGeom prst="wedgeRoundRectCallout">
            <a:avLst>
              <a:gd name="adj1" fmla="val 110829"/>
              <a:gd name="adj2" fmla="val -102204"/>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50000"/>
              </a:lnSpc>
            </a:pPr>
            <a:r>
              <a:rPr lang="en-US" sz="1600" b="1">
                <a:latin typeface="Symbol" pitchFamily="18" charset="2"/>
              </a:rPr>
              <a:t>a </a:t>
            </a:r>
            <a:r>
              <a:rPr lang="en-US" sz="1600" b="1">
                <a:latin typeface="Tahoma" pitchFamily="34" charset="0"/>
              </a:rPr>
              <a:t>pileup</a:t>
            </a:r>
          </a:p>
        </p:txBody>
      </p:sp>
      <p:sp>
        <p:nvSpPr>
          <p:cNvPr id="539660" name="Text Box 12"/>
          <p:cNvSpPr txBox="1">
            <a:spLocks noChangeArrowheads="1"/>
          </p:cNvSpPr>
          <p:nvPr/>
        </p:nvSpPr>
        <p:spPr bwMode="auto">
          <a:xfrm>
            <a:off x="0" y="0"/>
            <a:ext cx="4067175"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with </a:t>
            </a:r>
            <a:r>
              <a:rPr lang="en-US" baseline="30000">
                <a:solidFill>
                  <a:schemeClr val="bg1"/>
                </a:solidFill>
              </a:rPr>
              <a:t>252</a:t>
            </a:r>
            <a:r>
              <a:rPr lang="en-US">
                <a:solidFill>
                  <a:schemeClr val="bg1"/>
                </a:solidFill>
              </a:rPr>
              <a:t>Cf source @ JINR Dubna</a:t>
            </a:r>
          </a:p>
        </p:txBody>
      </p:sp>
      <p:sp>
        <p:nvSpPr>
          <p:cNvPr id="2" name="TextovéPole 1"/>
          <p:cNvSpPr txBox="1"/>
          <p:nvPr/>
        </p:nvSpPr>
        <p:spPr>
          <a:xfrm rot="16200000">
            <a:off x="6706109" y="3398513"/>
            <a:ext cx="2520280" cy="276999"/>
          </a:xfrm>
          <a:prstGeom prst="rect">
            <a:avLst/>
          </a:prstGeom>
          <a:noFill/>
        </p:spPr>
        <p:txBody>
          <a:bodyPr wrap="square" rtlCol="0">
            <a:spAutoFit/>
          </a:bodyPr>
          <a:lstStyle/>
          <a:p>
            <a:pPr algn="ctr"/>
            <a:r>
              <a:rPr lang="en-US" sz="1200" dirty="0" smtClean="0">
                <a:solidFill>
                  <a:srgbClr val="000000"/>
                </a:solidFill>
              </a:rPr>
              <a:t>Energy per pixel [keV]</a:t>
            </a:r>
            <a:endParaRPr lang="cs-CZ" sz="1200" dirty="0">
              <a:solidFill>
                <a:srgbClr val="000000"/>
              </a:solidFill>
            </a:endParaRPr>
          </a:p>
        </p:txBody>
      </p:sp>
    </p:spTree>
    <p:extLst>
      <p:ext uri="{BB962C8B-B14F-4D97-AF65-F5344CB8AC3E}">
        <p14:creationId xmlns:p14="http://schemas.microsoft.com/office/powerpoint/2010/main" val="266154122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0350"/>
            <a:ext cx="7778824" cy="936625"/>
          </a:xfrm>
        </p:spPr>
        <p:txBody>
          <a:bodyPr/>
          <a:lstStyle/>
          <a:p>
            <a:r>
              <a:rPr lang="en-US" dirty="0" smtClean="0"/>
              <a:t>Timepix: </a:t>
            </a:r>
            <a:br>
              <a:rPr lang="en-US" dirty="0" smtClean="0"/>
            </a:br>
            <a:r>
              <a:rPr lang="en-US" sz="2000" dirty="0" smtClean="0"/>
              <a:t>Detection of Radioactive Ions and their decay</a:t>
            </a:r>
            <a:endParaRPr lang="cs-CZ" dirty="0"/>
          </a:p>
        </p:txBody>
      </p:sp>
      <p:sp>
        <p:nvSpPr>
          <p:cNvPr id="6" name="Rectangle 2"/>
          <p:cNvSpPr txBox="1">
            <a:spLocks noChangeArrowheads="1"/>
          </p:cNvSpPr>
          <p:nvPr/>
        </p:nvSpPr>
        <p:spPr bwMode="auto">
          <a:xfrm>
            <a:off x="1763689" y="3212976"/>
            <a:ext cx="6264696"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600" b="1">
                <a:solidFill>
                  <a:schemeClr val="tx2"/>
                </a:solidFill>
                <a:latin typeface="+mj-lt"/>
                <a:ea typeface="+mj-ea"/>
                <a:cs typeface="+mj-cs"/>
              </a:defRPr>
            </a:lvl1pPr>
            <a:lvl2pPr algn="l" rtl="0" fontAlgn="base">
              <a:lnSpc>
                <a:spcPct val="90000"/>
              </a:lnSpc>
              <a:spcBef>
                <a:spcPct val="0"/>
              </a:spcBef>
              <a:spcAft>
                <a:spcPct val="0"/>
              </a:spcAft>
              <a:defRPr sz="2600" b="1">
                <a:solidFill>
                  <a:schemeClr val="tx2"/>
                </a:solidFill>
                <a:latin typeface="Tahoma" pitchFamily="34" charset="0"/>
              </a:defRPr>
            </a:lvl2pPr>
            <a:lvl3pPr algn="l" rtl="0" fontAlgn="base">
              <a:lnSpc>
                <a:spcPct val="90000"/>
              </a:lnSpc>
              <a:spcBef>
                <a:spcPct val="0"/>
              </a:spcBef>
              <a:spcAft>
                <a:spcPct val="0"/>
              </a:spcAft>
              <a:defRPr sz="2600" b="1">
                <a:solidFill>
                  <a:schemeClr val="tx2"/>
                </a:solidFill>
                <a:latin typeface="Tahoma" pitchFamily="34" charset="0"/>
              </a:defRPr>
            </a:lvl3pPr>
            <a:lvl4pPr algn="l" rtl="0" fontAlgn="base">
              <a:lnSpc>
                <a:spcPct val="90000"/>
              </a:lnSpc>
              <a:spcBef>
                <a:spcPct val="0"/>
              </a:spcBef>
              <a:spcAft>
                <a:spcPct val="0"/>
              </a:spcAft>
              <a:defRPr sz="2600" b="1">
                <a:solidFill>
                  <a:schemeClr val="tx2"/>
                </a:solidFill>
                <a:latin typeface="Tahoma" pitchFamily="34" charset="0"/>
              </a:defRPr>
            </a:lvl4pPr>
            <a:lvl5pPr algn="l" rtl="0" fontAlgn="base">
              <a:lnSpc>
                <a:spcPct val="90000"/>
              </a:lnSpc>
              <a:spcBef>
                <a:spcPct val="0"/>
              </a:spcBef>
              <a:spcAft>
                <a:spcPct val="0"/>
              </a:spcAft>
              <a:defRPr sz="2600" b="1">
                <a:solidFill>
                  <a:schemeClr val="tx2"/>
                </a:solidFill>
                <a:latin typeface="Tahoma" pitchFamily="34" charset="0"/>
              </a:defRPr>
            </a:lvl5pPr>
            <a:lvl6pPr marL="457200" algn="l" rtl="0" fontAlgn="base">
              <a:lnSpc>
                <a:spcPct val="90000"/>
              </a:lnSpc>
              <a:spcBef>
                <a:spcPct val="0"/>
              </a:spcBef>
              <a:spcAft>
                <a:spcPct val="0"/>
              </a:spcAft>
              <a:defRPr sz="2600" b="1">
                <a:solidFill>
                  <a:schemeClr val="tx2"/>
                </a:solidFill>
                <a:latin typeface="Tahoma" pitchFamily="34" charset="0"/>
              </a:defRPr>
            </a:lvl6pPr>
            <a:lvl7pPr marL="914400" algn="l" rtl="0" fontAlgn="base">
              <a:lnSpc>
                <a:spcPct val="90000"/>
              </a:lnSpc>
              <a:spcBef>
                <a:spcPct val="0"/>
              </a:spcBef>
              <a:spcAft>
                <a:spcPct val="0"/>
              </a:spcAft>
              <a:defRPr sz="2600" b="1">
                <a:solidFill>
                  <a:schemeClr val="tx2"/>
                </a:solidFill>
                <a:latin typeface="Tahoma" pitchFamily="34" charset="0"/>
              </a:defRPr>
            </a:lvl7pPr>
            <a:lvl8pPr marL="1371600" algn="l" rtl="0" fontAlgn="base">
              <a:lnSpc>
                <a:spcPct val="90000"/>
              </a:lnSpc>
              <a:spcBef>
                <a:spcPct val="0"/>
              </a:spcBef>
              <a:spcAft>
                <a:spcPct val="0"/>
              </a:spcAft>
              <a:defRPr sz="2600" b="1">
                <a:solidFill>
                  <a:schemeClr val="tx2"/>
                </a:solidFill>
                <a:latin typeface="Tahoma" pitchFamily="34" charset="0"/>
              </a:defRPr>
            </a:lvl8pPr>
            <a:lvl9pPr marL="1828800" algn="l" rtl="0" fontAlgn="base">
              <a:lnSpc>
                <a:spcPct val="90000"/>
              </a:lnSpc>
              <a:spcBef>
                <a:spcPct val="0"/>
              </a:spcBef>
              <a:spcAft>
                <a:spcPct val="0"/>
              </a:spcAft>
              <a:defRPr sz="2600" b="1">
                <a:solidFill>
                  <a:schemeClr val="tx2"/>
                </a:solidFill>
                <a:latin typeface="Tahoma" pitchFamily="34" charset="0"/>
              </a:defRPr>
            </a:lvl9pPr>
          </a:lstStyle>
          <a:p>
            <a:r>
              <a:rPr lang="en-US" sz="2000" dirty="0" err="1" smtClean="0">
                <a:solidFill>
                  <a:schemeClr val="accent4"/>
                </a:solidFill>
              </a:rPr>
              <a:t>Lohengrin</a:t>
            </a:r>
            <a:r>
              <a:rPr lang="en-US" sz="2000" dirty="0" smtClean="0">
                <a:solidFill>
                  <a:schemeClr val="accent4"/>
                </a:solidFill>
              </a:rPr>
              <a:t> Fission Fragment Mass Separator</a:t>
            </a:r>
          </a:p>
          <a:p>
            <a:endParaRPr lang="en-US" sz="2000" b="0" dirty="0" smtClean="0">
              <a:solidFill>
                <a:schemeClr val="accent4"/>
              </a:solidFill>
            </a:endParaRPr>
          </a:p>
          <a:p>
            <a:r>
              <a:rPr lang="en-US" sz="2000" b="0" dirty="0" smtClean="0">
                <a:solidFill>
                  <a:schemeClr val="accent4"/>
                </a:solidFill>
              </a:rPr>
              <a:t>Institute </a:t>
            </a:r>
            <a:r>
              <a:rPr lang="en-US" sz="2000" b="0" dirty="0">
                <a:solidFill>
                  <a:schemeClr val="accent4"/>
                </a:solidFill>
              </a:rPr>
              <a:t>Laue </a:t>
            </a:r>
            <a:r>
              <a:rPr lang="en-US" sz="2000" b="0" dirty="0" err="1">
                <a:solidFill>
                  <a:schemeClr val="accent4"/>
                </a:solidFill>
              </a:rPr>
              <a:t>Langevin</a:t>
            </a:r>
            <a:r>
              <a:rPr lang="en-US" sz="2000" b="0" dirty="0">
                <a:solidFill>
                  <a:schemeClr val="accent4"/>
                </a:solidFill>
              </a:rPr>
              <a:t> (ILL), </a:t>
            </a:r>
            <a:r>
              <a:rPr lang="en-US" sz="2000" b="0" dirty="0" smtClean="0">
                <a:solidFill>
                  <a:schemeClr val="accent4"/>
                </a:solidFill>
              </a:rPr>
              <a:t>Grenoble</a:t>
            </a:r>
            <a:endParaRPr lang="en-US" sz="2000" dirty="0">
              <a:solidFill>
                <a:schemeClr val="accent4"/>
              </a:solidFill>
            </a:endParaRPr>
          </a:p>
        </p:txBody>
      </p:sp>
    </p:spTree>
    <p:extLst>
      <p:ext uri="{BB962C8B-B14F-4D97-AF65-F5344CB8AC3E}">
        <p14:creationId xmlns:p14="http://schemas.microsoft.com/office/powerpoint/2010/main" val="778063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260350"/>
            <a:ext cx="8355013" cy="936625"/>
          </a:xfrm>
        </p:spPr>
        <p:txBody>
          <a:bodyPr/>
          <a:lstStyle/>
          <a:p>
            <a:pPr eaLnBrk="1" hangingPunct="1"/>
            <a:r>
              <a:rPr lang="en-US" dirty="0" smtClean="0"/>
              <a:t>Fission: </a:t>
            </a:r>
            <a:r>
              <a:rPr lang="en-US" dirty="0" smtClean="0"/>
              <a:t>n rich radioactive nuclei</a:t>
            </a:r>
            <a:endParaRPr lang="en-US" dirty="0" smtClean="0"/>
          </a:p>
        </p:txBody>
      </p:sp>
      <p:pic>
        <p:nvPicPr>
          <p:cNvPr id="24579" name="Picture 66" descr="ill-logo_40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260350"/>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557338"/>
            <a:ext cx="610711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4"/>
          <p:cNvSpPr txBox="1">
            <a:spLocks noChangeArrowheads="1"/>
          </p:cNvSpPr>
          <p:nvPr/>
        </p:nvSpPr>
        <p:spPr bwMode="auto">
          <a:xfrm>
            <a:off x="3203575" y="5876925"/>
            <a:ext cx="2881313"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solidFill>
                  <a:schemeClr val="bg1"/>
                </a:solidFill>
              </a:rPr>
              <a:t>Light fission fragments </a:t>
            </a:r>
            <a:r>
              <a:rPr lang="en-US" baseline="30000">
                <a:solidFill>
                  <a:schemeClr val="bg1"/>
                </a:solidFill>
              </a:rPr>
              <a:t>235</a:t>
            </a:r>
            <a:r>
              <a:rPr lang="en-US">
                <a:solidFill>
                  <a:schemeClr val="bg1"/>
                </a:solidFill>
              </a:rPr>
              <a:t>U(n,f)</a:t>
            </a:r>
          </a:p>
        </p:txBody>
      </p:sp>
    </p:spTree>
    <p:extLst>
      <p:ext uri="{BB962C8B-B14F-4D97-AF65-F5344CB8AC3E}">
        <p14:creationId xmlns:p14="http://schemas.microsoft.com/office/powerpoint/2010/main" val="3859343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16818"/>
            <a:ext cx="585787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32040" y="4005064"/>
            <a:ext cx="4032448" cy="261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6" name="Picture 6" descr="Lohengr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600" y="4201566"/>
            <a:ext cx="3160713" cy="2208213"/>
          </a:xfrm>
          <a:prstGeom prst="rect">
            <a:avLst/>
          </a:prstGeom>
          <a:noFill/>
          <a:extLst>
            <a:ext uri="{909E8E84-426E-40DD-AFC4-6F175D3DCCD1}">
              <a14:hiddenFill xmlns:a14="http://schemas.microsoft.com/office/drawing/2010/main">
                <a:solidFill>
                  <a:srgbClr val="FFFFFF"/>
                </a:solidFill>
              </a14:hiddenFill>
            </a:ext>
          </a:extLst>
        </p:spPr>
      </p:pic>
      <p:sp>
        <p:nvSpPr>
          <p:cNvPr id="10247" name="Text Box 7"/>
          <p:cNvSpPr txBox="1">
            <a:spLocks noChangeArrowheads="1"/>
          </p:cNvSpPr>
          <p:nvPr/>
        </p:nvSpPr>
        <p:spPr bwMode="auto">
          <a:xfrm>
            <a:off x="5544344" y="6074816"/>
            <a:ext cx="5389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a:t>E/q</a:t>
            </a:r>
          </a:p>
        </p:txBody>
      </p:sp>
      <p:sp>
        <p:nvSpPr>
          <p:cNvPr id="10248" name="Text Box 8"/>
          <p:cNvSpPr txBox="1">
            <a:spLocks noChangeArrowheads="1"/>
          </p:cNvSpPr>
          <p:nvPr/>
        </p:nvSpPr>
        <p:spPr bwMode="auto">
          <a:xfrm>
            <a:off x="7019925" y="6433591"/>
            <a:ext cx="504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400" b="1" dirty="0"/>
              <a:t>p/q</a:t>
            </a:r>
          </a:p>
        </p:txBody>
      </p:sp>
      <p:sp>
        <p:nvSpPr>
          <p:cNvPr id="10249" name="Text Box 9"/>
          <p:cNvSpPr txBox="1">
            <a:spLocks noChangeArrowheads="1"/>
          </p:cNvSpPr>
          <p:nvPr/>
        </p:nvSpPr>
        <p:spPr bwMode="auto">
          <a:xfrm>
            <a:off x="5003800" y="4201566"/>
            <a:ext cx="10810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1400" b="1" dirty="0">
                <a:cs typeface="Arial" charset="0"/>
              </a:rPr>
              <a:t>Δ</a:t>
            </a:r>
            <a:r>
              <a:rPr lang="de-DE" sz="1400" b="1" dirty="0">
                <a:cs typeface="Arial" charset="0"/>
              </a:rPr>
              <a:t>E + E</a:t>
            </a:r>
            <a:r>
              <a:rPr lang="de-DE" sz="1200" b="1" baseline="-25000" dirty="0">
                <a:cs typeface="Arial" charset="0"/>
              </a:rPr>
              <a:t>rest  </a:t>
            </a:r>
            <a:r>
              <a:rPr lang="de-DE" sz="1400" b="1" baseline="-25000" dirty="0">
                <a:cs typeface="Arial" charset="0"/>
              </a:rPr>
              <a:t>ioni chamber</a:t>
            </a:r>
            <a:r>
              <a:rPr lang="de-DE" sz="1200" b="1" dirty="0">
                <a:cs typeface="Arial" charset="0"/>
              </a:rPr>
              <a:t>  </a:t>
            </a:r>
            <a:endParaRPr lang="el-GR" sz="1200" b="1" baseline="-25000" dirty="0">
              <a:cs typeface="Arial" charset="0"/>
            </a:endParaRPr>
          </a:p>
        </p:txBody>
      </p:sp>
      <p:sp>
        <p:nvSpPr>
          <p:cNvPr id="10250" name="Text Box 10"/>
          <p:cNvSpPr txBox="1">
            <a:spLocks noChangeArrowheads="1"/>
          </p:cNvSpPr>
          <p:nvPr/>
        </p:nvSpPr>
        <p:spPr bwMode="auto">
          <a:xfrm>
            <a:off x="5003800" y="5282654"/>
            <a:ext cx="504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a:t>p/q</a:t>
            </a:r>
          </a:p>
        </p:txBody>
      </p:sp>
      <p:sp>
        <p:nvSpPr>
          <p:cNvPr id="10251" name="Text Box 11"/>
          <p:cNvSpPr txBox="1">
            <a:spLocks noChangeArrowheads="1"/>
          </p:cNvSpPr>
          <p:nvPr/>
        </p:nvSpPr>
        <p:spPr bwMode="auto">
          <a:xfrm>
            <a:off x="7884988" y="5138042"/>
            <a:ext cx="1079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200" b="1" dirty="0" smtClean="0"/>
              <a:t>Reactor active zone</a:t>
            </a:r>
          </a:p>
        </p:txBody>
      </p:sp>
      <p:sp>
        <p:nvSpPr>
          <p:cNvPr id="10252" name="Oval 12"/>
          <p:cNvSpPr>
            <a:spLocks noChangeArrowheads="1"/>
          </p:cNvSpPr>
          <p:nvPr/>
        </p:nvSpPr>
        <p:spPr bwMode="auto">
          <a:xfrm>
            <a:off x="8316913" y="5858916"/>
            <a:ext cx="71437" cy="69850"/>
          </a:xfrm>
          <a:prstGeom prst="ellipse">
            <a:avLst/>
          </a:prstGeom>
          <a:solidFill>
            <a:srgbClr val="F2493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3" name="Text Box 13"/>
          <p:cNvSpPr txBox="1">
            <a:spLocks noChangeArrowheads="1"/>
          </p:cNvSpPr>
          <p:nvPr/>
        </p:nvSpPr>
        <p:spPr bwMode="auto">
          <a:xfrm>
            <a:off x="8101013" y="6217691"/>
            <a:ext cx="6477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200" b="1" dirty="0">
                <a:solidFill>
                  <a:srgbClr val="F2493C"/>
                </a:solidFill>
              </a:rPr>
              <a:t>target</a:t>
            </a:r>
          </a:p>
        </p:txBody>
      </p:sp>
      <p:sp>
        <p:nvSpPr>
          <p:cNvPr id="10254" name="Text Box 14"/>
          <p:cNvSpPr txBox="1">
            <a:spLocks noChangeArrowheads="1"/>
          </p:cNvSpPr>
          <p:nvPr/>
        </p:nvSpPr>
        <p:spPr bwMode="auto">
          <a:xfrm>
            <a:off x="915244" y="5326696"/>
            <a:ext cx="3887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800" dirty="0" smtClean="0">
                <a:cs typeface="Arial" charset="0"/>
              </a:rPr>
              <a:t>- Flight path ~ 25 m → 2 </a:t>
            </a:r>
            <a:r>
              <a:rPr lang="el-GR" sz="1800" dirty="0">
                <a:cs typeface="Arial" charset="0"/>
              </a:rPr>
              <a:t>μ</a:t>
            </a:r>
            <a:r>
              <a:rPr lang="de-DE" sz="1800" dirty="0">
                <a:cs typeface="Arial" charset="0"/>
              </a:rPr>
              <a:t>s.</a:t>
            </a:r>
            <a:r>
              <a:rPr lang="en-US" sz="1800" dirty="0">
                <a:cs typeface="Arial" charset="0"/>
              </a:rPr>
              <a:t> </a:t>
            </a:r>
          </a:p>
        </p:txBody>
      </p:sp>
      <p:sp>
        <p:nvSpPr>
          <p:cNvPr id="17" name="Rectangle 2"/>
          <p:cNvSpPr>
            <a:spLocks noGrp="1" noChangeArrowheads="1"/>
          </p:cNvSpPr>
          <p:nvPr>
            <p:ph type="title"/>
          </p:nvPr>
        </p:nvSpPr>
        <p:spPr>
          <a:xfrm>
            <a:off x="609600" y="260350"/>
            <a:ext cx="8355013" cy="936625"/>
          </a:xfrm>
        </p:spPr>
        <p:txBody>
          <a:bodyPr/>
          <a:lstStyle/>
          <a:p>
            <a:r>
              <a:rPr lang="en-US" b="0" dirty="0"/>
              <a:t>Institute Laue </a:t>
            </a:r>
            <a:r>
              <a:rPr lang="en-US" b="0" dirty="0" err="1"/>
              <a:t>Langevin</a:t>
            </a:r>
            <a:r>
              <a:rPr lang="en-US" b="0" dirty="0"/>
              <a:t> (ILL), Grenoble</a:t>
            </a:r>
            <a:br>
              <a:rPr lang="en-US" b="0" dirty="0"/>
            </a:br>
            <a:r>
              <a:rPr lang="en-US" dirty="0" err="1"/>
              <a:t>Lohengrin</a:t>
            </a:r>
            <a:r>
              <a:rPr lang="en-US" dirty="0"/>
              <a:t> Fission Fragment Mass Separator</a:t>
            </a:r>
          </a:p>
        </p:txBody>
      </p:sp>
    </p:spTree>
    <p:extLst>
      <p:ext uri="{BB962C8B-B14F-4D97-AF65-F5344CB8AC3E}">
        <p14:creationId xmlns:p14="http://schemas.microsoft.com/office/powerpoint/2010/main" val="680741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609600" y="260350"/>
            <a:ext cx="8355013" cy="936625"/>
          </a:xfrm>
        </p:spPr>
        <p:txBody>
          <a:bodyPr/>
          <a:lstStyle/>
          <a:p>
            <a:r>
              <a:rPr lang="en-US" b="0" dirty="0"/>
              <a:t>Institute Laue </a:t>
            </a:r>
            <a:r>
              <a:rPr lang="en-US" b="0" dirty="0" err="1"/>
              <a:t>Langevin</a:t>
            </a:r>
            <a:r>
              <a:rPr lang="en-US" b="0" dirty="0"/>
              <a:t> (ILL), Grenoble</a:t>
            </a:r>
            <a:br>
              <a:rPr lang="en-US" b="0" dirty="0"/>
            </a:br>
            <a:r>
              <a:rPr lang="en-US" dirty="0" err="1"/>
              <a:t>Lohengrin</a:t>
            </a:r>
            <a:r>
              <a:rPr lang="en-US" dirty="0"/>
              <a:t> Fission Fragment Mass Separator</a:t>
            </a:r>
          </a:p>
        </p:txBody>
      </p:sp>
      <p:sp>
        <p:nvSpPr>
          <p:cNvPr id="517123" name="Text Box 3"/>
          <p:cNvSpPr txBox="1">
            <a:spLocks noChangeArrowheads="1"/>
          </p:cNvSpPr>
          <p:nvPr/>
        </p:nvSpPr>
        <p:spPr bwMode="auto">
          <a:xfrm>
            <a:off x="6732588" y="6021388"/>
            <a:ext cx="1655762"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of Flight </a:t>
            </a:r>
            <a:r>
              <a:rPr lang="en-US" sz="1200" b="1">
                <a:cs typeface="Arial" charset="0"/>
              </a:rPr>
              <a:t>≈</a:t>
            </a:r>
            <a:r>
              <a:rPr lang="en-US" sz="1200" b="1"/>
              <a:t> </a:t>
            </a:r>
            <a:r>
              <a:rPr lang="en-US" sz="1200" b="1">
                <a:latin typeface="Symbol" pitchFamily="18" charset="2"/>
              </a:rPr>
              <a:t>m</a:t>
            </a:r>
            <a:r>
              <a:rPr lang="en-US" sz="1200" b="1"/>
              <a:t>s</a:t>
            </a:r>
          </a:p>
        </p:txBody>
      </p:sp>
      <p:sp>
        <p:nvSpPr>
          <p:cNvPr id="517124" name="Text Box 4"/>
          <p:cNvSpPr txBox="1">
            <a:spLocks noChangeArrowheads="1"/>
          </p:cNvSpPr>
          <p:nvPr/>
        </p:nvSpPr>
        <p:spPr bwMode="auto">
          <a:xfrm>
            <a:off x="6732588" y="5734050"/>
            <a:ext cx="215900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Flight path </a:t>
            </a:r>
            <a:r>
              <a:rPr lang="en-US" sz="1200" b="1">
                <a:cs typeface="Arial" charset="0"/>
              </a:rPr>
              <a:t>≈</a:t>
            </a:r>
            <a:r>
              <a:rPr lang="en-US" sz="1200" b="1"/>
              <a:t> 10m</a:t>
            </a:r>
          </a:p>
        </p:txBody>
      </p:sp>
      <p:grpSp>
        <p:nvGrpSpPr>
          <p:cNvPr id="517125" name="Skupina 8"/>
          <p:cNvGrpSpPr>
            <a:grpSpLocks/>
          </p:cNvGrpSpPr>
          <p:nvPr/>
        </p:nvGrpSpPr>
        <p:grpSpPr bwMode="auto">
          <a:xfrm>
            <a:off x="2125663" y="1557338"/>
            <a:ext cx="6407150" cy="4064000"/>
            <a:chOff x="0" y="0"/>
            <a:chExt cx="6406701" cy="4065210"/>
          </a:xfrm>
        </p:grpSpPr>
        <p:grpSp>
          <p:nvGrpSpPr>
            <p:cNvPr id="517126" name="Skupina 9"/>
            <p:cNvGrpSpPr>
              <a:grpSpLocks/>
            </p:cNvGrpSpPr>
            <p:nvPr/>
          </p:nvGrpSpPr>
          <p:grpSpPr bwMode="auto">
            <a:xfrm rot="5400000">
              <a:off x="557876" y="662181"/>
              <a:ext cx="300382" cy="376153"/>
              <a:chOff x="557876" y="662181"/>
              <a:chExt cx="300382" cy="376153"/>
            </a:xfrm>
          </p:grpSpPr>
          <p:sp>
            <p:nvSpPr>
              <p:cNvPr id="67" name="Obdélník 66"/>
              <p:cNvSpPr>
                <a:spLocks noChangeArrowheads="1"/>
              </p:cNvSpPr>
              <p:nvPr/>
            </p:nvSpPr>
            <p:spPr bwMode="auto">
              <a:xfrm rot="1304892">
                <a:off x="558106" y="661450"/>
                <a:ext cx="300126" cy="376211"/>
              </a:xfrm>
              <a:prstGeom prst="rect">
                <a:avLst/>
              </a:prstGeom>
              <a:solidFill>
                <a:srgbClr val="E0E0E0"/>
              </a:solidFill>
              <a:ln w="6350" algn="ctr">
                <a:solidFill>
                  <a:srgbClr val="000000"/>
                </a:solidFill>
                <a:miter lim="800000"/>
                <a:headEnd/>
                <a:tailEnd/>
              </a:ln>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8" name="Obdélník 67"/>
              <p:cNvSpPr>
                <a:spLocks noChangeArrowheads="1"/>
              </p:cNvSpPr>
              <p:nvPr/>
            </p:nvSpPr>
            <p:spPr bwMode="auto">
              <a:xfrm rot="1304892">
                <a:off x="607333" y="683674"/>
                <a:ext cx="73047" cy="296841"/>
              </a:xfrm>
              <a:prstGeom prst="rect">
                <a:avLst/>
              </a:prstGeom>
              <a:solidFill>
                <a:srgbClr val="00B05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9" name="Obdélník 68"/>
              <p:cNvSpPr>
                <a:spLocks noChangeArrowheads="1"/>
              </p:cNvSpPr>
              <p:nvPr/>
            </p:nvSpPr>
            <p:spPr bwMode="auto">
              <a:xfrm rot="1304892">
                <a:off x="724843" y="731296"/>
                <a:ext cx="74635" cy="296841"/>
              </a:xfrm>
              <a:prstGeom prst="rect">
                <a:avLst/>
              </a:prstGeom>
              <a:solidFill>
                <a:srgbClr val="00B05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sp>
          <p:nvSpPr>
            <p:cNvPr id="11" name="Obdélník 10"/>
            <p:cNvSpPr/>
            <p:nvPr/>
          </p:nvSpPr>
          <p:spPr>
            <a:xfrm>
              <a:off x="2700252" y="2716192"/>
              <a:ext cx="147600" cy="390251"/>
            </a:xfrm>
            <a:prstGeom prst="rect">
              <a:avLst/>
            </a:prstGeom>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2" name="Obdélník 11"/>
            <p:cNvSpPr/>
            <p:nvPr/>
          </p:nvSpPr>
          <p:spPr>
            <a:xfrm>
              <a:off x="5054246" y="1184628"/>
              <a:ext cx="1352455" cy="2401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3" name="Obdélník 12"/>
            <p:cNvSpPr/>
            <p:nvPr/>
          </p:nvSpPr>
          <p:spPr>
            <a:xfrm>
              <a:off x="1628661" y="1313253"/>
              <a:ext cx="692101" cy="587550"/>
            </a:xfrm>
            <a:prstGeom prst="rect">
              <a:avLst/>
            </a:prstGeom>
            <a:solidFill>
              <a:srgbClr val="FF0000"/>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4" name="Obdélník 13"/>
            <p:cNvSpPr/>
            <p:nvPr/>
          </p:nvSpPr>
          <p:spPr>
            <a:xfrm>
              <a:off x="2944606" y="2888522"/>
              <a:ext cx="693689" cy="587550"/>
            </a:xfrm>
            <a:prstGeom prst="rect">
              <a:avLst/>
            </a:prstGeom>
            <a:solidFill>
              <a:srgbClr val="FF0000"/>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5" name="Obdélník 14"/>
            <p:cNvSpPr/>
            <p:nvPr/>
          </p:nvSpPr>
          <p:spPr>
            <a:xfrm>
              <a:off x="2497917" y="3029843"/>
              <a:ext cx="391589" cy="144006"/>
            </a:xfrm>
            <a:prstGeom prst="rect">
              <a:avLst/>
            </a:prstGeom>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6" name="Volný tvar 15"/>
            <p:cNvSpPr/>
            <p:nvPr/>
          </p:nvSpPr>
          <p:spPr>
            <a:xfrm rot="258599">
              <a:off x="1995347" y="1786469"/>
              <a:ext cx="3589086" cy="1535570"/>
            </a:xfrm>
            <a:custGeom>
              <a:avLst/>
              <a:gdLst>
                <a:gd name="connsiteX0" fmla="*/ 3609975 w 3609975"/>
                <a:gd name="connsiteY0" fmla="*/ 971550 h 1543050"/>
                <a:gd name="connsiteX1" fmla="*/ 1590675 w 3609975"/>
                <a:gd name="connsiteY1" fmla="*/ 1495425 h 1543050"/>
                <a:gd name="connsiteX2" fmla="*/ 1276350 w 3609975"/>
                <a:gd name="connsiteY2" fmla="*/ 1543050 h 1543050"/>
                <a:gd name="connsiteX3" fmla="*/ 1104900 w 3609975"/>
                <a:gd name="connsiteY3" fmla="*/ 1485900 h 1543050"/>
                <a:gd name="connsiteX4" fmla="*/ 323850 w 3609975"/>
                <a:gd name="connsiteY4" fmla="*/ 1152525 h 1543050"/>
                <a:gd name="connsiteX5" fmla="*/ 133350 w 3609975"/>
                <a:gd name="connsiteY5" fmla="*/ 942975 h 1543050"/>
                <a:gd name="connsiteX6" fmla="*/ 76200 w 3609975"/>
                <a:gd name="connsiteY6" fmla="*/ 790575 h 1543050"/>
                <a:gd name="connsiteX7" fmla="*/ 0 w 3609975"/>
                <a:gd name="connsiteY7" fmla="*/ 9525 h 1543050"/>
                <a:gd name="connsiteX8" fmla="*/ 152400 w 3609975"/>
                <a:gd name="connsiteY8" fmla="*/ 0 h 1543050"/>
                <a:gd name="connsiteX9" fmla="*/ 228600 w 3609975"/>
                <a:gd name="connsiteY9" fmla="*/ 762000 h 1543050"/>
                <a:gd name="connsiteX10" fmla="*/ 295275 w 3609975"/>
                <a:gd name="connsiteY10" fmla="*/ 904875 h 1543050"/>
                <a:gd name="connsiteX11" fmla="*/ 323850 w 3609975"/>
                <a:gd name="connsiteY11" fmla="*/ 1000125 h 1543050"/>
                <a:gd name="connsiteX12" fmla="*/ 1228725 w 3609975"/>
                <a:gd name="connsiteY12" fmla="*/ 1371600 h 1543050"/>
                <a:gd name="connsiteX13" fmla="*/ 1409700 w 3609975"/>
                <a:gd name="connsiteY13" fmla="*/ 1343025 h 1543050"/>
                <a:gd name="connsiteX14" fmla="*/ 3552825 w 3609975"/>
                <a:gd name="connsiteY14" fmla="*/ 790575 h 1543050"/>
                <a:gd name="connsiteX15" fmla="*/ 3609975 w 3609975"/>
                <a:gd name="connsiteY15" fmla="*/ 971550 h 1543050"/>
                <a:gd name="connsiteX0" fmla="*/ 3609975 w 3609975"/>
                <a:gd name="connsiteY0" fmla="*/ 971550 h 1543050"/>
                <a:gd name="connsiteX1" fmla="*/ 1590675 w 3609975"/>
                <a:gd name="connsiteY1" fmla="*/ 1495425 h 1543050"/>
                <a:gd name="connsiteX2" fmla="*/ 1276350 w 3609975"/>
                <a:gd name="connsiteY2" fmla="*/ 1543050 h 1543050"/>
                <a:gd name="connsiteX3" fmla="*/ 1104900 w 3609975"/>
                <a:gd name="connsiteY3" fmla="*/ 1485900 h 1543050"/>
                <a:gd name="connsiteX4" fmla="*/ 323850 w 3609975"/>
                <a:gd name="connsiteY4" fmla="*/ 1152525 h 1543050"/>
                <a:gd name="connsiteX5" fmla="*/ 133350 w 3609975"/>
                <a:gd name="connsiteY5" fmla="*/ 942975 h 1543050"/>
                <a:gd name="connsiteX6" fmla="*/ 76200 w 3609975"/>
                <a:gd name="connsiteY6" fmla="*/ 790575 h 1543050"/>
                <a:gd name="connsiteX7" fmla="*/ 0 w 3609975"/>
                <a:gd name="connsiteY7" fmla="*/ 9525 h 1543050"/>
                <a:gd name="connsiteX8" fmla="*/ 152400 w 3609975"/>
                <a:gd name="connsiteY8" fmla="*/ 0 h 1543050"/>
                <a:gd name="connsiteX9" fmla="*/ 228600 w 3609975"/>
                <a:gd name="connsiteY9" fmla="*/ 762000 h 1543050"/>
                <a:gd name="connsiteX10" fmla="*/ 295275 w 3609975"/>
                <a:gd name="connsiteY10" fmla="*/ 904875 h 1543050"/>
                <a:gd name="connsiteX11" fmla="*/ 323850 w 3609975"/>
                <a:gd name="connsiteY11" fmla="*/ 1000125 h 1543050"/>
                <a:gd name="connsiteX12" fmla="*/ 1228725 w 3609975"/>
                <a:gd name="connsiteY12" fmla="*/ 1371600 h 1543050"/>
                <a:gd name="connsiteX13" fmla="*/ 1466850 w 3609975"/>
                <a:gd name="connsiteY13" fmla="*/ 1371600 h 1543050"/>
                <a:gd name="connsiteX14" fmla="*/ 3552825 w 3609975"/>
                <a:gd name="connsiteY14" fmla="*/ 790575 h 1543050"/>
                <a:gd name="connsiteX15" fmla="*/ 3609975 w 3609975"/>
                <a:gd name="connsiteY15" fmla="*/ 971550 h 1543050"/>
                <a:gd name="connsiteX0" fmla="*/ 3609975 w 3609975"/>
                <a:gd name="connsiteY0" fmla="*/ 971550 h 1543050"/>
                <a:gd name="connsiteX1" fmla="*/ 1590675 w 3609975"/>
                <a:gd name="connsiteY1" fmla="*/ 1495425 h 1543050"/>
                <a:gd name="connsiteX2" fmla="*/ 1338103 w 3609975"/>
                <a:gd name="connsiteY2" fmla="*/ 1543050 h 1543050"/>
                <a:gd name="connsiteX3" fmla="*/ 1104900 w 3609975"/>
                <a:gd name="connsiteY3" fmla="*/ 1485900 h 1543050"/>
                <a:gd name="connsiteX4" fmla="*/ 323850 w 3609975"/>
                <a:gd name="connsiteY4" fmla="*/ 1152525 h 1543050"/>
                <a:gd name="connsiteX5" fmla="*/ 133350 w 3609975"/>
                <a:gd name="connsiteY5" fmla="*/ 942975 h 1543050"/>
                <a:gd name="connsiteX6" fmla="*/ 76200 w 3609975"/>
                <a:gd name="connsiteY6" fmla="*/ 790575 h 1543050"/>
                <a:gd name="connsiteX7" fmla="*/ 0 w 3609975"/>
                <a:gd name="connsiteY7" fmla="*/ 9525 h 1543050"/>
                <a:gd name="connsiteX8" fmla="*/ 152400 w 3609975"/>
                <a:gd name="connsiteY8" fmla="*/ 0 h 1543050"/>
                <a:gd name="connsiteX9" fmla="*/ 228600 w 3609975"/>
                <a:gd name="connsiteY9" fmla="*/ 762000 h 1543050"/>
                <a:gd name="connsiteX10" fmla="*/ 295275 w 3609975"/>
                <a:gd name="connsiteY10" fmla="*/ 904875 h 1543050"/>
                <a:gd name="connsiteX11" fmla="*/ 323850 w 3609975"/>
                <a:gd name="connsiteY11" fmla="*/ 1000125 h 1543050"/>
                <a:gd name="connsiteX12" fmla="*/ 1228725 w 3609975"/>
                <a:gd name="connsiteY12" fmla="*/ 1371600 h 1543050"/>
                <a:gd name="connsiteX13" fmla="*/ 1466850 w 3609975"/>
                <a:gd name="connsiteY13" fmla="*/ 1371600 h 1543050"/>
                <a:gd name="connsiteX14" fmla="*/ 3552825 w 3609975"/>
                <a:gd name="connsiteY14" fmla="*/ 790575 h 1543050"/>
                <a:gd name="connsiteX15" fmla="*/ 3609975 w 3609975"/>
                <a:gd name="connsiteY15" fmla="*/ 971550 h 1543050"/>
                <a:gd name="connsiteX0" fmla="*/ 3609975 w 3609975"/>
                <a:gd name="connsiteY0" fmla="*/ 971550 h 1590675"/>
                <a:gd name="connsiteX1" fmla="*/ 1590675 w 3609975"/>
                <a:gd name="connsiteY1" fmla="*/ 1495425 h 1590675"/>
                <a:gd name="connsiteX2" fmla="*/ 1338103 w 3609975"/>
                <a:gd name="connsiteY2" fmla="*/ 1543050 h 1590675"/>
                <a:gd name="connsiteX3" fmla="*/ 1104900 w 3609975"/>
                <a:gd name="connsiteY3" fmla="*/ 1485900 h 1590675"/>
                <a:gd name="connsiteX4" fmla="*/ 323850 w 3609975"/>
                <a:gd name="connsiteY4" fmla="*/ 1152525 h 1590675"/>
                <a:gd name="connsiteX5" fmla="*/ 133350 w 3609975"/>
                <a:gd name="connsiteY5" fmla="*/ 942975 h 1590675"/>
                <a:gd name="connsiteX6" fmla="*/ 76200 w 3609975"/>
                <a:gd name="connsiteY6" fmla="*/ 790575 h 1590675"/>
                <a:gd name="connsiteX7" fmla="*/ 0 w 3609975"/>
                <a:gd name="connsiteY7" fmla="*/ 9525 h 1590675"/>
                <a:gd name="connsiteX8" fmla="*/ 152400 w 3609975"/>
                <a:gd name="connsiteY8" fmla="*/ 0 h 1590675"/>
                <a:gd name="connsiteX9" fmla="*/ 228600 w 3609975"/>
                <a:gd name="connsiteY9" fmla="*/ 762000 h 1590675"/>
                <a:gd name="connsiteX10" fmla="*/ 295275 w 3609975"/>
                <a:gd name="connsiteY10" fmla="*/ 904875 h 1590675"/>
                <a:gd name="connsiteX11" fmla="*/ 323850 w 3609975"/>
                <a:gd name="connsiteY11" fmla="*/ 1000125 h 1590675"/>
                <a:gd name="connsiteX12" fmla="*/ 1228725 w 3609975"/>
                <a:gd name="connsiteY12" fmla="*/ 1371600 h 1590675"/>
                <a:gd name="connsiteX13" fmla="*/ 1466850 w 3609975"/>
                <a:gd name="connsiteY13" fmla="*/ 1371600 h 1590675"/>
                <a:gd name="connsiteX14" fmla="*/ 3552825 w 3609975"/>
                <a:gd name="connsiteY14" fmla="*/ 790575 h 1590675"/>
                <a:gd name="connsiteX15" fmla="*/ 3609975 w 3609975"/>
                <a:gd name="connsiteY15" fmla="*/ 971550 h 1590675"/>
                <a:gd name="connsiteX0" fmla="*/ 3609975 w 3609975"/>
                <a:gd name="connsiteY0" fmla="*/ 971550 h 1550987"/>
                <a:gd name="connsiteX1" fmla="*/ 1590675 w 3609975"/>
                <a:gd name="connsiteY1" fmla="*/ 1495425 h 1550987"/>
                <a:gd name="connsiteX2" fmla="*/ 1338103 w 3609975"/>
                <a:gd name="connsiteY2" fmla="*/ 1543050 h 1550987"/>
                <a:gd name="connsiteX3" fmla="*/ 1104900 w 3609975"/>
                <a:gd name="connsiteY3" fmla="*/ 1485900 h 1550987"/>
                <a:gd name="connsiteX4" fmla="*/ 323850 w 3609975"/>
                <a:gd name="connsiteY4" fmla="*/ 1152525 h 1550987"/>
                <a:gd name="connsiteX5" fmla="*/ 133350 w 3609975"/>
                <a:gd name="connsiteY5" fmla="*/ 942975 h 1550987"/>
                <a:gd name="connsiteX6" fmla="*/ 76200 w 3609975"/>
                <a:gd name="connsiteY6" fmla="*/ 790575 h 1550987"/>
                <a:gd name="connsiteX7" fmla="*/ 0 w 3609975"/>
                <a:gd name="connsiteY7" fmla="*/ 9525 h 1550987"/>
                <a:gd name="connsiteX8" fmla="*/ 152400 w 3609975"/>
                <a:gd name="connsiteY8" fmla="*/ 0 h 1550987"/>
                <a:gd name="connsiteX9" fmla="*/ 228600 w 3609975"/>
                <a:gd name="connsiteY9" fmla="*/ 762000 h 1550987"/>
                <a:gd name="connsiteX10" fmla="*/ 295275 w 3609975"/>
                <a:gd name="connsiteY10" fmla="*/ 904875 h 1550987"/>
                <a:gd name="connsiteX11" fmla="*/ 323850 w 3609975"/>
                <a:gd name="connsiteY11" fmla="*/ 1000125 h 1550987"/>
                <a:gd name="connsiteX12" fmla="*/ 1228725 w 3609975"/>
                <a:gd name="connsiteY12" fmla="*/ 1371600 h 1550987"/>
                <a:gd name="connsiteX13" fmla="*/ 1466850 w 3609975"/>
                <a:gd name="connsiteY13" fmla="*/ 1371600 h 1550987"/>
                <a:gd name="connsiteX14" fmla="*/ 3552825 w 3609975"/>
                <a:gd name="connsiteY14" fmla="*/ 790575 h 1550987"/>
                <a:gd name="connsiteX15" fmla="*/ 3609975 w 3609975"/>
                <a:gd name="connsiteY15" fmla="*/ 971550 h 1550987"/>
                <a:gd name="connsiteX0" fmla="*/ 3609975 w 3609975"/>
                <a:gd name="connsiteY0" fmla="*/ 971550 h 1590675"/>
                <a:gd name="connsiteX1" fmla="*/ 1590675 w 3609975"/>
                <a:gd name="connsiteY1" fmla="*/ 1495425 h 1590675"/>
                <a:gd name="connsiteX2" fmla="*/ 1338103 w 3609975"/>
                <a:gd name="connsiteY2" fmla="*/ 1543050 h 1590675"/>
                <a:gd name="connsiteX3" fmla="*/ 1104900 w 3609975"/>
                <a:gd name="connsiteY3" fmla="*/ 1485900 h 1590675"/>
                <a:gd name="connsiteX4" fmla="*/ 323850 w 3609975"/>
                <a:gd name="connsiteY4" fmla="*/ 1152525 h 1590675"/>
                <a:gd name="connsiteX5" fmla="*/ 133350 w 3609975"/>
                <a:gd name="connsiteY5" fmla="*/ 942975 h 1590675"/>
                <a:gd name="connsiteX6" fmla="*/ 76200 w 3609975"/>
                <a:gd name="connsiteY6" fmla="*/ 790575 h 1590675"/>
                <a:gd name="connsiteX7" fmla="*/ 0 w 3609975"/>
                <a:gd name="connsiteY7" fmla="*/ 9525 h 1590675"/>
                <a:gd name="connsiteX8" fmla="*/ 152400 w 3609975"/>
                <a:gd name="connsiteY8" fmla="*/ 0 h 1590675"/>
                <a:gd name="connsiteX9" fmla="*/ 228600 w 3609975"/>
                <a:gd name="connsiteY9" fmla="*/ 762000 h 1590675"/>
                <a:gd name="connsiteX10" fmla="*/ 295275 w 3609975"/>
                <a:gd name="connsiteY10" fmla="*/ 904875 h 1590675"/>
                <a:gd name="connsiteX11" fmla="*/ 323850 w 3609975"/>
                <a:gd name="connsiteY11" fmla="*/ 1000125 h 1590675"/>
                <a:gd name="connsiteX12" fmla="*/ 1228725 w 3609975"/>
                <a:gd name="connsiteY12" fmla="*/ 1371600 h 1590675"/>
                <a:gd name="connsiteX13" fmla="*/ 1466850 w 3609975"/>
                <a:gd name="connsiteY13" fmla="*/ 1371600 h 1590675"/>
                <a:gd name="connsiteX14" fmla="*/ 3552825 w 3609975"/>
                <a:gd name="connsiteY14" fmla="*/ 790575 h 1590675"/>
                <a:gd name="connsiteX15" fmla="*/ 3609975 w 3609975"/>
                <a:gd name="connsiteY15" fmla="*/ 971550 h 1590675"/>
                <a:gd name="connsiteX0" fmla="*/ 3609975 w 3609975"/>
                <a:gd name="connsiteY0" fmla="*/ 971550 h 1550987"/>
                <a:gd name="connsiteX1" fmla="*/ 1590675 w 3609975"/>
                <a:gd name="connsiteY1" fmla="*/ 1495425 h 1550987"/>
                <a:gd name="connsiteX2" fmla="*/ 1338103 w 3609975"/>
                <a:gd name="connsiteY2" fmla="*/ 1543050 h 1550987"/>
                <a:gd name="connsiteX3" fmla="*/ 1104900 w 3609975"/>
                <a:gd name="connsiteY3" fmla="*/ 1485900 h 1550987"/>
                <a:gd name="connsiteX4" fmla="*/ 323850 w 3609975"/>
                <a:gd name="connsiteY4" fmla="*/ 1152525 h 1550987"/>
                <a:gd name="connsiteX5" fmla="*/ 133350 w 3609975"/>
                <a:gd name="connsiteY5" fmla="*/ 942975 h 1550987"/>
                <a:gd name="connsiteX6" fmla="*/ 76200 w 3609975"/>
                <a:gd name="connsiteY6" fmla="*/ 790575 h 1550987"/>
                <a:gd name="connsiteX7" fmla="*/ 0 w 3609975"/>
                <a:gd name="connsiteY7" fmla="*/ 9525 h 1550987"/>
                <a:gd name="connsiteX8" fmla="*/ 152400 w 3609975"/>
                <a:gd name="connsiteY8" fmla="*/ 0 h 1550987"/>
                <a:gd name="connsiteX9" fmla="*/ 228600 w 3609975"/>
                <a:gd name="connsiteY9" fmla="*/ 762000 h 1550987"/>
                <a:gd name="connsiteX10" fmla="*/ 295275 w 3609975"/>
                <a:gd name="connsiteY10" fmla="*/ 904875 h 1550987"/>
                <a:gd name="connsiteX11" fmla="*/ 323850 w 3609975"/>
                <a:gd name="connsiteY11" fmla="*/ 1000125 h 1550987"/>
                <a:gd name="connsiteX12" fmla="*/ 1228725 w 3609975"/>
                <a:gd name="connsiteY12" fmla="*/ 1371600 h 1550987"/>
                <a:gd name="connsiteX13" fmla="*/ 1466850 w 3609975"/>
                <a:gd name="connsiteY13" fmla="*/ 1371600 h 1550987"/>
                <a:gd name="connsiteX14" fmla="*/ 3552825 w 3609975"/>
                <a:gd name="connsiteY14" fmla="*/ 790575 h 1550987"/>
                <a:gd name="connsiteX15" fmla="*/ 3609975 w 3609975"/>
                <a:gd name="connsiteY15" fmla="*/ 971550 h 1550987"/>
                <a:gd name="connsiteX0" fmla="*/ 3609975 w 3609975"/>
                <a:gd name="connsiteY0" fmla="*/ 971550 h 1550987"/>
                <a:gd name="connsiteX1" fmla="*/ 1590675 w 3609975"/>
                <a:gd name="connsiteY1" fmla="*/ 1495425 h 1550987"/>
                <a:gd name="connsiteX2" fmla="*/ 1338103 w 3609975"/>
                <a:gd name="connsiteY2" fmla="*/ 1543050 h 1550987"/>
                <a:gd name="connsiteX3" fmla="*/ 1104900 w 3609975"/>
                <a:gd name="connsiteY3" fmla="*/ 1485900 h 1550987"/>
                <a:gd name="connsiteX4" fmla="*/ 323850 w 3609975"/>
                <a:gd name="connsiteY4" fmla="*/ 1152525 h 1550987"/>
                <a:gd name="connsiteX5" fmla="*/ 133350 w 3609975"/>
                <a:gd name="connsiteY5" fmla="*/ 942975 h 1550987"/>
                <a:gd name="connsiteX6" fmla="*/ 76200 w 3609975"/>
                <a:gd name="connsiteY6" fmla="*/ 790575 h 1550987"/>
                <a:gd name="connsiteX7" fmla="*/ 0 w 3609975"/>
                <a:gd name="connsiteY7" fmla="*/ 9525 h 1550987"/>
                <a:gd name="connsiteX8" fmla="*/ 152400 w 3609975"/>
                <a:gd name="connsiteY8" fmla="*/ 0 h 1550987"/>
                <a:gd name="connsiteX9" fmla="*/ 228600 w 3609975"/>
                <a:gd name="connsiteY9" fmla="*/ 762000 h 1550987"/>
                <a:gd name="connsiteX10" fmla="*/ 295275 w 3609975"/>
                <a:gd name="connsiteY10" fmla="*/ 904875 h 1550987"/>
                <a:gd name="connsiteX11" fmla="*/ 323850 w 3609975"/>
                <a:gd name="connsiteY11" fmla="*/ 1000125 h 1550987"/>
                <a:gd name="connsiteX12" fmla="*/ 1228725 w 3609975"/>
                <a:gd name="connsiteY12" fmla="*/ 1371600 h 1550987"/>
                <a:gd name="connsiteX13" fmla="*/ 1466850 w 3609975"/>
                <a:gd name="connsiteY13" fmla="*/ 1371600 h 1550987"/>
                <a:gd name="connsiteX14" fmla="*/ 3552825 w 3609975"/>
                <a:gd name="connsiteY14" fmla="*/ 790575 h 1550987"/>
                <a:gd name="connsiteX15" fmla="*/ 3609975 w 3609975"/>
                <a:gd name="connsiteY15" fmla="*/ 971550 h 1550987"/>
                <a:gd name="connsiteX0" fmla="*/ 3609975 w 3609975"/>
                <a:gd name="connsiteY0" fmla="*/ 971550 h 1550987"/>
                <a:gd name="connsiteX1" fmla="*/ 1590675 w 3609975"/>
                <a:gd name="connsiteY1" fmla="*/ 1495425 h 1550987"/>
                <a:gd name="connsiteX2" fmla="*/ 1338103 w 3609975"/>
                <a:gd name="connsiteY2" fmla="*/ 1543050 h 1550987"/>
                <a:gd name="connsiteX3" fmla="*/ 1104900 w 3609975"/>
                <a:gd name="connsiteY3" fmla="*/ 1485900 h 1550987"/>
                <a:gd name="connsiteX4" fmla="*/ 323850 w 3609975"/>
                <a:gd name="connsiteY4" fmla="*/ 1152525 h 1550987"/>
                <a:gd name="connsiteX5" fmla="*/ 133350 w 3609975"/>
                <a:gd name="connsiteY5" fmla="*/ 942975 h 1550987"/>
                <a:gd name="connsiteX6" fmla="*/ 76200 w 3609975"/>
                <a:gd name="connsiteY6" fmla="*/ 790575 h 1550987"/>
                <a:gd name="connsiteX7" fmla="*/ 0 w 3609975"/>
                <a:gd name="connsiteY7" fmla="*/ 9525 h 1550987"/>
                <a:gd name="connsiteX8" fmla="*/ 152400 w 3609975"/>
                <a:gd name="connsiteY8" fmla="*/ 0 h 1550987"/>
                <a:gd name="connsiteX9" fmla="*/ 228600 w 3609975"/>
                <a:gd name="connsiteY9" fmla="*/ 762000 h 1550987"/>
                <a:gd name="connsiteX10" fmla="*/ 295275 w 3609975"/>
                <a:gd name="connsiteY10" fmla="*/ 904875 h 1550987"/>
                <a:gd name="connsiteX11" fmla="*/ 323850 w 3609975"/>
                <a:gd name="connsiteY11" fmla="*/ 1000125 h 1550987"/>
                <a:gd name="connsiteX12" fmla="*/ 1228725 w 3609975"/>
                <a:gd name="connsiteY12" fmla="*/ 1371600 h 1550987"/>
                <a:gd name="connsiteX13" fmla="*/ 1466850 w 3609975"/>
                <a:gd name="connsiteY13" fmla="*/ 1371600 h 1550987"/>
                <a:gd name="connsiteX14" fmla="*/ 3552825 w 3609975"/>
                <a:gd name="connsiteY14" fmla="*/ 790575 h 1550987"/>
                <a:gd name="connsiteX15" fmla="*/ 3609975 w 3609975"/>
                <a:gd name="connsiteY15" fmla="*/ 971550 h 155098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23850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23850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23850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23850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149689 w 3609975"/>
                <a:gd name="connsiteY6" fmla="*/ 987843 h 1544637"/>
                <a:gd name="connsiteX7" fmla="*/ 76200 w 3609975"/>
                <a:gd name="connsiteY7" fmla="*/ 790575 h 1544637"/>
                <a:gd name="connsiteX8" fmla="*/ 0 w 3609975"/>
                <a:gd name="connsiteY8" fmla="*/ 9525 h 1544637"/>
                <a:gd name="connsiteX9" fmla="*/ 152400 w 3609975"/>
                <a:gd name="connsiteY9" fmla="*/ 0 h 1544637"/>
                <a:gd name="connsiteX10" fmla="*/ 228600 w 3609975"/>
                <a:gd name="connsiteY10" fmla="*/ 762000 h 1544637"/>
                <a:gd name="connsiteX11" fmla="*/ 295275 w 3609975"/>
                <a:gd name="connsiteY11" fmla="*/ 904875 h 1544637"/>
                <a:gd name="connsiteX12" fmla="*/ 369136 w 3609975"/>
                <a:gd name="connsiteY12" fmla="*/ 1000125 h 1544637"/>
                <a:gd name="connsiteX13" fmla="*/ 1228725 w 3609975"/>
                <a:gd name="connsiteY13" fmla="*/ 1371600 h 1544637"/>
                <a:gd name="connsiteX14" fmla="*/ 1466850 w 3609975"/>
                <a:gd name="connsiteY14" fmla="*/ 1371600 h 1544637"/>
                <a:gd name="connsiteX15" fmla="*/ 3552825 w 3609975"/>
                <a:gd name="connsiteY15" fmla="*/ 790575 h 1544637"/>
                <a:gd name="connsiteX16" fmla="*/ 3609975 w 3609975"/>
                <a:gd name="connsiteY16"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149689 w 3609975"/>
                <a:gd name="connsiteY6" fmla="*/ 987843 h 1544637"/>
                <a:gd name="connsiteX7" fmla="*/ 76200 w 3609975"/>
                <a:gd name="connsiteY7" fmla="*/ 790575 h 1544637"/>
                <a:gd name="connsiteX8" fmla="*/ 0 w 3609975"/>
                <a:gd name="connsiteY8" fmla="*/ 9525 h 1544637"/>
                <a:gd name="connsiteX9" fmla="*/ 152400 w 3609975"/>
                <a:gd name="connsiteY9" fmla="*/ 0 h 1544637"/>
                <a:gd name="connsiteX10" fmla="*/ 228600 w 3609975"/>
                <a:gd name="connsiteY10" fmla="*/ 762000 h 1544637"/>
                <a:gd name="connsiteX11" fmla="*/ 295275 w 3609975"/>
                <a:gd name="connsiteY11" fmla="*/ 904875 h 1544637"/>
                <a:gd name="connsiteX12" fmla="*/ 369136 w 3609975"/>
                <a:gd name="connsiteY12" fmla="*/ 1000125 h 1544637"/>
                <a:gd name="connsiteX13" fmla="*/ 1228725 w 3609975"/>
                <a:gd name="connsiteY13" fmla="*/ 1371600 h 1544637"/>
                <a:gd name="connsiteX14" fmla="*/ 1466850 w 3609975"/>
                <a:gd name="connsiteY14" fmla="*/ 1371600 h 1544637"/>
                <a:gd name="connsiteX15" fmla="*/ 3552825 w 3609975"/>
                <a:gd name="connsiteY15" fmla="*/ 790575 h 1544637"/>
                <a:gd name="connsiteX16" fmla="*/ 3609975 w 3609975"/>
                <a:gd name="connsiteY16"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33350 w 3609975"/>
                <a:gd name="connsiteY5" fmla="*/ 942975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45701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295275 w 3609975"/>
                <a:gd name="connsiteY10" fmla="*/ 904875 h 1544637"/>
                <a:gd name="connsiteX11" fmla="*/ 369136 w 3609975"/>
                <a:gd name="connsiteY11" fmla="*/ 1000125 h 1544637"/>
                <a:gd name="connsiteX12" fmla="*/ 1228725 w 3609975"/>
                <a:gd name="connsiteY12" fmla="*/ 1371600 h 1544637"/>
                <a:gd name="connsiteX13" fmla="*/ 1466850 w 3609975"/>
                <a:gd name="connsiteY13" fmla="*/ 1371600 h 1544637"/>
                <a:gd name="connsiteX14" fmla="*/ 3552825 w 3609975"/>
                <a:gd name="connsiteY14" fmla="*/ 790575 h 1544637"/>
                <a:gd name="connsiteX15" fmla="*/ 3609975 w 3609975"/>
                <a:gd name="connsiteY15"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369136 w 3609975"/>
                <a:gd name="connsiteY10" fmla="*/ 1000125 h 1544637"/>
                <a:gd name="connsiteX11" fmla="*/ 1228725 w 3609975"/>
                <a:gd name="connsiteY11" fmla="*/ 1371600 h 1544637"/>
                <a:gd name="connsiteX12" fmla="*/ 1466850 w 3609975"/>
                <a:gd name="connsiteY12" fmla="*/ 1371600 h 1544637"/>
                <a:gd name="connsiteX13" fmla="*/ 3552825 w 3609975"/>
                <a:gd name="connsiteY13" fmla="*/ 790575 h 1544637"/>
                <a:gd name="connsiteX14" fmla="*/ 3609975 w 3609975"/>
                <a:gd name="connsiteY14"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369136 w 3609975"/>
                <a:gd name="connsiteY10" fmla="*/ 1000125 h 1544637"/>
                <a:gd name="connsiteX11" fmla="*/ 1228725 w 3609975"/>
                <a:gd name="connsiteY11" fmla="*/ 1371600 h 1544637"/>
                <a:gd name="connsiteX12" fmla="*/ 1466850 w 3609975"/>
                <a:gd name="connsiteY12" fmla="*/ 1371600 h 1544637"/>
                <a:gd name="connsiteX13" fmla="*/ 3552825 w 3609975"/>
                <a:gd name="connsiteY13" fmla="*/ 790575 h 1544637"/>
                <a:gd name="connsiteX14" fmla="*/ 3609975 w 3609975"/>
                <a:gd name="connsiteY14"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166285 w 3609975"/>
                <a:gd name="connsiteY5" fmla="*/ 984384 h 1544637"/>
                <a:gd name="connsiteX6" fmla="*/ 76200 w 3609975"/>
                <a:gd name="connsiteY6" fmla="*/ 790575 h 1544637"/>
                <a:gd name="connsiteX7" fmla="*/ 0 w 3609975"/>
                <a:gd name="connsiteY7" fmla="*/ 9525 h 1544637"/>
                <a:gd name="connsiteX8" fmla="*/ 152400 w 3609975"/>
                <a:gd name="connsiteY8" fmla="*/ 0 h 1544637"/>
                <a:gd name="connsiteX9" fmla="*/ 228600 w 3609975"/>
                <a:gd name="connsiteY9" fmla="*/ 762000 h 1544637"/>
                <a:gd name="connsiteX10" fmla="*/ 369136 w 3609975"/>
                <a:gd name="connsiteY10" fmla="*/ 1000125 h 1544637"/>
                <a:gd name="connsiteX11" fmla="*/ 1228725 w 3609975"/>
                <a:gd name="connsiteY11" fmla="*/ 1371600 h 1544637"/>
                <a:gd name="connsiteX12" fmla="*/ 1466850 w 3609975"/>
                <a:gd name="connsiteY12" fmla="*/ 1371600 h 1544637"/>
                <a:gd name="connsiteX13" fmla="*/ 3552825 w 3609975"/>
                <a:gd name="connsiteY13" fmla="*/ 790575 h 1544637"/>
                <a:gd name="connsiteX14" fmla="*/ 3609975 w 3609975"/>
                <a:gd name="connsiteY14" fmla="*/ 971550 h 1544637"/>
                <a:gd name="connsiteX0" fmla="*/ 3609975 w 3609975"/>
                <a:gd name="connsiteY0" fmla="*/ 971550 h 1544637"/>
                <a:gd name="connsiteX1" fmla="*/ 1590675 w 3609975"/>
                <a:gd name="connsiteY1" fmla="*/ 1495425 h 1544637"/>
                <a:gd name="connsiteX2" fmla="*/ 1338103 w 3609975"/>
                <a:gd name="connsiteY2" fmla="*/ 1543050 h 1544637"/>
                <a:gd name="connsiteX3" fmla="*/ 1104900 w 3609975"/>
                <a:gd name="connsiteY3" fmla="*/ 1485900 h 1544637"/>
                <a:gd name="connsiteX4" fmla="*/ 323850 w 3609975"/>
                <a:gd name="connsiteY4" fmla="*/ 1152525 h 1544637"/>
                <a:gd name="connsiteX5" fmla="*/ 76200 w 3609975"/>
                <a:gd name="connsiteY5" fmla="*/ 790575 h 1544637"/>
                <a:gd name="connsiteX6" fmla="*/ 0 w 3609975"/>
                <a:gd name="connsiteY6" fmla="*/ 9525 h 1544637"/>
                <a:gd name="connsiteX7" fmla="*/ 152400 w 3609975"/>
                <a:gd name="connsiteY7" fmla="*/ 0 h 1544637"/>
                <a:gd name="connsiteX8" fmla="*/ 228600 w 3609975"/>
                <a:gd name="connsiteY8" fmla="*/ 762000 h 1544637"/>
                <a:gd name="connsiteX9" fmla="*/ 369136 w 3609975"/>
                <a:gd name="connsiteY9" fmla="*/ 1000125 h 1544637"/>
                <a:gd name="connsiteX10" fmla="*/ 1228725 w 3609975"/>
                <a:gd name="connsiteY10" fmla="*/ 1371600 h 1544637"/>
                <a:gd name="connsiteX11" fmla="*/ 1466850 w 3609975"/>
                <a:gd name="connsiteY11" fmla="*/ 1371600 h 1544637"/>
                <a:gd name="connsiteX12" fmla="*/ 3552825 w 3609975"/>
                <a:gd name="connsiteY12" fmla="*/ 790575 h 1544637"/>
                <a:gd name="connsiteX13" fmla="*/ 3609975 w 3609975"/>
                <a:gd name="connsiteY13" fmla="*/ 971550 h 1544637"/>
                <a:gd name="connsiteX0" fmla="*/ 3609975 w 3609975"/>
                <a:gd name="connsiteY0" fmla="*/ 971550 h 1581150"/>
                <a:gd name="connsiteX1" fmla="*/ 1590675 w 3609975"/>
                <a:gd name="connsiteY1" fmla="*/ 1495425 h 1581150"/>
                <a:gd name="connsiteX2" fmla="*/ 1104900 w 3609975"/>
                <a:gd name="connsiteY2" fmla="*/ 1485900 h 1581150"/>
                <a:gd name="connsiteX3" fmla="*/ 323850 w 3609975"/>
                <a:gd name="connsiteY3" fmla="*/ 1152525 h 1581150"/>
                <a:gd name="connsiteX4" fmla="*/ 76200 w 3609975"/>
                <a:gd name="connsiteY4" fmla="*/ 790575 h 1581150"/>
                <a:gd name="connsiteX5" fmla="*/ 0 w 3609975"/>
                <a:gd name="connsiteY5" fmla="*/ 9525 h 1581150"/>
                <a:gd name="connsiteX6" fmla="*/ 152400 w 3609975"/>
                <a:gd name="connsiteY6" fmla="*/ 0 h 1581150"/>
                <a:gd name="connsiteX7" fmla="*/ 228600 w 3609975"/>
                <a:gd name="connsiteY7" fmla="*/ 762000 h 1581150"/>
                <a:gd name="connsiteX8" fmla="*/ 369136 w 3609975"/>
                <a:gd name="connsiteY8" fmla="*/ 1000125 h 1581150"/>
                <a:gd name="connsiteX9" fmla="*/ 1228725 w 3609975"/>
                <a:gd name="connsiteY9" fmla="*/ 1371600 h 1581150"/>
                <a:gd name="connsiteX10" fmla="*/ 1466850 w 3609975"/>
                <a:gd name="connsiteY10" fmla="*/ 1371600 h 1581150"/>
                <a:gd name="connsiteX11" fmla="*/ 3552825 w 3609975"/>
                <a:gd name="connsiteY11" fmla="*/ 790575 h 1581150"/>
                <a:gd name="connsiteX12" fmla="*/ 3609975 w 3609975"/>
                <a:gd name="connsiteY12" fmla="*/ 971550 h 1581150"/>
                <a:gd name="connsiteX0" fmla="*/ 3609975 w 3609975"/>
                <a:gd name="connsiteY0" fmla="*/ 971550 h 1552163"/>
                <a:gd name="connsiteX1" fmla="*/ 1590675 w 3609975"/>
                <a:gd name="connsiteY1" fmla="*/ 1495425 h 1552163"/>
                <a:gd name="connsiteX2" fmla="*/ 1104900 w 3609975"/>
                <a:gd name="connsiteY2" fmla="*/ 1485900 h 1552163"/>
                <a:gd name="connsiteX3" fmla="*/ 323850 w 3609975"/>
                <a:gd name="connsiteY3" fmla="*/ 1152525 h 1552163"/>
                <a:gd name="connsiteX4" fmla="*/ 76200 w 3609975"/>
                <a:gd name="connsiteY4" fmla="*/ 790575 h 1552163"/>
                <a:gd name="connsiteX5" fmla="*/ 0 w 3609975"/>
                <a:gd name="connsiteY5" fmla="*/ 9525 h 1552163"/>
                <a:gd name="connsiteX6" fmla="*/ 152400 w 3609975"/>
                <a:gd name="connsiteY6" fmla="*/ 0 h 1552163"/>
                <a:gd name="connsiteX7" fmla="*/ 228600 w 3609975"/>
                <a:gd name="connsiteY7" fmla="*/ 762000 h 1552163"/>
                <a:gd name="connsiteX8" fmla="*/ 369136 w 3609975"/>
                <a:gd name="connsiteY8" fmla="*/ 1000125 h 1552163"/>
                <a:gd name="connsiteX9" fmla="*/ 1228725 w 3609975"/>
                <a:gd name="connsiteY9" fmla="*/ 1371600 h 1552163"/>
                <a:gd name="connsiteX10" fmla="*/ 1466850 w 3609975"/>
                <a:gd name="connsiteY10" fmla="*/ 1371600 h 1552163"/>
                <a:gd name="connsiteX11" fmla="*/ 3552825 w 3609975"/>
                <a:gd name="connsiteY11" fmla="*/ 790575 h 1552163"/>
                <a:gd name="connsiteX12" fmla="*/ 3609975 w 3609975"/>
                <a:gd name="connsiteY12" fmla="*/ 971550 h 1552163"/>
                <a:gd name="connsiteX0" fmla="*/ 3609975 w 3609975"/>
                <a:gd name="connsiteY0" fmla="*/ 971550 h 1552163"/>
                <a:gd name="connsiteX1" fmla="*/ 1590675 w 3609975"/>
                <a:gd name="connsiteY1" fmla="*/ 1495425 h 1552163"/>
                <a:gd name="connsiteX2" fmla="*/ 1104900 w 3609975"/>
                <a:gd name="connsiteY2" fmla="*/ 1485900 h 1552163"/>
                <a:gd name="connsiteX3" fmla="*/ 323850 w 3609975"/>
                <a:gd name="connsiteY3" fmla="*/ 1152525 h 1552163"/>
                <a:gd name="connsiteX4" fmla="*/ 76200 w 3609975"/>
                <a:gd name="connsiteY4" fmla="*/ 790575 h 1552163"/>
                <a:gd name="connsiteX5" fmla="*/ 0 w 3609975"/>
                <a:gd name="connsiteY5" fmla="*/ 9525 h 1552163"/>
                <a:gd name="connsiteX6" fmla="*/ 152400 w 3609975"/>
                <a:gd name="connsiteY6" fmla="*/ 0 h 1552163"/>
                <a:gd name="connsiteX7" fmla="*/ 228600 w 3609975"/>
                <a:gd name="connsiteY7" fmla="*/ 762000 h 1552163"/>
                <a:gd name="connsiteX8" fmla="*/ 369136 w 3609975"/>
                <a:gd name="connsiteY8" fmla="*/ 1000125 h 1552163"/>
                <a:gd name="connsiteX9" fmla="*/ 1228725 w 3609975"/>
                <a:gd name="connsiteY9" fmla="*/ 1371600 h 1552163"/>
                <a:gd name="connsiteX10" fmla="*/ 1466850 w 3609975"/>
                <a:gd name="connsiteY10" fmla="*/ 1371600 h 1552163"/>
                <a:gd name="connsiteX11" fmla="*/ 3552825 w 3609975"/>
                <a:gd name="connsiteY11" fmla="*/ 790575 h 1552163"/>
                <a:gd name="connsiteX12" fmla="*/ 3609975 w 3609975"/>
                <a:gd name="connsiteY12" fmla="*/ 971550 h 15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9975" h="1552163">
                  <a:moveTo>
                    <a:pt x="3609975" y="971550"/>
                  </a:moveTo>
                  <a:lnTo>
                    <a:pt x="1590675" y="1495425"/>
                  </a:lnTo>
                  <a:cubicBezTo>
                    <a:pt x="1420173" y="1552163"/>
                    <a:pt x="1196649" y="1534769"/>
                    <a:pt x="1104900" y="1485900"/>
                  </a:cubicBezTo>
                  <a:lnTo>
                    <a:pt x="323850" y="1152525"/>
                  </a:lnTo>
                  <a:cubicBezTo>
                    <a:pt x="152400" y="1036638"/>
                    <a:pt x="130175" y="981075"/>
                    <a:pt x="76200" y="790575"/>
                  </a:cubicBezTo>
                  <a:lnTo>
                    <a:pt x="0" y="9525"/>
                  </a:lnTo>
                  <a:lnTo>
                    <a:pt x="152400" y="0"/>
                  </a:lnTo>
                  <a:lnTo>
                    <a:pt x="228600" y="762000"/>
                  </a:lnTo>
                  <a:cubicBezTo>
                    <a:pt x="234276" y="837235"/>
                    <a:pt x="264654" y="933173"/>
                    <a:pt x="369136" y="1000125"/>
                  </a:cubicBezTo>
                  <a:lnTo>
                    <a:pt x="1228725" y="1371600"/>
                  </a:lnTo>
                  <a:cubicBezTo>
                    <a:pt x="1303983" y="1404727"/>
                    <a:pt x="1375124" y="1400587"/>
                    <a:pt x="1466850" y="1371600"/>
                  </a:cubicBezTo>
                  <a:lnTo>
                    <a:pt x="3552825" y="790575"/>
                  </a:lnTo>
                  <a:lnTo>
                    <a:pt x="3609975" y="971550"/>
                  </a:lnTo>
                  <a:close/>
                </a:path>
              </a:pathLst>
            </a:custGeom>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7" name="Obdélník 16"/>
            <p:cNvSpPr/>
            <p:nvPr/>
          </p:nvSpPr>
          <p:spPr>
            <a:xfrm>
              <a:off x="2122338" y="1016302"/>
              <a:ext cx="73020" cy="649480"/>
            </a:xfrm>
            <a:prstGeom prst="rect">
              <a:avLst/>
            </a:prstGeom>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18" name="Volný tvar 17"/>
            <p:cNvSpPr/>
            <p:nvPr/>
          </p:nvSpPr>
          <p:spPr>
            <a:xfrm>
              <a:off x="1493732" y="1167159"/>
              <a:ext cx="719088" cy="495447"/>
            </a:xfrm>
            <a:custGeom>
              <a:avLst/>
              <a:gdLst>
                <a:gd name="connsiteX0" fmla="*/ 570110 w 723066"/>
                <a:gd name="connsiteY0" fmla="*/ 451916 h 451916"/>
                <a:gd name="connsiteX1" fmla="*/ 570110 w 723066"/>
                <a:gd name="connsiteY1" fmla="*/ 337199 h 451916"/>
                <a:gd name="connsiteX2" fmla="*/ 490155 w 723066"/>
                <a:gd name="connsiteY2" fmla="*/ 257244 h 451916"/>
                <a:gd name="connsiteX3" fmla="*/ 316342 w 723066"/>
                <a:gd name="connsiteY3" fmla="*/ 187719 h 451916"/>
                <a:gd name="connsiteX4" fmla="*/ 0 w 723066"/>
                <a:gd name="connsiteY4" fmla="*/ 73002 h 451916"/>
                <a:gd name="connsiteX5" fmla="*/ 27811 w 723066"/>
                <a:gd name="connsiteY5" fmla="*/ 0 h 451916"/>
                <a:gd name="connsiteX6" fmla="*/ 511013 w 723066"/>
                <a:gd name="connsiteY6" fmla="*/ 177290 h 451916"/>
                <a:gd name="connsiteX7" fmla="*/ 604873 w 723066"/>
                <a:gd name="connsiteY7" fmla="*/ 257244 h 451916"/>
                <a:gd name="connsiteX8" fmla="*/ 723066 w 723066"/>
                <a:gd name="connsiteY8" fmla="*/ 448440 h 451916"/>
                <a:gd name="connsiteX0" fmla="*/ 570110 w 723066"/>
                <a:gd name="connsiteY0" fmla="*/ 451916 h 451916"/>
                <a:gd name="connsiteX1" fmla="*/ 570110 w 723066"/>
                <a:gd name="connsiteY1" fmla="*/ 337199 h 451916"/>
                <a:gd name="connsiteX2" fmla="*/ 490155 w 723066"/>
                <a:gd name="connsiteY2" fmla="*/ 257244 h 451916"/>
                <a:gd name="connsiteX3" fmla="*/ 316342 w 723066"/>
                <a:gd name="connsiteY3" fmla="*/ 187719 h 451916"/>
                <a:gd name="connsiteX4" fmla="*/ 0 w 723066"/>
                <a:gd name="connsiteY4" fmla="*/ 73002 h 451916"/>
                <a:gd name="connsiteX5" fmla="*/ 27811 w 723066"/>
                <a:gd name="connsiteY5" fmla="*/ 0 h 451916"/>
                <a:gd name="connsiteX6" fmla="*/ 511013 w 723066"/>
                <a:gd name="connsiteY6" fmla="*/ 177290 h 451916"/>
                <a:gd name="connsiteX7" fmla="*/ 663970 w 723066"/>
                <a:gd name="connsiteY7" fmla="*/ 253768 h 451916"/>
                <a:gd name="connsiteX8" fmla="*/ 723066 w 723066"/>
                <a:gd name="connsiteY8" fmla="*/ 448440 h 451916"/>
                <a:gd name="connsiteX0" fmla="*/ 570110 w 723066"/>
                <a:gd name="connsiteY0" fmla="*/ 451916 h 451916"/>
                <a:gd name="connsiteX1" fmla="*/ 570110 w 723066"/>
                <a:gd name="connsiteY1" fmla="*/ 337199 h 451916"/>
                <a:gd name="connsiteX2" fmla="*/ 490155 w 723066"/>
                <a:gd name="connsiteY2" fmla="*/ 257244 h 451916"/>
                <a:gd name="connsiteX3" fmla="*/ 316342 w 723066"/>
                <a:gd name="connsiteY3" fmla="*/ 187719 h 451916"/>
                <a:gd name="connsiteX4" fmla="*/ 0 w 723066"/>
                <a:gd name="connsiteY4" fmla="*/ 73002 h 451916"/>
                <a:gd name="connsiteX5" fmla="*/ 27811 w 723066"/>
                <a:gd name="connsiteY5" fmla="*/ 0 h 451916"/>
                <a:gd name="connsiteX6" fmla="*/ 511013 w 723066"/>
                <a:gd name="connsiteY6" fmla="*/ 139051 h 451916"/>
                <a:gd name="connsiteX7" fmla="*/ 663970 w 723066"/>
                <a:gd name="connsiteY7" fmla="*/ 253768 h 451916"/>
                <a:gd name="connsiteX8" fmla="*/ 723066 w 723066"/>
                <a:gd name="connsiteY8" fmla="*/ 448440 h 451916"/>
                <a:gd name="connsiteX0" fmla="*/ 570110 w 723066"/>
                <a:gd name="connsiteY0" fmla="*/ 479726 h 479726"/>
                <a:gd name="connsiteX1" fmla="*/ 570110 w 723066"/>
                <a:gd name="connsiteY1" fmla="*/ 365009 h 479726"/>
                <a:gd name="connsiteX2" fmla="*/ 490155 w 723066"/>
                <a:gd name="connsiteY2" fmla="*/ 285054 h 479726"/>
                <a:gd name="connsiteX3" fmla="*/ 316342 w 723066"/>
                <a:gd name="connsiteY3" fmla="*/ 215529 h 479726"/>
                <a:gd name="connsiteX4" fmla="*/ 0 w 723066"/>
                <a:gd name="connsiteY4" fmla="*/ 100812 h 479726"/>
                <a:gd name="connsiteX5" fmla="*/ 45192 w 723066"/>
                <a:gd name="connsiteY5" fmla="*/ 0 h 479726"/>
                <a:gd name="connsiteX6" fmla="*/ 511013 w 723066"/>
                <a:gd name="connsiteY6" fmla="*/ 166861 h 479726"/>
                <a:gd name="connsiteX7" fmla="*/ 663970 w 723066"/>
                <a:gd name="connsiteY7" fmla="*/ 281578 h 479726"/>
                <a:gd name="connsiteX8" fmla="*/ 723066 w 723066"/>
                <a:gd name="connsiteY8" fmla="*/ 476250 h 479726"/>
                <a:gd name="connsiteX0" fmla="*/ 570110 w 723066"/>
                <a:gd name="connsiteY0" fmla="*/ 504060 h 504060"/>
                <a:gd name="connsiteX1" fmla="*/ 570110 w 723066"/>
                <a:gd name="connsiteY1" fmla="*/ 389343 h 504060"/>
                <a:gd name="connsiteX2" fmla="*/ 490155 w 723066"/>
                <a:gd name="connsiteY2" fmla="*/ 309388 h 504060"/>
                <a:gd name="connsiteX3" fmla="*/ 316342 w 723066"/>
                <a:gd name="connsiteY3" fmla="*/ 239863 h 504060"/>
                <a:gd name="connsiteX4" fmla="*/ 0 w 723066"/>
                <a:gd name="connsiteY4" fmla="*/ 125146 h 504060"/>
                <a:gd name="connsiteX5" fmla="*/ 48668 w 723066"/>
                <a:gd name="connsiteY5" fmla="*/ 0 h 504060"/>
                <a:gd name="connsiteX6" fmla="*/ 511013 w 723066"/>
                <a:gd name="connsiteY6" fmla="*/ 191195 h 504060"/>
                <a:gd name="connsiteX7" fmla="*/ 663970 w 723066"/>
                <a:gd name="connsiteY7" fmla="*/ 305912 h 504060"/>
                <a:gd name="connsiteX8" fmla="*/ 723066 w 723066"/>
                <a:gd name="connsiteY8" fmla="*/ 500584 h 504060"/>
                <a:gd name="connsiteX0" fmla="*/ 570110 w 723066"/>
                <a:gd name="connsiteY0" fmla="*/ 504060 h 504060"/>
                <a:gd name="connsiteX1" fmla="*/ 570110 w 723066"/>
                <a:gd name="connsiteY1" fmla="*/ 389343 h 504060"/>
                <a:gd name="connsiteX2" fmla="*/ 490155 w 723066"/>
                <a:gd name="connsiteY2" fmla="*/ 309388 h 504060"/>
                <a:gd name="connsiteX3" fmla="*/ 316342 w 723066"/>
                <a:gd name="connsiteY3" fmla="*/ 239863 h 504060"/>
                <a:gd name="connsiteX4" fmla="*/ 0 w 723066"/>
                <a:gd name="connsiteY4" fmla="*/ 125146 h 504060"/>
                <a:gd name="connsiteX5" fmla="*/ 48668 w 723066"/>
                <a:gd name="connsiteY5" fmla="*/ 0 h 504060"/>
                <a:gd name="connsiteX6" fmla="*/ 511013 w 723066"/>
                <a:gd name="connsiteY6" fmla="*/ 191195 h 504060"/>
                <a:gd name="connsiteX7" fmla="*/ 663970 w 723066"/>
                <a:gd name="connsiteY7" fmla="*/ 305912 h 504060"/>
                <a:gd name="connsiteX8" fmla="*/ 723066 w 723066"/>
                <a:gd name="connsiteY8" fmla="*/ 500584 h 504060"/>
                <a:gd name="connsiteX0" fmla="*/ 570110 w 723066"/>
                <a:gd name="connsiteY0" fmla="*/ 504060 h 504060"/>
                <a:gd name="connsiteX1" fmla="*/ 570110 w 723066"/>
                <a:gd name="connsiteY1" fmla="*/ 389343 h 504060"/>
                <a:gd name="connsiteX2" fmla="*/ 490155 w 723066"/>
                <a:gd name="connsiteY2" fmla="*/ 309388 h 504060"/>
                <a:gd name="connsiteX3" fmla="*/ 316342 w 723066"/>
                <a:gd name="connsiteY3" fmla="*/ 239863 h 504060"/>
                <a:gd name="connsiteX4" fmla="*/ 0 w 723066"/>
                <a:gd name="connsiteY4" fmla="*/ 125146 h 504060"/>
                <a:gd name="connsiteX5" fmla="*/ 48668 w 723066"/>
                <a:gd name="connsiteY5" fmla="*/ 0 h 504060"/>
                <a:gd name="connsiteX6" fmla="*/ 511013 w 723066"/>
                <a:gd name="connsiteY6" fmla="*/ 191195 h 504060"/>
                <a:gd name="connsiteX7" fmla="*/ 663970 w 723066"/>
                <a:gd name="connsiteY7" fmla="*/ 305912 h 504060"/>
                <a:gd name="connsiteX8" fmla="*/ 723066 w 723066"/>
                <a:gd name="connsiteY8" fmla="*/ 500584 h 504060"/>
                <a:gd name="connsiteX0" fmla="*/ 570110 w 723066"/>
                <a:gd name="connsiteY0" fmla="*/ 504060 h 504060"/>
                <a:gd name="connsiteX1" fmla="*/ 552728 w 723066"/>
                <a:gd name="connsiteY1" fmla="*/ 389343 h 504060"/>
                <a:gd name="connsiteX2" fmla="*/ 490155 w 723066"/>
                <a:gd name="connsiteY2" fmla="*/ 309388 h 504060"/>
                <a:gd name="connsiteX3" fmla="*/ 316342 w 723066"/>
                <a:gd name="connsiteY3" fmla="*/ 239863 h 504060"/>
                <a:gd name="connsiteX4" fmla="*/ 0 w 723066"/>
                <a:gd name="connsiteY4" fmla="*/ 125146 h 504060"/>
                <a:gd name="connsiteX5" fmla="*/ 48668 w 723066"/>
                <a:gd name="connsiteY5" fmla="*/ 0 h 504060"/>
                <a:gd name="connsiteX6" fmla="*/ 511013 w 723066"/>
                <a:gd name="connsiteY6" fmla="*/ 191195 h 504060"/>
                <a:gd name="connsiteX7" fmla="*/ 663970 w 723066"/>
                <a:gd name="connsiteY7" fmla="*/ 305912 h 504060"/>
                <a:gd name="connsiteX8" fmla="*/ 723066 w 723066"/>
                <a:gd name="connsiteY8" fmla="*/ 500584 h 504060"/>
                <a:gd name="connsiteX0" fmla="*/ 570110 w 723066"/>
                <a:gd name="connsiteY0" fmla="*/ 504060 h 504060"/>
                <a:gd name="connsiteX1" fmla="*/ 552728 w 723066"/>
                <a:gd name="connsiteY1" fmla="*/ 389343 h 504060"/>
                <a:gd name="connsiteX2" fmla="*/ 316342 w 723066"/>
                <a:gd name="connsiteY2" fmla="*/ 239863 h 504060"/>
                <a:gd name="connsiteX3" fmla="*/ 0 w 723066"/>
                <a:gd name="connsiteY3" fmla="*/ 125146 h 504060"/>
                <a:gd name="connsiteX4" fmla="*/ 48668 w 723066"/>
                <a:gd name="connsiteY4" fmla="*/ 0 h 504060"/>
                <a:gd name="connsiteX5" fmla="*/ 511013 w 723066"/>
                <a:gd name="connsiteY5" fmla="*/ 191195 h 504060"/>
                <a:gd name="connsiteX6" fmla="*/ 663970 w 723066"/>
                <a:gd name="connsiteY6" fmla="*/ 305912 h 504060"/>
                <a:gd name="connsiteX7" fmla="*/ 723066 w 723066"/>
                <a:gd name="connsiteY7" fmla="*/ 500584 h 504060"/>
                <a:gd name="connsiteX0" fmla="*/ 570110 w 723066"/>
                <a:gd name="connsiteY0" fmla="*/ 504060 h 504060"/>
                <a:gd name="connsiteX1" fmla="*/ 552728 w 723066"/>
                <a:gd name="connsiteY1" fmla="*/ 389343 h 504060"/>
                <a:gd name="connsiteX2" fmla="*/ 316342 w 723066"/>
                <a:gd name="connsiteY2" fmla="*/ 239863 h 504060"/>
                <a:gd name="connsiteX3" fmla="*/ 0 w 723066"/>
                <a:gd name="connsiteY3" fmla="*/ 125146 h 504060"/>
                <a:gd name="connsiteX4" fmla="*/ 48668 w 723066"/>
                <a:gd name="connsiteY4" fmla="*/ 0 h 504060"/>
                <a:gd name="connsiteX5" fmla="*/ 511013 w 723066"/>
                <a:gd name="connsiteY5" fmla="*/ 191195 h 504060"/>
                <a:gd name="connsiteX6" fmla="*/ 663970 w 723066"/>
                <a:gd name="connsiteY6" fmla="*/ 305912 h 504060"/>
                <a:gd name="connsiteX7" fmla="*/ 723066 w 723066"/>
                <a:gd name="connsiteY7" fmla="*/ 500584 h 504060"/>
                <a:gd name="connsiteX0" fmla="*/ 570110 w 723066"/>
                <a:gd name="connsiteY0" fmla="*/ 504060 h 504060"/>
                <a:gd name="connsiteX1" fmla="*/ 552728 w 723066"/>
                <a:gd name="connsiteY1" fmla="*/ 389343 h 504060"/>
                <a:gd name="connsiteX2" fmla="*/ 316342 w 723066"/>
                <a:gd name="connsiteY2" fmla="*/ 239863 h 504060"/>
                <a:gd name="connsiteX3" fmla="*/ 0 w 723066"/>
                <a:gd name="connsiteY3" fmla="*/ 125146 h 504060"/>
                <a:gd name="connsiteX4" fmla="*/ 48668 w 723066"/>
                <a:gd name="connsiteY4" fmla="*/ 0 h 504060"/>
                <a:gd name="connsiteX5" fmla="*/ 511013 w 723066"/>
                <a:gd name="connsiteY5" fmla="*/ 191195 h 504060"/>
                <a:gd name="connsiteX6" fmla="*/ 663970 w 723066"/>
                <a:gd name="connsiteY6" fmla="*/ 305912 h 504060"/>
                <a:gd name="connsiteX7" fmla="*/ 723066 w 723066"/>
                <a:gd name="connsiteY7" fmla="*/ 500584 h 5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066" h="504060">
                  <a:moveTo>
                    <a:pt x="570110" y="504060"/>
                  </a:moveTo>
                  <a:cubicBezTo>
                    <a:pt x="570110" y="465821"/>
                    <a:pt x="567213" y="433376"/>
                    <a:pt x="552728" y="389343"/>
                  </a:cubicBezTo>
                  <a:cubicBezTo>
                    <a:pt x="524338" y="331405"/>
                    <a:pt x="408463" y="283896"/>
                    <a:pt x="316342" y="239863"/>
                  </a:cubicBezTo>
                  <a:lnTo>
                    <a:pt x="0" y="125146"/>
                  </a:lnTo>
                  <a:lnTo>
                    <a:pt x="48668" y="0"/>
                  </a:lnTo>
                  <a:lnTo>
                    <a:pt x="511013" y="191195"/>
                  </a:lnTo>
                  <a:cubicBezTo>
                    <a:pt x="613563" y="242180"/>
                    <a:pt x="628628" y="254347"/>
                    <a:pt x="663970" y="305912"/>
                  </a:cubicBezTo>
                  <a:cubicBezTo>
                    <a:pt x="699312" y="357477"/>
                    <a:pt x="703367" y="435693"/>
                    <a:pt x="723066" y="500584"/>
                  </a:cubicBezTo>
                </a:path>
              </a:pathLst>
            </a:custGeom>
            <a:solidFill>
              <a:schemeClr val="tx2">
                <a:lumMod val="60000"/>
                <a:lumOff val="40000"/>
              </a:schemeClr>
            </a:solidFill>
            <a:ln w="6350">
              <a:solidFill>
                <a:sysClr val="windowText" lastClr="000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cs-CZ"/>
            </a:p>
          </p:txBody>
        </p:sp>
        <p:grpSp>
          <p:nvGrpSpPr>
            <p:cNvPr id="517138" name="Skupina 18"/>
            <p:cNvGrpSpPr>
              <a:grpSpLocks/>
            </p:cNvGrpSpPr>
            <p:nvPr/>
          </p:nvGrpSpPr>
          <p:grpSpPr bwMode="auto">
            <a:xfrm rot="1304892">
              <a:off x="825400" y="842594"/>
              <a:ext cx="664330" cy="815666"/>
              <a:chOff x="825400" y="842594"/>
              <a:chExt cx="668874" cy="830039"/>
            </a:xfrm>
          </p:grpSpPr>
          <p:sp>
            <p:nvSpPr>
              <p:cNvPr id="55" name="Obdélník 54"/>
              <p:cNvSpPr/>
              <p:nvPr/>
            </p:nvSpPr>
            <p:spPr>
              <a:xfrm>
                <a:off x="1037279" y="912862"/>
                <a:ext cx="452304" cy="331270"/>
              </a:xfrm>
              <a:prstGeom prst="rect">
                <a:avLst/>
              </a:prstGeom>
              <a:solidFill>
                <a:schemeClr val="accent3">
                  <a:lumMod val="40000"/>
                  <a:lumOff val="60000"/>
                </a:schemeClr>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6" name="Obdélník 55"/>
              <p:cNvSpPr/>
              <p:nvPr/>
            </p:nvSpPr>
            <p:spPr>
              <a:xfrm>
                <a:off x="824526" y="842954"/>
                <a:ext cx="214165" cy="825753"/>
              </a:xfrm>
              <a:prstGeom prst="rect">
                <a:avLst/>
              </a:prstGeom>
              <a:solidFill>
                <a:schemeClr val="tx2">
                  <a:lumMod val="20000"/>
                  <a:lumOff val="80000"/>
                </a:schemeClr>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7" name="Obdélník 56"/>
              <p:cNvSpPr/>
              <p:nvPr/>
            </p:nvSpPr>
            <p:spPr>
              <a:xfrm>
                <a:off x="1135841" y="1274484"/>
                <a:ext cx="300470" cy="381365"/>
              </a:xfrm>
              <a:prstGeom prst="rect">
                <a:avLst/>
              </a:prstGeom>
              <a:solidFill>
                <a:schemeClr val="accent2">
                  <a:lumMod val="40000"/>
                  <a:lumOff val="60000"/>
                </a:schemeClr>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8" name="Obdélník 57"/>
              <p:cNvSpPr/>
              <p:nvPr/>
            </p:nvSpPr>
            <p:spPr>
              <a:xfrm>
                <a:off x="912892" y="1324164"/>
                <a:ext cx="86305" cy="292487"/>
              </a:xfrm>
              <a:prstGeom prst="rect">
                <a:avLst/>
              </a:prstGeom>
              <a:solidFill>
                <a:srgbClr val="0070C0"/>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9" name="Obdélník 58"/>
              <p:cNvSpPr/>
              <p:nvPr/>
            </p:nvSpPr>
            <p:spPr>
              <a:xfrm>
                <a:off x="944671" y="982200"/>
                <a:ext cx="19179" cy="33935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0" name="Obdélník 59"/>
              <p:cNvSpPr/>
              <p:nvPr/>
            </p:nvSpPr>
            <p:spPr>
              <a:xfrm>
                <a:off x="961989" y="1009484"/>
                <a:ext cx="17580" cy="180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1" name="Obdélník 60"/>
              <p:cNvSpPr/>
              <p:nvPr/>
            </p:nvSpPr>
            <p:spPr>
              <a:xfrm>
                <a:off x="1078694" y="948075"/>
                <a:ext cx="359606" cy="177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2" name="Obdélník 61"/>
              <p:cNvSpPr/>
              <p:nvPr/>
            </p:nvSpPr>
            <p:spPr>
              <a:xfrm>
                <a:off x="1091794" y="1188054"/>
                <a:ext cx="161422" cy="177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3" name="Obdélník 62"/>
              <p:cNvSpPr/>
              <p:nvPr/>
            </p:nvSpPr>
            <p:spPr>
              <a:xfrm>
                <a:off x="1287373" y="1190938"/>
                <a:ext cx="161423" cy="177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4" name="Obdélník 63"/>
              <p:cNvSpPr/>
              <p:nvPr/>
            </p:nvSpPr>
            <p:spPr>
              <a:xfrm>
                <a:off x="1089786" y="1153867"/>
                <a:ext cx="359606" cy="1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5" name="Obdélník 64"/>
              <p:cNvSpPr/>
              <p:nvPr/>
            </p:nvSpPr>
            <p:spPr>
              <a:xfrm>
                <a:off x="1183424" y="1322322"/>
                <a:ext cx="73519" cy="3005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66" name="Obdélník 65"/>
              <p:cNvSpPr/>
              <p:nvPr/>
            </p:nvSpPr>
            <p:spPr>
              <a:xfrm>
                <a:off x="1311337" y="1322985"/>
                <a:ext cx="73519" cy="3021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sp>
          <p:nvSpPr>
            <p:cNvPr id="20" name="Obdélník 19"/>
            <p:cNvSpPr/>
            <p:nvPr/>
          </p:nvSpPr>
          <p:spPr>
            <a:xfrm>
              <a:off x="5617768" y="2401015"/>
              <a:ext cx="217473" cy="793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cxnSp>
          <p:nvCxnSpPr>
            <p:cNvPr id="21" name="Přímá spojovací čára 20"/>
            <p:cNvCxnSpPr>
              <a:stCxn id="16" idx="11"/>
              <a:endCxn id="16" idx="0"/>
            </p:cNvCxnSpPr>
            <p:nvPr/>
          </p:nvCxnSpPr>
          <p:spPr>
            <a:xfrm>
              <a:off x="5520938" y="2699554"/>
              <a:ext cx="42859" cy="1826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2530142" y="2801268"/>
              <a:ext cx="143056" cy="390251"/>
            </a:xfrm>
            <a:prstGeom prst="rect">
              <a:avLst/>
            </a:prstGeom>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23" name="Obdélník 22"/>
            <p:cNvSpPr/>
            <p:nvPr/>
          </p:nvSpPr>
          <p:spPr>
            <a:xfrm>
              <a:off x="2497917" y="2714058"/>
              <a:ext cx="391589" cy="144006"/>
            </a:xfrm>
            <a:prstGeom prst="rect">
              <a:avLst/>
            </a:prstGeom>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nvGrpSpPr>
            <p:cNvPr id="517155" name="Skupina 23"/>
            <p:cNvGrpSpPr>
              <a:grpSpLocks/>
            </p:cNvGrpSpPr>
            <p:nvPr/>
          </p:nvGrpSpPr>
          <p:grpSpPr bwMode="auto">
            <a:xfrm rot="-4207235">
              <a:off x="1540352" y="1146904"/>
              <a:ext cx="277534" cy="280409"/>
              <a:chOff x="1540352" y="1146904"/>
              <a:chExt cx="280409" cy="280409"/>
            </a:xfrm>
          </p:grpSpPr>
          <p:sp>
            <p:nvSpPr>
              <p:cNvPr id="51" name="Elipsa 50"/>
              <p:cNvSpPr>
                <a:spLocks noChangeArrowheads="1"/>
              </p:cNvSpPr>
              <p:nvPr/>
            </p:nvSpPr>
            <p:spPr bwMode="auto">
              <a:xfrm>
                <a:off x="1541671" y="1147765"/>
                <a:ext cx="277566" cy="277792"/>
              </a:xfrm>
              <a:prstGeom prst="ellipse">
                <a:avLst/>
              </a:prstGeom>
              <a:solidFill>
                <a:srgbClr val="FBF7E6"/>
              </a:solidFill>
              <a:ln w="6350" algn="ctr">
                <a:solidFill>
                  <a:srgbClr val="AD9E5E"/>
                </a:solidFill>
                <a:round/>
                <a:headEnd/>
                <a:tailEnd/>
              </a:ln>
            </p:spPr>
            <p:txBody>
              <a:bodyPr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nvGrpSpPr>
              <p:cNvPr id="517157" name="Skupina 51"/>
              <p:cNvGrpSpPr>
                <a:grpSpLocks/>
              </p:cNvGrpSpPr>
              <p:nvPr/>
            </p:nvGrpSpPr>
            <p:grpSpPr bwMode="auto">
              <a:xfrm>
                <a:off x="1540352" y="1146904"/>
                <a:ext cx="280409" cy="280409"/>
                <a:chOff x="1540352" y="1146904"/>
                <a:chExt cx="280409" cy="280409"/>
              </a:xfrm>
            </p:grpSpPr>
            <p:sp>
              <p:nvSpPr>
                <p:cNvPr id="53" name="Tětiva 52"/>
                <p:cNvSpPr>
                  <a:spLocks noChangeArrowheads="1"/>
                </p:cNvSpPr>
                <p:nvPr/>
              </p:nvSpPr>
              <p:spPr bwMode="auto">
                <a:xfrm>
                  <a:off x="1540067" y="1146177"/>
                  <a:ext cx="280774" cy="280968"/>
                </a:xfrm>
                <a:custGeom>
                  <a:avLst/>
                  <a:gdLst>
                    <a:gd name="T0" fmla="*/ 78633 w 280774"/>
                    <a:gd name="T1" fmla="*/ 266647 h 280968"/>
                    <a:gd name="T2" fmla="*/ 81003 w 280774"/>
                    <a:gd name="T3" fmla="*/ 13187 h 280968"/>
                    <a:gd name="T4" fmla="*/ 79818 w 280774"/>
                    <a:gd name="T5" fmla="*/ 139917 h 280968"/>
                    <a:gd name="T6" fmla="*/ 5898240 60000 65536"/>
                    <a:gd name="T7" fmla="*/ 17694720 60000 65536"/>
                    <a:gd name="T8" fmla="*/ 0 60000 65536"/>
                    <a:gd name="T9" fmla="*/ 41118 w 280774"/>
                    <a:gd name="T10" fmla="*/ 41147 h 280968"/>
                    <a:gd name="T11" fmla="*/ 239656 w 280774"/>
                    <a:gd name="T12" fmla="*/ 239821 h 280968"/>
                  </a:gdLst>
                  <a:ahLst/>
                  <a:cxnLst>
                    <a:cxn ang="T6">
                      <a:pos x="T0" y="T1"/>
                    </a:cxn>
                    <a:cxn ang="T7">
                      <a:pos x="T2" y="T3"/>
                    </a:cxn>
                    <a:cxn ang="T8">
                      <a:pos x="T4" y="T5"/>
                    </a:cxn>
                  </a:cxnLst>
                  <a:rect l="T9" t="T10" r="T11" b="T12"/>
                  <a:pathLst>
                    <a:path w="280774" h="280968">
                      <a:moveTo>
                        <a:pt x="78633" y="266647"/>
                      </a:moveTo>
                      <a:lnTo>
                        <a:pt x="78633" y="266646"/>
                      </a:lnTo>
                      <a:cubicBezTo>
                        <a:pt x="30507" y="243057"/>
                        <a:pt x="0" y="194109"/>
                        <a:pt x="0" y="140484"/>
                      </a:cubicBezTo>
                      <a:cubicBezTo>
                        <a:pt x="-1" y="85909"/>
                        <a:pt x="31584" y="36273"/>
                        <a:pt x="81001" y="13187"/>
                      </a:cubicBezTo>
                      <a:close/>
                    </a:path>
                  </a:pathLst>
                </a:custGeom>
                <a:solidFill>
                  <a:schemeClr val="accent1"/>
                </a:solidFill>
                <a:ln w="6350" algn="ctr">
                  <a:solidFill>
                    <a:srgbClr val="AD9E5E"/>
                  </a:solidFill>
                  <a:miter lim="800000"/>
                  <a:headEnd/>
                  <a:tailEnd/>
                </a:ln>
              </p:spPr>
              <p:txBody>
                <a:bodyPr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4" name="Tětiva 53"/>
                <p:cNvSpPr>
                  <a:spLocks noChangeArrowheads="1"/>
                </p:cNvSpPr>
                <p:nvPr/>
              </p:nvSpPr>
              <p:spPr bwMode="auto">
                <a:xfrm flipH="1">
                  <a:off x="1540067" y="1146177"/>
                  <a:ext cx="280774" cy="280968"/>
                </a:xfrm>
                <a:custGeom>
                  <a:avLst/>
                  <a:gdLst>
                    <a:gd name="T0" fmla="*/ 78633 w 280774"/>
                    <a:gd name="T1" fmla="*/ 266647 h 280968"/>
                    <a:gd name="T2" fmla="*/ 81003 w 280774"/>
                    <a:gd name="T3" fmla="*/ 13187 h 280968"/>
                    <a:gd name="T4" fmla="*/ 79818 w 280774"/>
                    <a:gd name="T5" fmla="*/ 139917 h 280968"/>
                    <a:gd name="T6" fmla="*/ 5898240 60000 65536"/>
                    <a:gd name="T7" fmla="*/ 17694720 60000 65536"/>
                    <a:gd name="T8" fmla="*/ 0 60000 65536"/>
                    <a:gd name="T9" fmla="*/ 41118 w 280774"/>
                    <a:gd name="T10" fmla="*/ 41147 h 280968"/>
                    <a:gd name="T11" fmla="*/ 239656 w 280774"/>
                    <a:gd name="T12" fmla="*/ 239821 h 280968"/>
                  </a:gdLst>
                  <a:ahLst/>
                  <a:cxnLst>
                    <a:cxn ang="T6">
                      <a:pos x="T0" y="T1"/>
                    </a:cxn>
                    <a:cxn ang="T7">
                      <a:pos x="T2" y="T3"/>
                    </a:cxn>
                    <a:cxn ang="T8">
                      <a:pos x="T4" y="T5"/>
                    </a:cxn>
                  </a:cxnLst>
                  <a:rect l="T9" t="T10" r="T11" b="T12"/>
                  <a:pathLst>
                    <a:path w="280774" h="280968">
                      <a:moveTo>
                        <a:pt x="78633" y="266647"/>
                      </a:moveTo>
                      <a:lnTo>
                        <a:pt x="78633" y="266646"/>
                      </a:lnTo>
                      <a:cubicBezTo>
                        <a:pt x="30507" y="243057"/>
                        <a:pt x="0" y="194109"/>
                        <a:pt x="0" y="140484"/>
                      </a:cubicBezTo>
                      <a:cubicBezTo>
                        <a:pt x="-1" y="85909"/>
                        <a:pt x="31584" y="36273"/>
                        <a:pt x="81001" y="13187"/>
                      </a:cubicBezTo>
                      <a:close/>
                    </a:path>
                  </a:pathLst>
                </a:custGeom>
                <a:solidFill>
                  <a:schemeClr val="accent1"/>
                </a:solidFill>
                <a:ln w="6350" algn="ctr">
                  <a:solidFill>
                    <a:srgbClr val="AD9E5E"/>
                  </a:solidFill>
                  <a:miter lim="800000"/>
                  <a:headEnd/>
                  <a:tailEnd/>
                </a:ln>
              </p:spPr>
              <p:txBody>
                <a:bodyPr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grpSp>
        <p:grpSp>
          <p:nvGrpSpPr>
            <p:cNvPr id="517160" name="Skupina 24"/>
            <p:cNvGrpSpPr>
              <a:grpSpLocks/>
            </p:cNvGrpSpPr>
            <p:nvPr/>
          </p:nvGrpSpPr>
          <p:grpSpPr bwMode="auto">
            <a:xfrm>
              <a:off x="1998959" y="1753679"/>
              <a:ext cx="280409" cy="274661"/>
              <a:chOff x="1998959" y="1753679"/>
              <a:chExt cx="280409" cy="280409"/>
            </a:xfrm>
          </p:grpSpPr>
          <p:sp>
            <p:nvSpPr>
              <p:cNvPr id="47" name="Elipsa 46"/>
              <p:cNvSpPr/>
              <p:nvPr/>
            </p:nvSpPr>
            <p:spPr>
              <a:xfrm>
                <a:off x="2000110" y="1754731"/>
                <a:ext cx="277792" cy="277227"/>
              </a:xfrm>
              <a:prstGeom prst="ellipse">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nvGrpSpPr>
              <p:cNvPr id="517162" name="Skupina 47"/>
              <p:cNvGrpSpPr>
                <a:grpSpLocks/>
              </p:cNvGrpSpPr>
              <p:nvPr/>
            </p:nvGrpSpPr>
            <p:grpSpPr bwMode="auto">
              <a:xfrm>
                <a:off x="1998959" y="1753679"/>
                <a:ext cx="280409" cy="280409"/>
                <a:chOff x="1998959" y="1753679"/>
                <a:chExt cx="280409" cy="280409"/>
              </a:xfrm>
            </p:grpSpPr>
            <p:sp>
              <p:nvSpPr>
                <p:cNvPr id="49" name="Tětiva 48"/>
                <p:cNvSpPr/>
                <p:nvPr/>
              </p:nvSpPr>
              <p:spPr>
                <a:xfrm>
                  <a:off x="1998522" y="1753110"/>
                  <a:ext cx="280968" cy="280468"/>
                </a:xfrm>
                <a:prstGeom prst="chord">
                  <a:avLst>
                    <a:gd name="adj1" fmla="val 6964838"/>
                    <a:gd name="adj2" fmla="val 14699452"/>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50" name="Tětiva 49"/>
                <p:cNvSpPr/>
                <p:nvPr/>
              </p:nvSpPr>
              <p:spPr>
                <a:xfrm flipH="1">
                  <a:off x="1998522" y="1753110"/>
                  <a:ext cx="280968" cy="280468"/>
                </a:xfrm>
                <a:prstGeom prst="chord">
                  <a:avLst>
                    <a:gd name="adj1" fmla="val 6964838"/>
                    <a:gd name="adj2" fmla="val 14699452"/>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grpSp>
        <p:sp>
          <p:nvSpPr>
            <p:cNvPr id="26" name="Volný tvar 25"/>
            <p:cNvSpPr/>
            <p:nvPr/>
          </p:nvSpPr>
          <p:spPr>
            <a:xfrm>
              <a:off x="2239805" y="2423246"/>
              <a:ext cx="128579" cy="241372"/>
            </a:xfrm>
            <a:custGeom>
              <a:avLst/>
              <a:gdLst>
                <a:gd name="connsiteX0" fmla="*/ 0 w 129077"/>
                <a:gd name="connsiteY0" fmla="*/ 0 h 244801"/>
                <a:gd name="connsiteX1" fmla="*/ 17804 w 129077"/>
                <a:gd name="connsiteY1" fmla="*/ 84568 h 244801"/>
                <a:gd name="connsiteX2" fmla="*/ 62313 w 129077"/>
                <a:gd name="connsiteY2" fmla="*/ 178037 h 244801"/>
                <a:gd name="connsiteX3" fmla="*/ 129077 w 129077"/>
                <a:gd name="connsiteY3" fmla="*/ 244801 h 244801"/>
              </a:gdLst>
              <a:ahLst/>
              <a:cxnLst>
                <a:cxn ang="0">
                  <a:pos x="connsiteX0" y="connsiteY0"/>
                </a:cxn>
                <a:cxn ang="0">
                  <a:pos x="connsiteX1" y="connsiteY1"/>
                </a:cxn>
                <a:cxn ang="0">
                  <a:pos x="connsiteX2" y="connsiteY2"/>
                </a:cxn>
                <a:cxn ang="0">
                  <a:pos x="connsiteX3" y="connsiteY3"/>
                </a:cxn>
              </a:cxnLst>
              <a:rect l="l" t="t" r="r" b="b"/>
              <a:pathLst>
                <a:path w="129077" h="244801">
                  <a:moveTo>
                    <a:pt x="0" y="0"/>
                  </a:moveTo>
                  <a:cubicBezTo>
                    <a:pt x="3709" y="27447"/>
                    <a:pt x="7419" y="54895"/>
                    <a:pt x="17804" y="84568"/>
                  </a:cubicBezTo>
                  <a:cubicBezTo>
                    <a:pt x="28189" y="114241"/>
                    <a:pt x="43768" y="151332"/>
                    <a:pt x="62313" y="178037"/>
                  </a:cubicBezTo>
                  <a:cubicBezTo>
                    <a:pt x="80859" y="204743"/>
                    <a:pt x="104968" y="224772"/>
                    <a:pt x="129077" y="24480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cs-CZ"/>
            </a:p>
          </p:txBody>
        </p:sp>
        <p:sp>
          <p:nvSpPr>
            <p:cNvPr id="27" name="Volný tvar 26"/>
            <p:cNvSpPr/>
            <p:nvPr/>
          </p:nvSpPr>
          <p:spPr>
            <a:xfrm>
              <a:off x="2069955" y="2445478"/>
              <a:ext cx="182549" cy="350941"/>
            </a:xfrm>
            <a:custGeom>
              <a:avLst/>
              <a:gdLst>
                <a:gd name="connsiteX0" fmla="*/ 0 w 182488"/>
                <a:gd name="connsiteY0" fmla="*/ 0 h 356075"/>
                <a:gd name="connsiteX1" fmla="*/ 35607 w 182488"/>
                <a:gd name="connsiteY1" fmla="*/ 151332 h 356075"/>
                <a:gd name="connsiteX2" fmla="*/ 102371 w 182488"/>
                <a:gd name="connsiteY2" fmla="*/ 280409 h 356075"/>
                <a:gd name="connsiteX3" fmla="*/ 182488 w 182488"/>
                <a:gd name="connsiteY3" fmla="*/ 356075 h 356075"/>
              </a:gdLst>
              <a:ahLst/>
              <a:cxnLst>
                <a:cxn ang="0">
                  <a:pos x="connsiteX0" y="connsiteY0"/>
                </a:cxn>
                <a:cxn ang="0">
                  <a:pos x="connsiteX1" y="connsiteY1"/>
                </a:cxn>
                <a:cxn ang="0">
                  <a:pos x="connsiteX2" y="connsiteY2"/>
                </a:cxn>
                <a:cxn ang="0">
                  <a:pos x="connsiteX3" y="connsiteY3"/>
                </a:cxn>
              </a:cxnLst>
              <a:rect l="l" t="t" r="r" b="b"/>
              <a:pathLst>
                <a:path w="182488" h="356075">
                  <a:moveTo>
                    <a:pt x="0" y="0"/>
                  </a:moveTo>
                  <a:cubicBezTo>
                    <a:pt x="9272" y="52298"/>
                    <a:pt x="18545" y="104597"/>
                    <a:pt x="35607" y="151332"/>
                  </a:cubicBezTo>
                  <a:cubicBezTo>
                    <a:pt x="52669" y="198067"/>
                    <a:pt x="77891" y="246285"/>
                    <a:pt x="102371" y="280409"/>
                  </a:cubicBezTo>
                  <a:cubicBezTo>
                    <a:pt x="126851" y="314533"/>
                    <a:pt x="154669" y="335304"/>
                    <a:pt x="182488" y="35607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cs-CZ"/>
            </a:p>
          </p:txBody>
        </p:sp>
        <p:grpSp>
          <p:nvGrpSpPr>
            <p:cNvPr id="517167" name="Skupina 27"/>
            <p:cNvGrpSpPr>
              <a:grpSpLocks/>
            </p:cNvGrpSpPr>
            <p:nvPr/>
          </p:nvGrpSpPr>
          <p:grpSpPr bwMode="auto">
            <a:xfrm>
              <a:off x="1756728" y="614006"/>
              <a:ext cx="811799" cy="411459"/>
              <a:chOff x="1756728" y="614006"/>
              <a:chExt cx="814936" cy="415428"/>
            </a:xfrm>
          </p:grpSpPr>
          <p:sp>
            <p:nvSpPr>
              <p:cNvPr id="45" name="Obdélník 44"/>
              <p:cNvSpPr/>
              <p:nvPr/>
            </p:nvSpPr>
            <p:spPr>
              <a:xfrm>
                <a:off x="2066384" y="805342"/>
                <a:ext cx="196004" cy="224460"/>
              </a:xfrm>
              <a:prstGeom prst="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46" name="Obdélník 45"/>
              <p:cNvSpPr/>
              <p:nvPr/>
            </p:nvSpPr>
            <p:spPr>
              <a:xfrm>
                <a:off x="1757241" y="614550"/>
                <a:ext cx="814291" cy="202014"/>
              </a:xfrm>
              <a:prstGeom prst="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grpSp>
          <p:nvGrpSpPr>
            <p:cNvPr id="517170" name="Skupina 28"/>
            <p:cNvGrpSpPr>
              <a:grpSpLocks/>
            </p:cNvGrpSpPr>
            <p:nvPr/>
          </p:nvGrpSpPr>
          <p:grpSpPr bwMode="auto">
            <a:xfrm rot="4083466">
              <a:off x="2035999" y="408506"/>
              <a:ext cx="204322" cy="606520"/>
              <a:chOff x="2035999" y="408506"/>
              <a:chExt cx="205160" cy="609509"/>
            </a:xfrm>
          </p:grpSpPr>
          <p:sp>
            <p:nvSpPr>
              <p:cNvPr id="42" name="Obdélník 41"/>
              <p:cNvSpPr>
                <a:spLocks noChangeArrowheads="1"/>
              </p:cNvSpPr>
              <p:nvPr/>
            </p:nvSpPr>
            <p:spPr bwMode="auto">
              <a:xfrm rot="1304892">
                <a:off x="2034951" y="729745"/>
                <a:ext cx="87697" cy="291924"/>
              </a:xfrm>
              <a:prstGeom prst="rect">
                <a:avLst/>
              </a:prstGeom>
              <a:solidFill>
                <a:srgbClr val="0070C0"/>
              </a:solidFill>
              <a:ln w="6350" algn="ctr">
                <a:solidFill>
                  <a:srgbClr val="000000"/>
                </a:solidFill>
                <a:miter lim="800000"/>
                <a:headEnd/>
                <a:tailEnd/>
              </a:ln>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43" name="Obdélník 42"/>
              <p:cNvSpPr>
                <a:spLocks noChangeArrowheads="1"/>
              </p:cNvSpPr>
              <p:nvPr/>
            </p:nvSpPr>
            <p:spPr bwMode="auto">
              <a:xfrm rot="1304892">
                <a:off x="2185043" y="413248"/>
                <a:ext cx="17540" cy="336590"/>
              </a:xfrm>
              <a:prstGeom prst="rect">
                <a:avLst/>
              </a:prstGeom>
              <a:solidFill>
                <a:srgbClr val="00B05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sp>
            <p:nvSpPr>
              <p:cNvPr id="44" name="Obdélník 43"/>
              <p:cNvSpPr>
                <a:spLocks noChangeArrowheads="1"/>
              </p:cNvSpPr>
              <p:nvPr/>
            </p:nvSpPr>
            <p:spPr bwMode="auto">
              <a:xfrm rot="1304892">
                <a:off x="2221868" y="447721"/>
                <a:ext cx="17539" cy="178664"/>
              </a:xfrm>
              <a:prstGeom prst="rect">
                <a:avLst/>
              </a:prstGeom>
              <a:solidFill>
                <a:schemeClr val="accent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cs-CZ"/>
              </a:p>
            </p:txBody>
          </p:sp>
        </p:grpSp>
        <p:sp>
          <p:nvSpPr>
            <p:cNvPr id="30" name="Obdélníkový popisek 29"/>
            <p:cNvSpPr>
              <a:spLocks noChangeArrowheads="1"/>
            </p:cNvSpPr>
            <p:nvPr/>
          </p:nvSpPr>
          <p:spPr bwMode="auto">
            <a:xfrm>
              <a:off x="2798566" y="1973851"/>
              <a:ext cx="801632" cy="463688"/>
            </a:xfrm>
            <a:prstGeom prst="wedgeRectCallout">
              <a:avLst>
                <a:gd name="adj1" fmla="val -50954"/>
                <a:gd name="adj2" fmla="val 94148"/>
              </a:avLst>
            </a:prstGeom>
            <a:solidFill>
              <a:srgbClr val="FFFFFF">
                <a:alpha val="50000"/>
              </a:srgbClr>
            </a:solidFill>
            <a:ln w="6350" algn="ctr">
              <a:solidFill>
                <a:srgbClr val="A6A6A6"/>
              </a:solidFill>
              <a:miter lim="800000"/>
              <a:headEnd/>
              <a:tailEnd/>
            </a:ln>
          </p:spPr>
          <p:txBody>
            <a:bodyPr lIns="18000" tIns="10800" rIns="18000" bIns="10800" anchor="ctr"/>
            <a:lstStyle/>
            <a:p>
              <a:pPr algn="ctr"/>
              <a:r>
                <a:rPr lang="en-US" sz="1100">
                  <a:solidFill>
                    <a:srgbClr val="000000"/>
                  </a:solidFill>
                  <a:latin typeface="Tahoma" pitchFamily="34" charset="0"/>
                  <a:cs typeface="Arial" charset="0"/>
                </a:rPr>
                <a:t>4 wing diaphragm</a:t>
              </a:r>
              <a:endParaRPr lang="cs-CZ" sz="1100">
                <a:solidFill>
                  <a:srgbClr val="000000"/>
                </a:solidFill>
                <a:latin typeface="Tahoma" pitchFamily="34" charset="0"/>
                <a:cs typeface="Arial" charset="0"/>
              </a:endParaRPr>
            </a:p>
          </p:txBody>
        </p:sp>
        <p:sp>
          <p:nvSpPr>
            <p:cNvPr id="31" name="Obdélníkový popisek 30"/>
            <p:cNvSpPr/>
            <p:nvPr/>
          </p:nvSpPr>
          <p:spPr>
            <a:xfrm>
              <a:off x="1242925" y="2782128"/>
              <a:ext cx="798457" cy="463688"/>
            </a:xfrm>
            <a:prstGeom prst="wedgeRectCallout">
              <a:avLst>
                <a:gd name="adj1" fmla="val 48871"/>
                <a:gd name="adj2" fmla="val -235762"/>
              </a:avLst>
            </a:prstGeom>
            <a:solidFill>
              <a:srgbClr val="FFFFFF">
                <a:alpha val="50196"/>
              </a:srgb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RED IN diaphragm</a:t>
              </a:r>
              <a:endParaRPr lang="cs-CZ">
                <a:solidFill>
                  <a:sysClr val="windowText" lastClr="000000"/>
                </a:solidFill>
              </a:endParaRPr>
            </a:p>
          </p:txBody>
        </p:sp>
        <p:sp>
          <p:nvSpPr>
            <p:cNvPr id="32" name="Obdélníkový popisek 31"/>
            <p:cNvSpPr>
              <a:spLocks noChangeArrowheads="1"/>
            </p:cNvSpPr>
            <p:nvPr/>
          </p:nvSpPr>
          <p:spPr bwMode="auto">
            <a:xfrm>
              <a:off x="861952" y="2205695"/>
              <a:ext cx="800044" cy="468451"/>
            </a:xfrm>
            <a:prstGeom prst="wedgeRectCallout">
              <a:avLst>
                <a:gd name="adj1" fmla="val 43037"/>
                <a:gd name="adj2" fmla="val -230306"/>
              </a:avLst>
            </a:prstGeom>
            <a:solidFill>
              <a:srgbClr val="FFFFFF">
                <a:alpha val="50000"/>
              </a:srgbClr>
            </a:solidFill>
            <a:ln w="6350" algn="ctr">
              <a:solidFill>
                <a:srgbClr val="A6A6A6"/>
              </a:solidFill>
              <a:miter lim="800000"/>
              <a:headEnd/>
              <a:tailEnd/>
            </a:ln>
          </p:spPr>
          <p:txBody>
            <a:bodyPr lIns="18000" tIns="10800" rIns="18000" bIns="108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RED IN diaphragm</a:t>
              </a:r>
              <a:endParaRPr lang="cs-CZ">
                <a:solidFill>
                  <a:sysClr val="windowText" lastClr="000000"/>
                </a:solidFill>
              </a:endParaRPr>
            </a:p>
          </p:txBody>
        </p:sp>
        <p:sp>
          <p:nvSpPr>
            <p:cNvPr id="33" name="Obdélníkový popisek 32"/>
            <p:cNvSpPr/>
            <p:nvPr/>
          </p:nvSpPr>
          <p:spPr>
            <a:xfrm>
              <a:off x="2806503" y="1332309"/>
              <a:ext cx="801631" cy="463688"/>
            </a:xfrm>
            <a:prstGeom prst="wedgeRectCallout">
              <a:avLst>
                <a:gd name="adj1" fmla="val -111821"/>
                <a:gd name="adj2" fmla="val 11410"/>
              </a:avLst>
            </a:prstGeom>
            <a:solidFill>
              <a:srgbClr val="FFFFFF">
                <a:alpha val="50196"/>
              </a:srgb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RED magnet</a:t>
              </a:r>
              <a:endParaRPr lang="cs-CZ">
                <a:solidFill>
                  <a:sysClr val="windowText" lastClr="000000"/>
                </a:solidFill>
              </a:endParaRPr>
            </a:p>
          </p:txBody>
        </p:sp>
        <p:sp>
          <p:nvSpPr>
            <p:cNvPr id="34" name="Obdélníkový popisek 33"/>
            <p:cNvSpPr/>
            <p:nvPr/>
          </p:nvSpPr>
          <p:spPr>
            <a:xfrm>
              <a:off x="3919262" y="3601522"/>
              <a:ext cx="800044" cy="463688"/>
            </a:xfrm>
            <a:prstGeom prst="wedgeRectCallout">
              <a:avLst>
                <a:gd name="adj1" fmla="val -104865"/>
                <a:gd name="adj2" fmla="val -84867"/>
              </a:avLst>
            </a:prstGeom>
            <a:solidFill>
              <a:srgbClr val="FFFFFF">
                <a:alpha val="50196"/>
              </a:srgb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Main magnet</a:t>
              </a:r>
              <a:endParaRPr lang="cs-CZ">
                <a:solidFill>
                  <a:sysClr val="windowText" lastClr="000000"/>
                </a:solidFill>
              </a:endParaRPr>
            </a:p>
          </p:txBody>
        </p:sp>
        <p:sp>
          <p:nvSpPr>
            <p:cNvPr id="35" name="Obdélníkový popisek 34"/>
            <p:cNvSpPr>
              <a:spLocks noChangeArrowheads="1"/>
            </p:cNvSpPr>
            <p:nvPr/>
          </p:nvSpPr>
          <p:spPr bwMode="auto">
            <a:xfrm>
              <a:off x="1368329" y="3544355"/>
              <a:ext cx="1220701" cy="465276"/>
            </a:xfrm>
            <a:prstGeom prst="wedgeRectCallout">
              <a:avLst>
                <a:gd name="adj1" fmla="val 14616"/>
                <a:gd name="adj2" fmla="val -220255"/>
              </a:avLst>
            </a:prstGeom>
            <a:solidFill>
              <a:srgbClr val="FFFFFF">
                <a:alpha val="50000"/>
              </a:srgbClr>
            </a:solidFill>
            <a:ln w="6350" algn="ctr">
              <a:solidFill>
                <a:srgbClr val="A6A6A6"/>
              </a:solidFill>
              <a:miter lim="800000"/>
              <a:headEnd/>
              <a:tailEnd/>
            </a:ln>
          </p:spPr>
          <p:txBody>
            <a:bodyPr lIns="18000" tIns="10800" rIns="18000" bIns="108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Condensator </a:t>
              </a:r>
            </a:p>
            <a:p>
              <a:pPr algn="ctr">
                <a:defRPr/>
              </a:pPr>
              <a:r>
                <a:rPr lang="en-US">
                  <a:solidFill>
                    <a:sysClr val="windowText" lastClr="000000"/>
                  </a:solidFill>
                </a:rPr>
                <a:t>(E field separator)</a:t>
              </a:r>
              <a:endParaRPr lang="cs-CZ">
                <a:solidFill>
                  <a:sysClr val="windowText" lastClr="000000"/>
                </a:solidFill>
              </a:endParaRPr>
            </a:p>
          </p:txBody>
        </p:sp>
        <p:sp>
          <p:nvSpPr>
            <p:cNvPr id="36" name="Obdélníkový popisek 35"/>
            <p:cNvSpPr/>
            <p:nvPr/>
          </p:nvSpPr>
          <p:spPr>
            <a:xfrm>
              <a:off x="3981171" y="1994494"/>
              <a:ext cx="801631" cy="465275"/>
            </a:xfrm>
            <a:prstGeom prst="wedgeRectCallout">
              <a:avLst>
                <a:gd name="adj1" fmla="val 139483"/>
                <a:gd name="adj2" fmla="val 125739"/>
              </a:avLst>
            </a:prstGeom>
            <a:solidFill>
              <a:srgbClr val="FFFFFF">
                <a:alpha val="50196"/>
              </a:srgb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Target</a:t>
              </a:r>
              <a:endParaRPr lang="cs-CZ">
                <a:solidFill>
                  <a:sysClr val="windowText" lastClr="000000"/>
                </a:solidFill>
              </a:endParaRPr>
            </a:p>
          </p:txBody>
        </p:sp>
        <p:sp>
          <p:nvSpPr>
            <p:cNvPr id="37" name="Obdélníkový popisek 36"/>
            <p:cNvSpPr>
              <a:spLocks noChangeArrowheads="1"/>
            </p:cNvSpPr>
            <p:nvPr/>
          </p:nvSpPr>
          <p:spPr bwMode="auto">
            <a:xfrm>
              <a:off x="2998577" y="468452"/>
              <a:ext cx="798457" cy="362058"/>
            </a:xfrm>
            <a:prstGeom prst="wedgeRectCallout">
              <a:avLst>
                <a:gd name="adj1" fmla="val -111819"/>
                <a:gd name="adj2" fmla="val 11412"/>
              </a:avLst>
            </a:prstGeom>
            <a:solidFill>
              <a:srgbClr val="000000">
                <a:alpha val="50195"/>
              </a:srgbClr>
            </a:solidFill>
            <a:ln w="6350" algn="ctr">
              <a:solidFill>
                <a:srgbClr val="A6A6A6"/>
              </a:solidFill>
              <a:miter lim="800000"/>
              <a:headEnd/>
              <a:tailEnd/>
            </a:ln>
          </p:spPr>
          <p:txBody>
            <a:bodyPr anchor="ctr"/>
            <a:lstStyle/>
            <a:p>
              <a:pPr algn="ctr"/>
              <a:r>
                <a:rPr lang="en-US" sz="1100" b="1">
                  <a:solidFill>
                    <a:schemeClr val="bg1"/>
                  </a:solidFill>
                  <a:latin typeface="Tahoma" pitchFamily="34" charset="0"/>
                  <a:cs typeface="Arial" charset="0"/>
                </a:rPr>
                <a:t>Timepix</a:t>
              </a:r>
              <a:endParaRPr lang="cs-CZ" sz="1100" b="1">
                <a:solidFill>
                  <a:schemeClr val="bg1"/>
                </a:solidFill>
                <a:latin typeface="Tahoma" pitchFamily="34" charset="0"/>
                <a:cs typeface="Arial" charset="0"/>
              </a:endParaRPr>
            </a:p>
          </p:txBody>
        </p:sp>
        <p:sp>
          <p:nvSpPr>
            <p:cNvPr id="38" name="Obdélníkový popisek 37"/>
            <p:cNvSpPr>
              <a:spLocks noChangeArrowheads="1"/>
            </p:cNvSpPr>
            <p:nvPr/>
          </p:nvSpPr>
          <p:spPr bwMode="auto">
            <a:xfrm>
              <a:off x="204773" y="36524"/>
              <a:ext cx="798457" cy="390641"/>
            </a:xfrm>
            <a:prstGeom prst="wedgeRectCallout">
              <a:avLst>
                <a:gd name="adj1" fmla="val 54856"/>
                <a:gd name="adj2" fmla="val 159551"/>
              </a:avLst>
            </a:prstGeom>
            <a:solidFill>
              <a:srgbClr val="000000">
                <a:alpha val="50195"/>
              </a:srgbClr>
            </a:solidFill>
            <a:ln w="6350" algn="ctr">
              <a:solidFill>
                <a:srgbClr val="A6A6A6"/>
              </a:solidFill>
              <a:miter lim="800000"/>
              <a:headEnd/>
              <a:tailEnd/>
            </a:ln>
          </p:spPr>
          <p:txBody>
            <a:bodyPr anchor="ctr"/>
            <a:lstStyle/>
            <a:p>
              <a:pPr algn="ctr"/>
              <a:r>
                <a:rPr lang="en-US" sz="1100" b="1">
                  <a:solidFill>
                    <a:schemeClr val="bg1"/>
                  </a:solidFill>
                  <a:latin typeface="Tahoma" pitchFamily="34" charset="0"/>
                  <a:cs typeface="Arial" charset="0"/>
                </a:rPr>
                <a:t>Timepix</a:t>
              </a:r>
              <a:endParaRPr lang="cs-CZ" sz="1100" b="1">
                <a:solidFill>
                  <a:schemeClr val="bg1"/>
                </a:solidFill>
                <a:latin typeface="Tahoma" pitchFamily="34" charset="0"/>
                <a:cs typeface="Arial" charset="0"/>
              </a:endParaRPr>
            </a:p>
          </p:txBody>
        </p:sp>
        <p:sp>
          <p:nvSpPr>
            <p:cNvPr id="39" name="Obdélníkový popisek 38"/>
            <p:cNvSpPr>
              <a:spLocks noChangeArrowheads="1"/>
            </p:cNvSpPr>
            <p:nvPr/>
          </p:nvSpPr>
          <p:spPr bwMode="auto">
            <a:xfrm>
              <a:off x="1146095" y="0"/>
              <a:ext cx="801631" cy="463688"/>
            </a:xfrm>
            <a:prstGeom prst="wedgeRectCallout">
              <a:avLst>
                <a:gd name="adj1" fmla="val -20778"/>
                <a:gd name="adj2" fmla="val 165019"/>
              </a:avLst>
            </a:prstGeom>
            <a:solidFill>
              <a:srgbClr val="FFFFFF">
                <a:alpha val="50000"/>
              </a:srgbClr>
            </a:solidFill>
            <a:ln w="6350" algn="ctr">
              <a:solidFill>
                <a:srgbClr val="A6A6A6"/>
              </a:solidFill>
              <a:miter lim="800000"/>
              <a:headEnd/>
              <a:tailEnd/>
            </a:ln>
          </p:spPr>
          <p:txBody>
            <a:bodyPr lIns="18000" tIns="10800" rIns="18000" bIns="108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latin typeface="Symbol" pitchFamily="18" charset="2"/>
                </a:rPr>
                <a:t>D</a:t>
              </a:r>
              <a:r>
                <a:rPr lang="en-US">
                  <a:solidFill>
                    <a:sysClr val="windowText" lastClr="000000"/>
                  </a:solidFill>
                </a:rPr>
                <a:t>E/E gass chamber</a:t>
              </a:r>
              <a:endParaRPr lang="cs-CZ">
                <a:solidFill>
                  <a:sysClr val="windowText" lastClr="000000"/>
                </a:solidFill>
              </a:endParaRPr>
            </a:p>
          </p:txBody>
        </p:sp>
        <p:sp>
          <p:nvSpPr>
            <p:cNvPr id="40" name="Obdélníkový popisek 39"/>
            <p:cNvSpPr/>
            <p:nvPr/>
          </p:nvSpPr>
          <p:spPr>
            <a:xfrm>
              <a:off x="0" y="1873808"/>
              <a:ext cx="798456" cy="463688"/>
            </a:xfrm>
            <a:prstGeom prst="wedgeRectCallout">
              <a:avLst>
                <a:gd name="adj1" fmla="val 90169"/>
                <a:gd name="adj2" fmla="val -100614"/>
              </a:avLst>
            </a:prstGeom>
            <a:solidFill>
              <a:srgbClr val="FFFFFF">
                <a:alpha val="50196"/>
              </a:srgb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ysClr val="windowText" lastClr="000000"/>
                  </a:solidFill>
                </a:rPr>
                <a:t>HpGe detectors</a:t>
              </a:r>
              <a:endParaRPr lang="cs-CZ">
                <a:solidFill>
                  <a:sysClr val="windowText" lastClr="000000"/>
                </a:solidFill>
              </a:endParaRPr>
            </a:p>
          </p:txBody>
        </p:sp>
        <p:sp>
          <p:nvSpPr>
            <p:cNvPr id="41" name="TextovéPole 69"/>
            <p:cNvSpPr txBox="1"/>
            <p:nvPr/>
          </p:nvSpPr>
          <p:spPr>
            <a:xfrm>
              <a:off x="5185999" y="1446643"/>
              <a:ext cx="1042915" cy="42875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a:latin typeface="Tahoma" pitchFamily="34" charset="0"/>
                  <a:cs typeface="Arial" charset="0"/>
                </a:rPr>
                <a:t>ILL High Flux </a:t>
              </a:r>
            </a:p>
            <a:p>
              <a:r>
                <a:rPr lang="en-US" sz="1100">
                  <a:latin typeface="Tahoma" pitchFamily="34" charset="0"/>
                  <a:cs typeface="Arial" charset="0"/>
                </a:rPr>
                <a:t>Reactor</a:t>
              </a:r>
              <a:endParaRPr lang="cs-CZ" sz="1100">
                <a:latin typeface="Tahoma" pitchFamily="34" charset="0"/>
                <a:cs typeface="Arial" charset="0"/>
              </a:endParaRPr>
            </a:p>
          </p:txBody>
        </p:sp>
      </p:grpSp>
      <p:pic>
        <p:nvPicPr>
          <p:cNvPr id="517186" name="Picture 66" descr="ill-logo_40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260350"/>
            <a:ext cx="936625" cy="936625"/>
          </a:xfrm>
          <a:prstGeom prst="rect">
            <a:avLst/>
          </a:prstGeom>
          <a:noFill/>
          <a:extLst>
            <a:ext uri="{909E8E84-426E-40DD-AFC4-6F175D3DCCD1}">
              <a14:hiddenFill xmlns:a14="http://schemas.microsoft.com/office/drawing/2010/main">
                <a:solidFill>
                  <a:srgbClr val="FFFFFF"/>
                </a:solidFill>
              </a14:hiddenFill>
            </a:ext>
          </a:extLst>
        </p:spPr>
      </p:pic>
      <p:grpSp>
        <p:nvGrpSpPr>
          <p:cNvPr id="517196" name="Group 76"/>
          <p:cNvGrpSpPr>
            <a:grpSpLocks/>
          </p:cNvGrpSpPr>
          <p:nvPr/>
        </p:nvGrpSpPr>
        <p:grpSpPr bwMode="auto">
          <a:xfrm>
            <a:off x="3708400" y="5805488"/>
            <a:ext cx="1981200" cy="319087"/>
            <a:chOff x="2109" y="3657"/>
            <a:chExt cx="1248" cy="201"/>
          </a:xfrm>
        </p:grpSpPr>
        <p:sp>
          <p:nvSpPr>
            <p:cNvPr id="517191" name="Line 71"/>
            <p:cNvSpPr>
              <a:spLocks noChangeShapeType="1"/>
            </p:cNvSpPr>
            <p:nvPr/>
          </p:nvSpPr>
          <p:spPr bwMode="auto">
            <a:xfrm>
              <a:off x="2109" y="3726"/>
              <a:ext cx="1247"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7192" name="Line 72"/>
            <p:cNvSpPr>
              <a:spLocks noChangeShapeType="1"/>
            </p:cNvSpPr>
            <p:nvPr/>
          </p:nvSpPr>
          <p:spPr bwMode="auto">
            <a:xfrm flipV="1">
              <a:off x="2109" y="3657"/>
              <a:ext cx="0"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7193" name="Line 73"/>
            <p:cNvSpPr>
              <a:spLocks noChangeShapeType="1"/>
            </p:cNvSpPr>
            <p:nvPr/>
          </p:nvSpPr>
          <p:spPr bwMode="auto">
            <a:xfrm flipV="1">
              <a:off x="3357" y="3657"/>
              <a:ext cx="0"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7194" name="Text Box 74"/>
            <p:cNvSpPr txBox="1">
              <a:spLocks noChangeArrowheads="1"/>
            </p:cNvSpPr>
            <p:nvPr/>
          </p:nvSpPr>
          <p:spPr bwMode="auto">
            <a:xfrm>
              <a:off x="2426" y="3748"/>
              <a:ext cx="589" cy="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cs typeface="Arial" charset="0"/>
                </a:rPr>
                <a:t>≈</a:t>
              </a:r>
              <a:r>
                <a:rPr lang="en-US" sz="1000" b="1">
                  <a:solidFill>
                    <a:srgbClr val="000000"/>
                  </a:solidFill>
                </a:rPr>
                <a:t> 3 m</a:t>
              </a:r>
            </a:p>
          </p:txBody>
        </p:sp>
      </p:grpSp>
      <p:sp>
        <p:nvSpPr>
          <p:cNvPr id="517197" name="TextovéPole 54"/>
          <p:cNvSpPr txBox="1">
            <a:spLocks noChangeArrowheads="1"/>
          </p:cNvSpPr>
          <p:nvPr/>
        </p:nvSpPr>
        <p:spPr bwMode="auto">
          <a:xfrm>
            <a:off x="107950" y="3933825"/>
            <a:ext cx="3384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175125">
              <a:defRPr>
                <a:solidFill>
                  <a:schemeClr val="tx1"/>
                </a:solidFill>
                <a:latin typeface="Arial" charset="0"/>
              </a:defRPr>
            </a:lvl1pPr>
            <a:lvl2pPr marL="742950" indent="-285750" defTabSz="4175125">
              <a:defRPr>
                <a:solidFill>
                  <a:schemeClr val="tx1"/>
                </a:solidFill>
                <a:latin typeface="Arial" charset="0"/>
              </a:defRPr>
            </a:lvl2pPr>
            <a:lvl3pPr marL="1143000" indent="-228600" defTabSz="4175125">
              <a:defRPr>
                <a:solidFill>
                  <a:schemeClr val="tx1"/>
                </a:solidFill>
                <a:latin typeface="Arial" charset="0"/>
              </a:defRPr>
            </a:lvl3pPr>
            <a:lvl4pPr marL="1600200" indent="-228600" defTabSz="4175125">
              <a:defRPr>
                <a:solidFill>
                  <a:schemeClr val="tx1"/>
                </a:solidFill>
                <a:latin typeface="Arial" charset="0"/>
              </a:defRPr>
            </a:lvl4pPr>
            <a:lvl5pPr marL="2057400" indent="-228600" defTabSz="4175125">
              <a:defRPr>
                <a:solidFill>
                  <a:schemeClr val="tx1"/>
                </a:solidFill>
                <a:latin typeface="Arial" charset="0"/>
              </a:defRPr>
            </a:lvl5pPr>
            <a:lvl6pPr marL="2514600" indent="-228600" defTabSz="4175125" fontAlgn="base">
              <a:spcBef>
                <a:spcPct val="0"/>
              </a:spcBef>
              <a:spcAft>
                <a:spcPct val="0"/>
              </a:spcAft>
              <a:defRPr>
                <a:solidFill>
                  <a:schemeClr val="tx1"/>
                </a:solidFill>
                <a:latin typeface="Arial" charset="0"/>
              </a:defRPr>
            </a:lvl6pPr>
            <a:lvl7pPr marL="2971800" indent="-228600" defTabSz="4175125" fontAlgn="base">
              <a:spcBef>
                <a:spcPct val="0"/>
              </a:spcBef>
              <a:spcAft>
                <a:spcPct val="0"/>
              </a:spcAft>
              <a:defRPr>
                <a:solidFill>
                  <a:schemeClr val="tx1"/>
                </a:solidFill>
                <a:latin typeface="Arial" charset="0"/>
              </a:defRPr>
            </a:lvl7pPr>
            <a:lvl8pPr marL="3429000" indent="-228600" defTabSz="4175125" fontAlgn="base">
              <a:spcBef>
                <a:spcPct val="0"/>
              </a:spcBef>
              <a:spcAft>
                <a:spcPct val="0"/>
              </a:spcAft>
              <a:defRPr>
                <a:solidFill>
                  <a:schemeClr val="tx1"/>
                </a:solidFill>
                <a:latin typeface="Arial" charset="0"/>
              </a:defRPr>
            </a:lvl8pPr>
            <a:lvl9pPr marL="3886200" indent="-228600" defTabSz="4175125" fontAlgn="base">
              <a:spcBef>
                <a:spcPct val="0"/>
              </a:spcBef>
              <a:spcAft>
                <a:spcPct val="0"/>
              </a:spcAft>
              <a:defRPr>
                <a:solidFill>
                  <a:schemeClr val="tx1"/>
                </a:solidFill>
                <a:latin typeface="Arial" charset="0"/>
              </a:defRPr>
            </a:lvl9pPr>
          </a:lstStyle>
          <a:p>
            <a:pPr algn="just">
              <a:buFontTx/>
              <a:buChar char="•"/>
            </a:pPr>
            <a:r>
              <a:rPr lang="en-US" sz="1500" b="1" dirty="0">
                <a:latin typeface="Calibri" pitchFamily="34" charset="0"/>
              </a:rPr>
              <a:t> Fissionable targets </a:t>
            </a:r>
          </a:p>
          <a:p>
            <a:pPr algn="just"/>
            <a:r>
              <a:rPr lang="en-US" sz="1500" b="1" dirty="0">
                <a:latin typeface="Calibri" pitchFamily="34" charset="0"/>
              </a:rPr>
              <a:t>   (</a:t>
            </a:r>
            <a:r>
              <a:rPr lang="en-US" sz="1500" b="1" baseline="30000" dirty="0">
                <a:latin typeface="Calibri" pitchFamily="34" charset="0"/>
              </a:rPr>
              <a:t>241</a:t>
            </a:r>
            <a:r>
              <a:rPr lang="en-US" sz="1500" b="1" dirty="0">
                <a:latin typeface="Calibri" pitchFamily="34" charset="0"/>
              </a:rPr>
              <a:t>Am, </a:t>
            </a:r>
            <a:r>
              <a:rPr lang="en-US" sz="1500" b="1" baseline="30000" dirty="0">
                <a:latin typeface="Calibri" pitchFamily="34" charset="0"/>
              </a:rPr>
              <a:t>239</a:t>
            </a:r>
            <a:r>
              <a:rPr lang="en-US" sz="1500" b="1" dirty="0">
                <a:latin typeface="Calibri" pitchFamily="34" charset="0"/>
              </a:rPr>
              <a:t>Pu, </a:t>
            </a:r>
            <a:r>
              <a:rPr lang="en-US" sz="1500" b="1" baseline="30000" dirty="0">
                <a:latin typeface="Calibri" pitchFamily="34" charset="0"/>
              </a:rPr>
              <a:t>238</a:t>
            </a:r>
            <a:r>
              <a:rPr lang="en-US" sz="1500" b="1" dirty="0">
                <a:latin typeface="Calibri" pitchFamily="34" charset="0"/>
              </a:rPr>
              <a:t>U, …)</a:t>
            </a:r>
          </a:p>
          <a:p>
            <a:pPr algn="just">
              <a:buFontTx/>
              <a:buChar char="•"/>
            </a:pPr>
            <a:r>
              <a:rPr lang="en-US" sz="1500" b="1" dirty="0">
                <a:latin typeface="Calibri" pitchFamily="34" charset="0"/>
              </a:rPr>
              <a:t> Flexible, wide range, </a:t>
            </a:r>
          </a:p>
          <a:p>
            <a:pPr algn="just"/>
            <a:r>
              <a:rPr lang="en-US" sz="1500" b="1" dirty="0">
                <a:latin typeface="Calibri" pitchFamily="34" charset="0"/>
              </a:rPr>
              <a:t>   low-intensity ion source</a:t>
            </a:r>
          </a:p>
          <a:p>
            <a:pPr algn="just">
              <a:buFontTx/>
              <a:buChar char="•"/>
            </a:pPr>
            <a:r>
              <a:rPr lang="en-US" sz="1500" b="1" dirty="0">
                <a:latin typeface="Calibri" pitchFamily="34" charset="0"/>
              </a:rPr>
              <a:t> Fission products are selected  according </a:t>
            </a:r>
          </a:p>
          <a:p>
            <a:pPr algn="just"/>
            <a:r>
              <a:rPr lang="en-US" sz="1500" b="1" dirty="0">
                <a:latin typeface="Calibri" pitchFamily="34" charset="0"/>
              </a:rPr>
              <a:t>   to  A, Z, ionization charge q and kin energy</a:t>
            </a:r>
          </a:p>
          <a:p>
            <a:pPr algn="just">
              <a:buFontTx/>
              <a:buChar char="•"/>
            </a:pPr>
            <a:r>
              <a:rPr lang="en-US" sz="1500" b="1" dirty="0">
                <a:latin typeface="Calibri" pitchFamily="34" charset="0"/>
              </a:rPr>
              <a:t> Broad mass A=1-140 and energy range (4-110 MeV)</a:t>
            </a:r>
          </a:p>
          <a:p>
            <a:pPr algn="just">
              <a:buFontTx/>
              <a:buChar char="•"/>
            </a:pPr>
            <a:r>
              <a:rPr lang="en-US" sz="1500" b="1" dirty="0">
                <a:latin typeface="Calibri" pitchFamily="34" charset="0"/>
              </a:rPr>
              <a:t> Radioactive ion beams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TPX + Ionization Chamber + Trigger </a:t>
            </a:r>
            <a:endParaRPr lang="cs-CZ" dirty="0"/>
          </a:p>
        </p:txBody>
      </p:sp>
      <p:pic>
        <p:nvPicPr>
          <p:cNvPr id="552963" name="Picture 3" descr="setup"/>
          <p:cNvPicPr>
            <a:picLocks noChangeAspect="1" noChangeArrowheads="1"/>
          </p:cNvPicPr>
          <p:nvPr/>
        </p:nvPicPr>
        <p:blipFill>
          <a:blip r:embed="rId2" cstate="print">
            <a:extLst>
              <a:ext uri="{28A0092B-C50C-407E-A947-70E740481C1C}">
                <a14:useLocalDpi xmlns:a14="http://schemas.microsoft.com/office/drawing/2010/main" val="0"/>
              </a:ext>
            </a:extLst>
          </a:blip>
          <a:srcRect l="3140" t="9872" r="5379" b="5077"/>
          <a:stretch>
            <a:fillRect/>
          </a:stretch>
        </p:blipFill>
        <p:spPr bwMode="auto">
          <a:xfrm>
            <a:off x="1259632" y="1303139"/>
            <a:ext cx="6945828" cy="471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1560" y="6063679"/>
            <a:ext cx="8280920" cy="461665"/>
          </a:xfrm>
          <a:prstGeom prst="rect">
            <a:avLst/>
          </a:prstGeom>
          <a:noFill/>
        </p:spPr>
        <p:txBody>
          <a:bodyPr wrap="square" rtlCol="0">
            <a:spAutoFit/>
          </a:bodyPr>
          <a:lstStyle/>
          <a:p>
            <a:r>
              <a:rPr lang="en-US" sz="1200" dirty="0"/>
              <a:t>Coincidence system – Selected ions from the ionization chamber are stopped in the </a:t>
            </a:r>
            <a:r>
              <a:rPr lang="en-US" sz="1200" dirty="0" err="1"/>
              <a:t>Timepix</a:t>
            </a:r>
            <a:r>
              <a:rPr lang="en-US" sz="1200" dirty="0"/>
              <a:t> detector where their full energy and subsequent decay are recorded. Gamma rays accompanying the decay are registered by </a:t>
            </a:r>
            <a:r>
              <a:rPr lang="en-US" sz="1200" dirty="0" err="1"/>
              <a:t>HPGe</a:t>
            </a:r>
            <a:r>
              <a:rPr lang="en-US" sz="1200" dirty="0"/>
              <a:t> detectors</a:t>
            </a:r>
            <a:endParaRPr lang="cs-CZ" sz="1200" dirty="0"/>
          </a:p>
        </p:txBody>
      </p:sp>
      <p:sp>
        <p:nvSpPr>
          <p:cNvPr id="7" name="TextBox 6"/>
          <p:cNvSpPr txBox="1"/>
          <p:nvPr/>
        </p:nvSpPr>
        <p:spPr>
          <a:xfrm>
            <a:off x="2484438" y="260350"/>
            <a:ext cx="5471937" cy="430887"/>
          </a:xfrm>
          <a:prstGeom prst="rect">
            <a:avLst/>
          </a:prstGeom>
          <a:noFill/>
        </p:spPr>
        <p:txBody>
          <a:bodyPr wrap="square" rtlCol="0">
            <a:spAutoFit/>
          </a:bodyPr>
          <a:lstStyle/>
          <a:p>
            <a:r>
              <a:rPr lang="en-US" sz="1100" dirty="0"/>
              <a:t>J. </a:t>
            </a:r>
            <a:r>
              <a:rPr lang="en-US" sz="1100" dirty="0" err="1"/>
              <a:t>Jakůbek</a:t>
            </a:r>
            <a:r>
              <a:rPr lang="en-US" sz="1100" dirty="0"/>
              <a:t>, </a:t>
            </a:r>
            <a:r>
              <a:rPr lang="en-US" sz="1100" dirty="0" smtClean="0"/>
              <a:t>C</a:t>
            </a:r>
            <a:r>
              <a:rPr lang="en-US" sz="1100" dirty="0"/>
              <a:t>. Granja, </a:t>
            </a:r>
            <a:r>
              <a:rPr lang="en-US" sz="1100" dirty="0" smtClean="0"/>
              <a:t>et al., "</a:t>
            </a:r>
            <a:r>
              <a:rPr lang="en-US" sz="1100" i="1" dirty="0"/>
              <a:t>Direct Observation of Decay of Radioactive Nuclei with </a:t>
            </a:r>
            <a:r>
              <a:rPr lang="en-US" sz="1100" i="1" dirty="0" smtClean="0"/>
              <a:t>Spatial </a:t>
            </a:r>
            <a:r>
              <a:rPr lang="en-US" sz="1100" i="1" dirty="0"/>
              <a:t>and Time </a:t>
            </a:r>
            <a:r>
              <a:rPr lang="en-US" sz="1100" i="1" dirty="0" smtClean="0"/>
              <a:t>Coincidence </a:t>
            </a:r>
            <a:r>
              <a:rPr lang="en-US" sz="1100" i="1" dirty="0"/>
              <a:t>Technique</a:t>
            </a:r>
            <a:r>
              <a:rPr lang="en-US" sz="1100" dirty="0"/>
              <a:t>", </a:t>
            </a:r>
            <a:r>
              <a:rPr lang="en-US" sz="1100" dirty="0" smtClean="0"/>
              <a:t>NIM A </a:t>
            </a:r>
            <a:r>
              <a:rPr lang="en-US" sz="1100" dirty="0"/>
              <a:t>633 (2011) </a:t>
            </a:r>
            <a:r>
              <a:rPr lang="en-US" sz="1100" dirty="0" smtClean="0"/>
              <a:t>S203-S205</a:t>
            </a:r>
            <a:endParaRPr lang="cs-CZ" sz="1100" dirty="0"/>
          </a:p>
        </p:txBody>
      </p:sp>
    </p:spTree>
    <p:extLst>
      <p:ext uri="{BB962C8B-B14F-4D97-AF65-F5344CB8AC3E}">
        <p14:creationId xmlns:p14="http://schemas.microsoft.com/office/powerpoint/2010/main" val="4003240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399208"/>
            <a:ext cx="6729165" cy="49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9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379998"/>
            <a:ext cx="6048672" cy="302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609600" y="260350"/>
            <a:ext cx="7346950" cy="936625"/>
          </a:xfrm>
        </p:spPr>
        <p:txBody>
          <a:bodyPr/>
          <a:lstStyle/>
          <a:p>
            <a:r>
              <a:rPr lang="en-US" dirty="0" smtClean="0"/>
              <a:t>TPX + Ionization Chamber + Trigger </a:t>
            </a:r>
            <a:endParaRPr lang="cs-CZ" dirty="0"/>
          </a:p>
        </p:txBody>
      </p:sp>
      <p:cxnSp>
        <p:nvCxnSpPr>
          <p:cNvPr id="6" name="Straight Connector 5"/>
          <p:cNvCxnSpPr/>
          <p:nvPr/>
        </p:nvCxnSpPr>
        <p:spPr>
          <a:xfrm flipH="1">
            <a:off x="683568" y="2420888"/>
            <a:ext cx="4176464" cy="1368152"/>
          </a:xfrm>
          <a:prstGeom prst="line">
            <a:avLst/>
          </a:prstGeom>
          <a:ln w="28575">
            <a:solidFill>
              <a:srgbClr val="00FF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00192" y="3212976"/>
            <a:ext cx="936104" cy="2664296"/>
          </a:xfrm>
          <a:prstGeom prst="line">
            <a:avLst/>
          </a:prstGeom>
          <a:ln w="28575">
            <a:solidFill>
              <a:srgbClr val="00FF00"/>
            </a:solidFill>
            <a:prstDash val="sysDash"/>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7524328" y="3789040"/>
            <a:ext cx="1040533" cy="826356"/>
          </a:xfrm>
          <a:prstGeom prst="wedgeRoundRectCallout">
            <a:avLst>
              <a:gd name="adj1" fmla="val -91089"/>
              <a:gd name="adj2" fmla="val -23564"/>
              <a:gd name="adj3" fmla="val 16667"/>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18000" tIns="10800" rIns="18000" bIns="10800" rtlCol="0" anchor="ctr"/>
          <a:lstStyle/>
          <a:p>
            <a:pPr algn="ctr"/>
            <a:r>
              <a:rPr lang="en-US" sz="1200" b="1" dirty="0" smtClean="0">
                <a:solidFill>
                  <a:schemeClr val="bg1"/>
                </a:solidFill>
              </a:rPr>
              <a:t>Segmented ionization chamber</a:t>
            </a:r>
            <a:endParaRPr lang="cs-CZ" sz="1200" b="1" dirty="0">
              <a:solidFill>
                <a:schemeClr val="bg1"/>
              </a:solidFill>
            </a:endParaRPr>
          </a:p>
        </p:txBody>
      </p:sp>
      <p:sp>
        <p:nvSpPr>
          <p:cNvPr id="15" name="Rounded Rectangular Callout 14"/>
          <p:cNvSpPr/>
          <p:nvPr/>
        </p:nvSpPr>
        <p:spPr>
          <a:xfrm>
            <a:off x="7394749" y="1801493"/>
            <a:ext cx="936104" cy="413178"/>
          </a:xfrm>
          <a:prstGeom prst="wedgeRoundRectCallout">
            <a:avLst>
              <a:gd name="adj1" fmla="val -62341"/>
              <a:gd name="adj2" fmla="val 148565"/>
              <a:gd name="adj3" fmla="val 16667"/>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18000" tIns="10800" rIns="18000" bIns="10800" rtlCol="0" anchor="ctr"/>
          <a:lstStyle/>
          <a:p>
            <a:pPr algn="ctr"/>
            <a:r>
              <a:rPr lang="en-US" sz="1200" b="1" dirty="0" err="1" smtClean="0">
                <a:solidFill>
                  <a:schemeClr val="bg1"/>
                </a:solidFill>
              </a:rPr>
              <a:t>Timepix</a:t>
            </a:r>
            <a:endParaRPr lang="cs-CZ" sz="1200" b="1" dirty="0">
              <a:solidFill>
                <a:schemeClr val="bg1"/>
              </a:solidFill>
            </a:endParaRPr>
          </a:p>
        </p:txBody>
      </p:sp>
    </p:spTree>
    <p:extLst>
      <p:ext uri="{BB962C8B-B14F-4D97-AF65-F5344CB8AC3E}">
        <p14:creationId xmlns:p14="http://schemas.microsoft.com/office/powerpoint/2010/main" val="31197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9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547688"/>
            <a:ext cx="8355013" cy="504825"/>
          </a:xfrm>
        </p:spPr>
        <p:txBody>
          <a:bodyPr/>
          <a:lstStyle/>
          <a:p>
            <a:pPr eaLnBrk="1" hangingPunct="1"/>
            <a:r>
              <a:rPr lang="en-US" smtClean="0"/>
              <a:t>Spatial &amp; Time Detection</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60350"/>
            <a:ext cx="2962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6589712"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195736" y="2852936"/>
            <a:ext cx="3456009" cy="3690035"/>
            <a:chOff x="2195736" y="2852936"/>
            <a:chExt cx="3456009" cy="3690035"/>
          </a:xfrm>
        </p:grpSpPr>
        <p:sp>
          <p:nvSpPr>
            <p:cNvPr id="2" name="Oval 1"/>
            <p:cNvSpPr/>
            <p:nvPr/>
          </p:nvSpPr>
          <p:spPr>
            <a:xfrm>
              <a:off x="2195736" y="2852936"/>
              <a:ext cx="648072" cy="43204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al 5"/>
            <p:cNvSpPr/>
            <p:nvPr/>
          </p:nvSpPr>
          <p:spPr>
            <a:xfrm>
              <a:off x="3347864" y="3573016"/>
              <a:ext cx="648072" cy="43204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al 6"/>
            <p:cNvSpPr/>
            <p:nvPr/>
          </p:nvSpPr>
          <p:spPr>
            <a:xfrm>
              <a:off x="4553744" y="5805264"/>
              <a:ext cx="594320" cy="36004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Right Arrow 9"/>
            <p:cNvSpPr/>
            <p:nvPr/>
          </p:nvSpPr>
          <p:spPr>
            <a:xfrm rot="2700000">
              <a:off x="2826181" y="3285359"/>
              <a:ext cx="324036" cy="288032"/>
            </a:xfrm>
            <a:prstGeom prst="rightArrow">
              <a:avLst/>
            </a:prstGeom>
            <a:solidFill>
              <a:srgbClr val="FF66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Right Arrow 10"/>
            <p:cNvSpPr/>
            <p:nvPr/>
          </p:nvSpPr>
          <p:spPr>
            <a:xfrm rot="3900000">
              <a:off x="4050317" y="4077447"/>
              <a:ext cx="324036" cy="288032"/>
            </a:xfrm>
            <a:prstGeom prst="rightArrow">
              <a:avLst/>
            </a:prstGeom>
            <a:solidFill>
              <a:srgbClr val="FF66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Right Arrow 11"/>
            <p:cNvSpPr/>
            <p:nvPr/>
          </p:nvSpPr>
          <p:spPr>
            <a:xfrm rot="2700000">
              <a:off x="5345711" y="6236937"/>
              <a:ext cx="324036" cy="288032"/>
            </a:xfrm>
            <a:prstGeom prst="rightArrow">
              <a:avLst/>
            </a:prstGeom>
            <a:solidFill>
              <a:srgbClr val="FF66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64029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11560" y="260648"/>
            <a:ext cx="7346950" cy="432271"/>
          </a:xfrm>
        </p:spPr>
        <p:txBody>
          <a:bodyPr/>
          <a:lstStyle/>
          <a:p>
            <a:r>
              <a:rPr lang="en-US" sz="2800" dirty="0" smtClean="0"/>
              <a:t>2.5 MeV </a:t>
            </a:r>
            <a:r>
              <a:rPr lang="en-US" sz="2800" dirty="0" err="1" smtClean="0"/>
              <a:t>VdG</a:t>
            </a:r>
            <a:r>
              <a:rPr lang="en-US" sz="2800" dirty="0" smtClean="0"/>
              <a:t> at IEAP CTU in Prague</a:t>
            </a:r>
            <a:endParaRPr lang="en-US" sz="1700" dirty="0"/>
          </a:p>
        </p:txBody>
      </p:sp>
      <p:pic>
        <p:nvPicPr>
          <p:cNvPr id="564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92696"/>
            <a:ext cx="807720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39552" y="764704"/>
            <a:ext cx="3960440" cy="646331"/>
          </a:xfrm>
          <a:prstGeom prst="rect">
            <a:avLst/>
          </a:prstGeom>
          <a:solidFill>
            <a:srgbClr val="FFC000">
              <a:alpha val="49000"/>
            </a:srgbClr>
          </a:solidFill>
        </p:spPr>
        <p:txBody>
          <a:bodyPr wrap="square" rtlCol="0">
            <a:spAutoFit/>
          </a:bodyPr>
          <a:lstStyle/>
          <a:p>
            <a:r>
              <a:rPr lang="en-US" sz="1200" b="1" dirty="0" smtClean="0"/>
              <a:t>E = 0.3 – 2.5 MeV;  I = </a:t>
            </a:r>
            <a:r>
              <a:rPr lang="en-US" sz="1200" b="1" dirty="0"/>
              <a:t>0.5-50 µA</a:t>
            </a:r>
            <a:endParaRPr lang="en-US" sz="1200" b="1" dirty="0" smtClean="0"/>
          </a:p>
          <a:p>
            <a:r>
              <a:rPr lang="en-US" sz="1200" b="1" dirty="0" smtClean="0"/>
              <a:t>p,d,</a:t>
            </a:r>
            <a:r>
              <a:rPr lang="en-US" sz="1200" b="1" baseline="30000" dirty="0" smtClean="0"/>
              <a:t>4</a:t>
            </a:r>
            <a:r>
              <a:rPr lang="en-US" sz="1200" b="1" dirty="0" smtClean="0"/>
              <a:t>He; </a:t>
            </a:r>
            <a:r>
              <a:rPr lang="en-US" sz="1200" b="1" baseline="30000" dirty="0" smtClean="0"/>
              <a:t>3</a:t>
            </a:r>
            <a:r>
              <a:rPr lang="en-US" sz="1200" b="1" dirty="0" smtClean="0"/>
              <a:t>He (future)</a:t>
            </a:r>
          </a:p>
          <a:p>
            <a:r>
              <a:rPr lang="en-US" sz="1200" b="1" dirty="0"/>
              <a:t>n </a:t>
            </a:r>
            <a:r>
              <a:rPr lang="en-US" sz="1200" b="1" dirty="0" smtClean="0"/>
              <a:t>(</a:t>
            </a:r>
            <a:r>
              <a:rPr lang="en-US" sz="1200" b="1" dirty="0" err="1" smtClean="0"/>
              <a:t>qm</a:t>
            </a:r>
            <a:r>
              <a:rPr lang="en-US" sz="1200" b="1" dirty="0" smtClean="0"/>
              <a:t> &amp; monochromatic </a:t>
            </a:r>
            <a:r>
              <a:rPr lang="en-US" sz="1200" b="1" dirty="0"/>
              <a:t>40-60 </a:t>
            </a:r>
            <a:r>
              <a:rPr lang="en-US" sz="1200" b="1" dirty="0" err="1"/>
              <a:t>keV</a:t>
            </a:r>
            <a:r>
              <a:rPr lang="en-US" sz="1200" b="1" dirty="0"/>
              <a:t>, </a:t>
            </a:r>
            <a:r>
              <a:rPr lang="en-US" sz="1200" b="1" dirty="0" smtClean="0"/>
              <a:t>4 MeV,15 </a:t>
            </a:r>
            <a:r>
              <a:rPr lang="en-US" sz="1200" b="1" dirty="0"/>
              <a:t>MeV</a:t>
            </a:r>
            <a:r>
              <a:rPr lang="en-US" sz="1200" b="1" dirty="0" smtClean="0"/>
              <a:t>)</a:t>
            </a:r>
            <a:endParaRPr lang="cs-CZ" sz="1200" b="1" dirty="0"/>
          </a:p>
        </p:txBody>
      </p:sp>
    </p:spTree>
    <p:extLst>
      <p:ext uri="{BB962C8B-B14F-4D97-AF65-F5344CB8AC3E}">
        <p14:creationId xmlns:p14="http://schemas.microsoft.com/office/powerpoint/2010/main" val="96430686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57" name="Picture 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613" y="1412875"/>
            <a:ext cx="5743575" cy="5000625"/>
          </a:xfrm>
          <a:prstGeom prst="rect">
            <a:avLst/>
          </a:prstGeom>
          <a:noFill/>
          <a:extLst>
            <a:ext uri="{909E8E84-426E-40DD-AFC4-6F175D3DCCD1}">
              <a14:hiddenFill xmlns:a14="http://schemas.microsoft.com/office/drawing/2010/main">
                <a:solidFill>
                  <a:srgbClr val="FFFFFF"/>
                </a:solidFill>
              </a14:hiddenFill>
            </a:ext>
          </a:extLst>
        </p:spPr>
      </p:pic>
      <p:sp>
        <p:nvSpPr>
          <p:cNvPr id="491524" name="Rectangle 4"/>
          <p:cNvSpPr>
            <a:spLocks noGrp="1" noChangeArrowheads="1"/>
          </p:cNvSpPr>
          <p:nvPr>
            <p:ph type="title"/>
          </p:nvPr>
        </p:nvSpPr>
        <p:spPr>
          <a:xfrm>
            <a:off x="609600" y="260350"/>
            <a:ext cx="8355013" cy="936625"/>
          </a:xfrm>
        </p:spPr>
        <p:txBody>
          <a:bodyPr/>
          <a:lstStyle/>
          <a:p>
            <a:r>
              <a:rPr lang="en-US"/>
              <a:t>Spatial &amp; Time Detection: </a:t>
            </a:r>
            <a:r>
              <a:rPr lang="en-US" baseline="30000"/>
              <a:t>8</a:t>
            </a:r>
            <a:r>
              <a:rPr lang="en-US"/>
              <a:t>He</a:t>
            </a:r>
          </a:p>
        </p:txBody>
      </p:sp>
      <p:sp>
        <p:nvSpPr>
          <p:cNvPr id="491748" name="Text Box 228"/>
          <p:cNvSpPr txBox="1">
            <a:spLocks noChangeArrowheads="1"/>
          </p:cNvSpPr>
          <p:nvPr/>
        </p:nvSpPr>
        <p:spPr bwMode="auto">
          <a:xfrm rot="16200000">
            <a:off x="7323932" y="3628231"/>
            <a:ext cx="719138"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a:solidFill>
                  <a:srgbClr val="000000"/>
                </a:solidFill>
              </a:rPr>
              <a:t>Time [ms]</a:t>
            </a:r>
          </a:p>
        </p:txBody>
      </p:sp>
      <p:sp>
        <p:nvSpPr>
          <p:cNvPr id="491750" name="Rectangle 230"/>
          <p:cNvSpPr>
            <a:spLocks noChangeArrowheads="1"/>
          </p:cNvSpPr>
          <p:nvPr/>
        </p:nvSpPr>
        <p:spPr bwMode="auto">
          <a:xfrm>
            <a:off x="5668963" y="2060575"/>
            <a:ext cx="1223962" cy="1152525"/>
          </a:xfrm>
          <a:prstGeom prst="rect">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51" name="AutoShape 231"/>
          <p:cNvSpPr>
            <a:spLocks/>
          </p:cNvSpPr>
          <p:nvPr/>
        </p:nvSpPr>
        <p:spPr bwMode="auto">
          <a:xfrm>
            <a:off x="7397750" y="5661025"/>
            <a:ext cx="144463" cy="360363"/>
          </a:xfrm>
          <a:prstGeom prst="rightBrace">
            <a:avLst>
              <a:gd name="adj1" fmla="val 20788"/>
              <a:gd name="adj2" fmla="val 50000"/>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752" name="Text Box 232"/>
          <p:cNvSpPr txBox="1">
            <a:spLocks noChangeArrowheads="1"/>
          </p:cNvSpPr>
          <p:nvPr/>
        </p:nvSpPr>
        <p:spPr bwMode="auto">
          <a:xfrm>
            <a:off x="6300788" y="836613"/>
            <a:ext cx="1655762"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exposure = 4.7s</a:t>
            </a:r>
          </a:p>
        </p:txBody>
      </p:sp>
      <p:sp>
        <p:nvSpPr>
          <p:cNvPr id="491753" name="Text Box 233"/>
          <p:cNvSpPr txBox="1">
            <a:spLocks noChangeArrowheads="1"/>
          </p:cNvSpPr>
          <p:nvPr/>
        </p:nvSpPr>
        <p:spPr bwMode="auto">
          <a:xfrm>
            <a:off x="6300788" y="1063625"/>
            <a:ext cx="215900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step/channel = 400</a:t>
            </a:r>
            <a:r>
              <a:rPr lang="en-US" sz="1200" b="1">
                <a:latin typeface="Symbol" pitchFamily="18" charset="2"/>
              </a:rPr>
              <a:t>m</a:t>
            </a:r>
            <a:r>
              <a:rPr lang="en-US" sz="1200" b="1"/>
              <a:t>s</a:t>
            </a:r>
          </a:p>
        </p:txBody>
      </p:sp>
      <p:sp>
        <p:nvSpPr>
          <p:cNvPr id="491756" name="AutoShape 236"/>
          <p:cNvSpPr>
            <a:spLocks noChangeArrowheads="1"/>
          </p:cNvSpPr>
          <p:nvPr/>
        </p:nvSpPr>
        <p:spPr bwMode="auto">
          <a:xfrm>
            <a:off x="7885113" y="2205038"/>
            <a:ext cx="1079500" cy="720725"/>
          </a:xfrm>
          <a:prstGeom prst="wedgeRoundRectCallout">
            <a:avLst>
              <a:gd name="adj1" fmla="val -57500"/>
              <a:gd name="adj2" fmla="val 116519"/>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0" rIns="18000" bIns="10800"/>
          <a:lstStyle/>
          <a:p>
            <a:pPr algn="ctr"/>
            <a:r>
              <a:rPr lang="en-US" sz="1400" b="1">
                <a:solidFill>
                  <a:srgbClr val="000000"/>
                </a:solidFill>
              </a:rPr>
              <a:t>Time of arrival/</a:t>
            </a:r>
          </a:p>
          <a:p>
            <a:pPr algn="ctr"/>
            <a:r>
              <a:rPr lang="en-US" sz="1400" b="1">
                <a:solidFill>
                  <a:srgbClr val="000000"/>
                </a:solidFill>
              </a:rPr>
              <a:t>interaction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751"/>
                                        </p:tgtEl>
                                        <p:attrNameLst>
                                          <p:attrName>style.visibility</p:attrName>
                                        </p:attrNameLst>
                                      </p:cBhvr>
                                      <p:to>
                                        <p:strVal val="visible"/>
                                      </p:to>
                                    </p:set>
                                    <p:animEffect transition="in" filter="blinds(horizontal)">
                                      <p:cBhvr>
                                        <p:cTn id="7" dur="500"/>
                                        <p:tgtEl>
                                          <p:spTgt spid="4917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91750"/>
                                        </p:tgtEl>
                                        <p:attrNameLst>
                                          <p:attrName>style.visibility</p:attrName>
                                        </p:attrNameLst>
                                      </p:cBhvr>
                                      <p:to>
                                        <p:strVal val="visible"/>
                                      </p:to>
                                    </p:set>
                                    <p:animEffect transition="in" filter="blinds(horizontal)">
                                      <p:cBhvr>
                                        <p:cTn id="10" dur="500"/>
                                        <p:tgtEl>
                                          <p:spTgt spid="49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50" grpId="0" animBg="1"/>
      <p:bldP spid="4917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80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557338"/>
            <a:ext cx="5676900" cy="4943475"/>
          </a:xfrm>
          <a:prstGeom prst="rect">
            <a:avLst/>
          </a:prstGeom>
          <a:noFill/>
          <a:extLst>
            <a:ext uri="{909E8E84-426E-40DD-AFC4-6F175D3DCCD1}">
              <a14:hiddenFill xmlns:a14="http://schemas.microsoft.com/office/drawing/2010/main">
                <a:solidFill>
                  <a:srgbClr val="FFFFFF"/>
                </a:solidFill>
              </a14:hiddenFill>
            </a:ext>
          </a:extLst>
        </p:spPr>
      </p:pic>
      <p:sp>
        <p:nvSpPr>
          <p:cNvPr id="502787" name="Rectangle 3"/>
          <p:cNvSpPr>
            <a:spLocks noGrp="1" noChangeArrowheads="1"/>
          </p:cNvSpPr>
          <p:nvPr>
            <p:ph type="title"/>
          </p:nvPr>
        </p:nvSpPr>
        <p:spPr>
          <a:xfrm>
            <a:off x="609600" y="260350"/>
            <a:ext cx="8355013" cy="936625"/>
          </a:xfrm>
        </p:spPr>
        <p:txBody>
          <a:bodyPr/>
          <a:lstStyle/>
          <a:p>
            <a:r>
              <a:rPr lang="en-US"/>
              <a:t>Spatial &amp; Time Detection: </a:t>
            </a:r>
            <a:r>
              <a:rPr lang="en-US" baseline="30000"/>
              <a:t>8</a:t>
            </a:r>
            <a:r>
              <a:rPr lang="en-US"/>
              <a:t>He</a:t>
            </a:r>
          </a:p>
        </p:txBody>
      </p:sp>
      <p:sp>
        <p:nvSpPr>
          <p:cNvPr id="502788" name="Text Box 4"/>
          <p:cNvSpPr txBox="1">
            <a:spLocks noChangeArrowheads="1"/>
          </p:cNvSpPr>
          <p:nvPr/>
        </p:nvSpPr>
        <p:spPr bwMode="auto">
          <a:xfrm rot="16200000">
            <a:off x="7684294" y="3628231"/>
            <a:ext cx="719138"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a:solidFill>
                  <a:srgbClr val="000000"/>
                </a:solidFill>
              </a:rPr>
              <a:t>Time [ms]</a:t>
            </a:r>
          </a:p>
        </p:txBody>
      </p:sp>
      <p:sp>
        <p:nvSpPr>
          <p:cNvPr id="502794" name="Line 10"/>
          <p:cNvSpPr>
            <a:spLocks noChangeShapeType="1"/>
          </p:cNvSpPr>
          <p:nvPr/>
        </p:nvSpPr>
        <p:spPr bwMode="auto">
          <a:xfrm>
            <a:off x="3708400" y="5915025"/>
            <a:ext cx="161925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795" name="Line 11"/>
          <p:cNvSpPr>
            <a:spLocks noChangeShapeType="1"/>
          </p:cNvSpPr>
          <p:nvPr/>
        </p:nvSpPr>
        <p:spPr bwMode="auto">
          <a:xfrm flipV="1">
            <a:off x="3708400" y="5805488"/>
            <a:ext cx="0" cy="2159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796" name="Line 12"/>
          <p:cNvSpPr>
            <a:spLocks noChangeShapeType="1"/>
          </p:cNvSpPr>
          <p:nvPr/>
        </p:nvSpPr>
        <p:spPr bwMode="auto">
          <a:xfrm flipV="1">
            <a:off x="5329238" y="5805488"/>
            <a:ext cx="0" cy="2159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797" name="Text Box 13"/>
          <p:cNvSpPr txBox="1">
            <a:spLocks noChangeArrowheads="1"/>
          </p:cNvSpPr>
          <p:nvPr/>
        </p:nvSpPr>
        <p:spPr bwMode="auto">
          <a:xfrm>
            <a:off x="4141788" y="5734050"/>
            <a:ext cx="935037"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1.1 mm</a:t>
            </a:r>
          </a:p>
        </p:txBody>
      </p:sp>
      <p:sp>
        <p:nvSpPr>
          <p:cNvPr id="502798" name="Line 14"/>
          <p:cNvSpPr>
            <a:spLocks noChangeShapeType="1"/>
          </p:cNvSpPr>
          <p:nvPr/>
        </p:nvSpPr>
        <p:spPr bwMode="auto">
          <a:xfrm flipH="1">
            <a:off x="3708400" y="2565400"/>
            <a:ext cx="792163" cy="863600"/>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799" name="Text Box 15"/>
          <p:cNvSpPr txBox="1">
            <a:spLocks noChangeArrowheads="1"/>
          </p:cNvSpPr>
          <p:nvPr/>
        </p:nvSpPr>
        <p:spPr bwMode="auto">
          <a:xfrm>
            <a:off x="4572000" y="2420938"/>
            <a:ext cx="1223963"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baseline="30000">
                <a:solidFill>
                  <a:srgbClr val="000000"/>
                </a:solidFill>
              </a:rPr>
              <a:t>8</a:t>
            </a:r>
            <a:r>
              <a:rPr lang="en-US" sz="1200" b="1">
                <a:solidFill>
                  <a:srgbClr val="000000"/>
                </a:solidFill>
              </a:rPr>
              <a:t>He (t = 0 ms)</a:t>
            </a:r>
          </a:p>
        </p:txBody>
      </p:sp>
      <p:sp>
        <p:nvSpPr>
          <p:cNvPr id="502803" name="Line 19"/>
          <p:cNvSpPr>
            <a:spLocks noChangeShapeType="1"/>
          </p:cNvSpPr>
          <p:nvPr/>
        </p:nvSpPr>
        <p:spPr bwMode="auto">
          <a:xfrm flipH="1" flipV="1">
            <a:off x="3635375" y="3644900"/>
            <a:ext cx="1588" cy="647700"/>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804" name="Text Box 20"/>
          <p:cNvSpPr txBox="1">
            <a:spLocks noChangeArrowheads="1"/>
          </p:cNvSpPr>
          <p:nvPr/>
        </p:nvSpPr>
        <p:spPr bwMode="auto">
          <a:xfrm>
            <a:off x="2555875" y="4333875"/>
            <a:ext cx="1512888"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r">
              <a:spcBef>
                <a:spcPct val="50000"/>
              </a:spcBef>
            </a:pPr>
            <a:r>
              <a:rPr lang="en-US" sz="1200" b="1">
                <a:solidFill>
                  <a:srgbClr val="000000"/>
                </a:solidFill>
                <a:latin typeface="Symbol" pitchFamily="18" charset="2"/>
              </a:rPr>
              <a:t>a</a:t>
            </a:r>
            <a:r>
              <a:rPr lang="en-US" sz="1200" b="1">
                <a:solidFill>
                  <a:srgbClr val="000000"/>
                </a:solidFill>
              </a:rPr>
              <a:t> + </a:t>
            </a:r>
            <a:r>
              <a:rPr lang="en-US" sz="1200" b="1">
                <a:solidFill>
                  <a:srgbClr val="000000"/>
                </a:solidFill>
                <a:latin typeface="Symbol" pitchFamily="18" charset="2"/>
              </a:rPr>
              <a:t>a</a:t>
            </a:r>
            <a:r>
              <a:rPr lang="en-US" sz="1200" b="1">
                <a:solidFill>
                  <a:srgbClr val="000000"/>
                </a:solidFill>
              </a:rPr>
              <a:t> (t = 127.6 ms)</a:t>
            </a:r>
          </a:p>
        </p:txBody>
      </p:sp>
      <p:sp>
        <p:nvSpPr>
          <p:cNvPr id="502805" name="Line 21"/>
          <p:cNvSpPr>
            <a:spLocks noChangeShapeType="1"/>
          </p:cNvSpPr>
          <p:nvPr/>
        </p:nvSpPr>
        <p:spPr bwMode="auto">
          <a:xfrm flipH="1">
            <a:off x="3346450" y="2205038"/>
            <a:ext cx="720725" cy="792162"/>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806" name="Text Box 22"/>
          <p:cNvSpPr txBox="1">
            <a:spLocks noChangeArrowheads="1"/>
          </p:cNvSpPr>
          <p:nvPr/>
        </p:nvSpPr>
        <p:spPr bwMode="auto">
          <a:xfrm>
            <a:off x="4138613" y="2060575"/>
            <a:ext cx="1370012"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solidFill>
                  <a:srgbClr val="000000"/>
                </a:solidFill>
                <a:latin typeface="Symbol" pitchFamily="18" charset="2"/>
              </a:rPr>
              <a:t>b</a:t>
            </a:r>
            <a:r>
              <a:rPr lang="en-US" sz="1200" b="1" baseline="30000">
                <a:solidFill>
                  <a:srgbClr val="000000"/>
                </a:solidFill>
              </a:rPr>
              <a:t>–</a:t>
            </a:r>
            <a:r>
              <a:rPr lang="en-US" sz="1200" b="1">
                <a:solidFill>
                  <a:srgbClr val="000000"/>
                </a:solidFill>
              </a:rPr>
              <a:t>  (t = 10.8 ms)</a:t>
            </a:r>
          </a:p>
        </p:txBody>
      </p:sp>
      <p:sp>
        <p:nvSpPr>
          <p:cNvPr id="502807" name="Line 23"/>
          <p:cNvSpPr>
            <a:spLocks noChangeShapeType="1"/>
          </p:cNvSpPr>
          <p:nvPr/>
        </p:nvSpPr>
        <p:spPr bwMode="auto">
          <a:xfrm flipH="1" flipV="1">
            <a:off x="4714875" y="3789363"/>
            <a:ext cx="1588" cy="647700"/>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2808" name="Text Box 24"/>
          <p:cNvSpPr txBox="1">
            <a:spLocks noChangeArrowheads="1"/>
          </p:cNvSpPr>
          <p:nvPr/>
        </p:nvSpPr>
        <p:spPr bwMode="auto">
          <a:xfrm>
            <a:off x="4354513" y="4508500"/>
            <a:ext cx="122555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200" b="1">
                <a:solidFill>
                  <a:srgbClr val="000000"/>
                </a:solidFill>
                <a:latin typeface="Symbol" pitchFamily="18" charset="2"/>
              </a:rPr>
              <a:t>b</a:t>
            </a:r>
            <a:r>
              <a:rPr lang="en-US" sz="1200" b="1" baseline="30000">
                <a:solidFill>
                  <a:srgbClr val="000000"/>
                </a:solidFill>
              </a:rPr>
              <a:t>–</a:t>
            </a:r>
            <a:r>
              <a:rPr lang="en-US" sz="1200" b="1">
                <a:solidFill>
                  <a:srgbClr val="000000"/>
                </a:solidFill>
              </a:rPr>
              <a:t> (t = 127.6 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2798"/>
                                        </p:tgtEl>
                                        <p:attrNameLst>
                                          <p:attrName>style.visibility</p:attrName>
                                        </p:attrNameLst>
                                      </p:cBhvr>
                                      <p:to>
                                        <p:strVal val="visible"/>
                                      </p:to>
                                    </p:set>
                                    <p:animEffect transition="in" filter="blinds(horizontal)">
                                      <p:cBhvr>
                                        <p:cTn id="7" dur="500"/>
                                        <p:tgtEl>
                                          <p:spTgt spid="5027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2799"/>
                                        </p:tgtEl>
                                        <p:attrNameLst>
                                          <p:attrName>style.visibility</p:attrName>
                                        </p:attrNameLst>
                                      </p:cBhvr>
                                      <p:to>
                                        <p:strVal val="visible"/>
                                      </p:to>
                                    </p:set>
                                    <p:animEffect transition="in" filter="blinds(horizontal)">
                                      <p:cBhvr>
                                        <p:cTn id="10" dur="500"/>
                                        <p:tgtEl>
                                          <p:spTgt spid="5027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2806"/>
                                        </p:tgtEl>
                                        <p:attrNameLst>
                                          <p:attrName>style.visibility</p:attrName>
                                        </p:attrNameLst>
                                      </p:cBhvr>
                                      <p:to>
                                        <p:strVal val="visible"/>
                                      </p:to>
                                    </p:set>
                                    <p:animEffect transition="in" filter="blinds(horizontal)">
                                      <p:cBhvr>
                                        <p:cTn id="15" dur="500"/>
                                        <p:tgtEl>
                                          <p:spTgt spid="50280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2805"/>
                                        </p:tgtEl>
                                        <p:attrNameLst>
                                          <p:attrName>style.visibility</p:attrName>
                                        </p:attrNameLst>
                                      </p:cBhvr>
                                      <p:to>
                                        <p:strVal val="visible"/>
                                      </p:to>
                                    </p:set>
                                    <p:animEffect transition="in" filter="blinds(horizontal)">
                                      <p:cBhvr>
                                        <p:cTn id="18" dur="500"/>
                                        <p:tgtEl>
                                          <p:spTgt spid="5028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2807"/>
                                        </p:tgtEl>
                                        <p:attrNameLst>
                                          <p:attrName>style.visibility</p:attrName>
                                        </p:attrNameLst>
                                      </p:cBhvr>
                                      <p:to>
                                        <p:strVal val="visible"/>
                                      </p:to>
                                    </p:set>
                                    <p:animEffect transition="in" filter="blinds(horizontal)">
                                      <p:cBhvr>
                                        <p:cTn id="23" dur="500"/>
                                        <p:tgtEl>
                                          <p:spTgt spid="50280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02808"/>
                                        </p:tgtEl>
                                        <p:attrNameLst>
                                          <p:attrName>style.visibility</p:attrName>
                                        </p:attrNameLst>
                                      </p:cBhvr>
                                      <p:to>
                                        <p:strVal val="visible"/>
                                      </p:to>
                                    </p:set>
                                    <p:animEffect transition="in" filter="blinds(horizontal)">
                                      <p:cBhvr>
                                        <p:cTn id="26" dur="500"/>
                                        <p:tgtEl>
                                          <p:spTgt spid="50280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02803"/>
                                        </p:tgtEl>
                                        <p:attrNameLst>
                                          <p:attrName>style.visibility</p:attrName>
                                        </p:attrNameLst>
                                      </p:cBhvr>
                                      <p:to>
                                        <p:strVal val="visible"/>
                                      </p:to>
                                    </p:set>
                                    <p:animEffect transition="in" filter="blinds(horizontal)">
                                      <p:cBhvr>
                                        <p:cTn id="31" dur="500"/>
                                        <p:tgtEl>
                                          <p:spTgt spid="50280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02804"/>
                                        </p:tgtEl>
                                        <p:attrNameLst>
                                          <p:attrName>style.visibility</p:attrName>
                                        </p:attrNameLst>
                                      </p:cBhvr>
                                      <p:to>
                                        <p:strVal val="visible"/>
                                      </p:to>
                                    </p:set>
                                    <p:animEffect transition="in" filter="blinds(horizontal)">
                                      <p:cBhvr>
                                        <p:cTn id="34" dur="500"/>
                                        <p:tgtEl>
                                          <p:spTgt spid="50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8" grpId="0" animBg="1"/>
      <p:bldP spid="502799" grpId="0"/>
      <p:bldP spid="502803" grpId="0" animBg="1"/>
      <p:bldP spid="502804" grpId="0"/>
      <p:bldP spid="502805" grpId="0" animBg="1"/>
      <p:bldP spid="502806" grpId="0"/>
      <p:bldP spid="502807" grpId="0" animBg="1"/>
      <p:bldP spid="50280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4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84313"/>
            <a:ext cx="5754688" cy="4933950"/>
          </a:xfrm>
          <a:prstGeom prst="rect">
            <a:avLst/>
          </a:prstGeom>
          <a:noFill/>
          <a:extLst>
            <a:ext uri="{909E8E84-426E-40DD-AFC4-6F175D3DCCD1}">
              <a14:hiddenFill xmlns:a14="http://schemas.microsoft.com/office/drawing/2010/main">
                <a:solidFill>
                  <a:srgbClr val="FFFFFF"/>
                </a:solidFill>
              </a14:hiddenFill>
            </a:ext>
          </a:extLst>
        </p:spPr>
      </p:pic>
      <p:sp>
        <p:nvSpPr>
          <p:cNvPr id="504835" name="Rectangle 3"/>
          <p:cNvSpPr>
            <a:spLocks noGrp="1" noChangeArrowheads="1"/>
          </p:cNvSpPr>
          <p:nvPr>
            <p:ph type="title"/>
          </p:nvPr>
        </p:nvSpPr>
        <p:spPr>
          <a:xfrm>
            <a:off x="609600" y="260350"/>
            <a:ext cx="8355013" cy="936625"/>
          </a:xfrm>
        </p:spPr>
        <p:txBody>
          <a:bodyPr/>
          <a:lstStyle/>
          <a:p>
            <a:r>
              <a:rPr lang="en-US"/>
              <a:t>Spatial &amp; Time Detection: </a:t>
            </a:r>
            <a:r>
              <a:rPr lang="en-US" baseline="30000"/>
              <a:t>8</a:t>
            </a:r>
            <a:r>
              <a:rPr lang="en-US"/>
              <a:t>He</a:t>
            </a:r>
          </a:p>
        </p:txBody>
      </p:sp>
      <p:sp>
        <p:nvSpPr>
          <p:cNvPr id="504836" name="Text Box 4"/>
          <p:cNvSpPr txBox="1">
            <a:spLocks noChangeArrowheads="1"/>
          </p:cNvSpPr>
          <p:nvPr/>
        </p:nvSpPr>
        <p:spPr bwMode="auto">
          <a:xfrm rot="16200000">
            <a:off x="7323932" y="3628231"/>
            <a:ext cx="719138"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a:solidFill>
                  <a:srgbClr val="000000"/>
                </a:solidFill>
              </a:rPr>
              <a:t>Time [ms]</a:t>
            </a:r>
          </a:p>
        </p:txBody>
      </p:sp>
      <p:sp>
        <p:nvSpPr>
          <p:cNvPr id="504837" name="Rectangle 5"/>
          <p:cNvSpPr>
            <a:spLocks noChangeArrowheads="1"/>
          </p:cNvSpPr>
          <p:nvPr/>
        </p:nvSpPr>
        <p:spPr bwMode="auto">
          <a:xfrm>
            <a:off x="4211638" y="4581525"/>
            <a:ext cx="1511300" cy="1368425"/>
          </a:xfrm>
          <a:prstGeom prst="rect">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4838" name="AutoShape 6"/>
          <p:cNvSpPr>
            <a:spLocks/>
          </p:cNvSpPr>
          <p:nvPr/>
        </p:nvSpPr>
        <p:spPr bwMode="auto">
          <a:xfrm>
            <a:off x="7380288" y="4292600"/>
            <a:ext cx="161925" cy="936625"/>
          </a:xfrm>
          <a:prstGeom prst="rightBrace">
            <a:avLst>
              <a:gd name="adj1" fmla="val 48203"/>
              <a:gd name="adj2" fmla="val 50000"/>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4839" name="Text Box 7"/>
          <p:cNvSpPr txBox="1">
            <a:spLocks noChangeArrowheads="1"/>
          </p:cNvSpPr>
          <p:nvPr/>
        </p:nvSpPr>
        <p:spPr bwMode="auto">
          <a:xfrm>
            <a:off x="6300788" y="836613"/>
            <a:ext cx="1655762"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exposure = 4.7s</a:t>
            </a:r>
          </a:p>
        </p:txBody>
      </p:sp>
      <p:sp>
        <p:nvSpPr>
          <p:cNvPr id="504840" name="Text Box 8"/>
          <p:cNvSpPr txBox="1">
            <a:spLocks noChangeArrowheads="1"/>
          </p:cNvSpPr>
          <p:nvPr/>
        </p:nvSpPr>
        <p:spPr bwMode="auto">
          <a:xfrm>
            <a:off x="6300788" y="1063625"/>
            <a:ext cx="215900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step/channel = 400</a:t>
            </a:r>
            <a:r>
              <a:rPr lang="en-US" sz="1200" b="1">
                <a:latin typeface="Symbol" pitchFamily="18" charset="2"/>
              </a:rPr>
              <a:t>m</a:t>
            </a:r>
            <a:r>
              <a:rPr lang="en-US" sz="1200" b="1"/>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8"/>
                                        </p:tgtEl>
                                        <p:attrNameLst>
                                          <p:attrName>style.visibility</p:attrName>
                                        </p:attrNameLst>
                                      </p:cBhvr>
                                      <p:to>
                                        <p:strVal val="visible"/>
                                      </p:to>
                                    </p:set>
                                    <p:animEffect transition="in" filter="blinds(horizontal)">
                                      <p:cBhvr>
                                        <p:cTn id="7" dur="500"/>
                                        <p:tgtEl>
                                          <p:spTgt spid="5048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4837"/>
                                        </p:tgtEl>
                                        <p:attrNameLst>
                                          <p:attrName>style.visibility</p:attrName>
                                        </p:attrNameLst>
                                      </p:cBhvr>
                                      <p:to>
                                        <p:strVal val="visible"/>
                                      </p:to>
                                    </p:set>
                                    <p:animEffect transition="in" filter="blinds(horizontal)">
                                      <p:cBhvr>
                                        <p:cTn id="10" dur="500"/>
                                        <p:tgtEl>
                                          <p:spTgt spid="50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P spid="5048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7" name="Rectangle 3"/>
          <p:cNvSpPr>
            <a:spLocks noGrp="1" noChangeArrowheads="1"/>
          </p:cNvSpPr>
          <p:nvPr>
            <p:ph type="title"/>
          </p:nvPr>
        </p:nvSpPr>
        <p:spPr>
          <a:xfrm>
            <a:off x="609600" y="260350"/>
            <a:ext cx="8355013" cy="936625"/>
          </a:xfrm>
        </p:spPr>
        <p:txBody>
          <a:bodyPr/>
          <a:lstStyle/>
          <a:p>
            <a:r>
              <a:rPr lang="en-US"/>
              <a:t>Spatial &amp; Time Detection: </a:t>
            </a:r>
            <a:r>
              <a:rPr lang="en-US" baseline="30000"/>
              <a:t>8</a:t>
            </a:r>
            <a:r>
              <a:rPr lang="en-US"/>
              <a:t>He</a:t>
            </a:r>
          </a:p>
        </p:txBody>
      </p:sp>
      <p:grpSp>
        <p:nvGrpSpPr>
          <p:cNvPr id="513033" name="Group 9"/>
          <p:cNvGrpSpPr>
            <a:grpSpLocks/>
          </p:cNvGrpSpPr>
          <p:nvPr/>
        </p:nvGrpSpPr>
        <p:grpSpPr bwMode="auto">
          <a:xfrm>
            <a:off x="1619250" y="1484313"/>
            <a:ext cx="6151563" cy="4933950"/>
            <a:chOff x="1020" y="935"/>
            <a:chExt cx="3875" cy="3108"/>
          </a:xfrm>
        </p:grpSpPr>
        <p:pic>
          <p:nvPicPr>
            <p:cNvPr id="513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 y="935"/>
              <a:ext cx="3625" cy="3108"/>
            </a:xfrm>
            <a:prstGeom prst="rect">
              <a:avLst/>
            </a:prstGeom>
            <a:noFill/>
            <a:extLst>
              <a:ext uri="{909E8E84-426E-40DD-AFC4-6F175D3DCCD1}">
                <a14:hiddenFill xmlns:a14="http://schemas.microsoft.com/office/drawing/2010/main">
                  <a:solidFill>
                    <a:srgbClr val="FFFFFF"/>
                  </a:solidFill>
                </a14:hiddenFill>
              </a:ext>
            </a:extLst>
          </p:spPr>
        </p:pic>
        <p:sp>
          <p:nvSpPr>
            <p:cNvPr id="513028" name="Text Box 4"/>
            <p:cNvSpPr txBox="1">
              <a:spLocks noChangeArrowheads="1"/>
            </p:cNvSpPr>
            <p:nvPr/>
          </p:nvSpPr>
          <p:spPr bwMode="auto">
            <a:xfrm rot="16200000">
              <a:off x="4613" y="2286"/>
              <a:ext cx="453" cy="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a:solidFill>
                    <a:srgbClr val="000000"/>
                  </a:solidFill>
                </a:rPr>
                <a:t>Time [ms]</a:t>
              </a:r>
            </a:p>
          </p:txBody>
        </p:sp>
        <p:sp>
          <p:nvSpPr>
            <p:cNvPr id="513029" name="Rectangle 5"/>
            <p:cNvSpPr>
              <a:spLocks noChangeArrowheads="1"/>
            </p:cNvSpPr>
            <p:nvPr/>
          </p:nvSpPr>
          <p:spPr bwMode="auto">
            <a:xfrm>
              <a:off x="2653" y="2886"/>
              <a:ext cx="952" cy="862"/>
            </a:xfrm>
            <a:prstGeom prst="rect">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3030" name="AutoShape 6"/>
            <p:cNvSpPr>
              <a:spLocks/>
            </p:cNvSpPr>
            <p:nvPr/>
          </p:nvSpPr>
          <p:spPr bwMode="auto">
            <a:xfrm>
              <a:off x="4649" y="2704"/>
              <a:ext cx="102" cy="590"/>
            </a:xfrm>
            <a:prstGeom prst="rightBrace">
              <a:avLst>
                <a:gd name="adj1" fmla="val 48203"/>
                <a:gd name="adj2" fmla="val 50000"/>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513031" name="Text Box 7"/>
          <p:cNvSpPr txBox="1">
            <a:spLocks noChangeArrowheads="1"/>
          </p:cNvSpPr>
          <p:nvPr/>
        </p:nvSpPr>
        <p:spPr bwMode="auto">
          <a:xfrm>
            <a:off x="6300788" y="836613"/>
            <a:ext cx="1655762"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exposure = 4.7s</a:t>
            </a:r>
          </a:p>
        </p:txBody>
      </p:sp>
      <p:sp>
        <p:nvSpPr>
          <p:cNvPr id="513032" name="Text Box 8"/>
          <p:cNvSpPr txBox="1">
            <a:spLocks noChangeArrowheads="1"/>
          </p:cNvSpPr>
          <p:nvPr/>
        </p:nvSpPr>
        <p:spPr bwMode="auto">
          <a:xfrm>
            <a:off x="6300788" y="1063625"/>
            <a:ext cx="215900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spcBef>
                <a:spcPct val="50000"/>
              </a:spcBef>
            </a:pPr>
            <a:r>
              <a:rPr lang="en-US" sz="1200" b="1"/>
              <a:t>Time step/channel = 400</a:t>
            </a:r>
            <a:r>
              <a:rPr lang="en-US" sz="1200" b="1">
                <a:latin typeface="Symbol" pitchFamily="18" charset="2"/>
              </a:rPr>
              <a:t>m</a:t>
            </a:r>
            <a:r>
              <a:rPr lang="en-US" sz="1200" b="1"/>
              <a:t>s</a:t>
            </a:r>
          </a:p>
        </p:txBody>
      </p:sp>
      <p:pic>
        <p:nvPicPr>
          <p:cNvPr id="513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557338"/>
            <a:ext cx="5688013" cy="4962525"/>
          </a:xfrm>
          <a:prstGeom prst="rect">
            <a:avLst/>
          </a:prstGeom>
          <a:noFill/>
          <a:extLst>
            <a:ext uri="{909E8E84-426E-40DD-AFC4-6F175D3DCCD1}">
              <a14:hiddenFill xmlns:a14="http://schemas.microsoft.com/office/drawing/2010/main">
                <a:solidFill>
                  <a:srgbClr val="FFFFFF"/>
                </a:solidFill>
              </a14:hiddenFill>
            </a:ext>
          </a:extLst>
        </p:spPr>
      </p:pic>
      <p:sp>
        <p:nvSpPr>
          <p:cNvPr id="513035" name="Text Box 11"/>
          <p:cNvSpPr txBox="1">
            <a:spLocks noChangeArrowheads="1"/>
          </p:cNvSpPr>
          <p:nvPr/>
        </p:nvSpPr>
        <p:spPr bwMode="auto">
          <a:xfrm rot="16200000">
            <a:off x="8589169" y="3629819"/>
            <a:ext cx="719137"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a:solidFill>
                  <a:srgbClr val="000000"/>
                </a:solidFill>
              </a:rPr>
              <a:t>Time [ms]</a:t>
            </a:r>
          </a:p>
        </p:txBody>
      </p:sp>
      <p:sp>
        <p:nvSpPr>
          <p:cNvPr id="513036" name="Line 12"/>
          <p:cNvSpPr>
            <a:spLocks noChangeShapeType="1"/>
          </p:cNvSpPr>
          <p:nvPr/>
        </p:nvSpPr>
        <p:spPr bwMode="auto">
          <a:xfrm flipH="1">
            <a:off x="5940425" y="1916113"/>
            <a:ext cx="936625" cy="0"/>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37" name="Text Box 13"/>
          <p:cNvSpPr txBox="1">
            <a:spLocks noChangeArrowheads="1"/>
          </p:cNvSpPr>
          <p:nvPr/>
        </p:nvSpPr>
        <p:spPr bwMode="auto">
          <a:xfrm>
            <a:off x="4211638" y="1916113"/>
            <a:ext cx="720725"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t = 0 ms</a:t>
            </a:r>
          </a:p>
        </p:txBody>
      </p:sp>
      <p:sp>
        <p:nvSpPr>
          <p:cNvPr id="513038" name="Line 14"/>
          <p:cNvSpPr>
            <a:spLocks noChangeShapeType="1"/>
          </p:cNvSpPr>
          <p:nvPr/>
        </p:nvSpPr>
        <p:spPr bwMode="auto">
          <a:xfrm>
            <a:off x="4932363" y="2995613"/>
            <a:ext cx="647700" cy="288925"/>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39" name="Text Box 15"/>
          <p:cNvSpPr txBox="1">
            <a:spLocks noChangeArrowheads="1"/>
          </p:cNvSpPr>
          <p:nvPr/>
        </p:nvSpPr>
        <p:spPr bwMode="auto">
          <a:xfrm>
            <a:off x="4140200" y="2852738"/>
            <a:ext cx="792163"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t = 656.6 ms</a:t>
            </a:r>
          </a:p>
        </p:txBody>
      </p:sp>
      <p:sp>
        <p:nvSpPr>
          <p:cNvPr id="513044" name="Text Box 20"/>
          <p:cNvSpPr txBox="1">
            <a:spLocks noChangeArrowheads="1"/>
          </p:cNvSpPr>
          <p:nvPr/>
        </p:nvSpPr>
        <p:spPr bwMode="auto">
          <a:xfrm>
            <a:off x="6948488" y="1844675"/>
            <a:ext cx="863600"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t = 1423.6 ms</a:t>
            </a:r>
          </a:p>
        </p:txBody>
      </p:sp>
      <p:sp>
        <p:nvSpPr>
          <p:cNvPr id="513045" name="Line 21"/>
          <p:cNvSpPr>
            <a:spLocks noChangeShapeType="1"/>
          </p:cNvSpPr>
          <p:nvPr/>
        </p:nvSpPr>
        <p:spPr bwMode="auto">
          <a:xfrm>
            <a:off x="4859338" y="1989138"/>
            <a:ext cx="719137" cy="0"/>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46" name="Text Box 22"/>
          <p:cNvSpPr txBox="1">
            <a:spLocks noChangeArrowheads="1"/>
          </p:cNvSpPr>
          <p:nvPr/>
        </p:nvSpPr>
        <p:spPr bwMode="auto">
          <a:xfrm>
            <a:off x="7021513" y="2492375"/>
            <a:ext cx="863600"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t = 1423.6 ms</a:t>
            </a:r>
          </a:p>
        </p:txBody>
      </p:sp>
      <p:sp>
        <p:nvSpPr>
          <p:cNvPr id="513047" name="Line 23"/>
          <p:cNvSpPr>
            <a:spLocks noChangeShapeType="1"/>
          </p:cNvSpPr>
          <p:nvPr/>
        </p:nvSpPr>
        <p:spPr bwMode="auto">
          <a:xfrm flipH="1">
            <a:off x="6227763" y="2636838"/>
            <a:ext cx="720725" cy="144462"/>
          </a:xfrm>
          <a:prstGeom prst="line">
            <a:avLst/>
          </a:prstGeom>
          <a:noFill/>
          <a:ln w="28575"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513052" name="Group 28"/>
          <p:cNvGrpSpPr>
            <a:grpSpLocks/>
          </p:cNvGrpSpPr>
          <p:nvPr/>
        </p:nvGrpSpPr>
        <p:grpSpPr bwMode="auto">
          <a:xfrm>
            <a:off x="6623050" y="5734050"/>
            <a:ext cx="1370013" cy="287338"/>
            <a:chOff x="4172" y="3612"/>
            <a:chExt cx="863" cy="181"/>
          </a:xfrm>
        </p:grpSpPr>
        <p:sp>
          <p:nvSpPr>
            <p:cNvPr id="513048" name="Line 24"/>
            <p:cNvSpPr>
              <a:spLocks noChangeShapeType="1"/>
            </p:cNvSpPr>
            <p:nvPr/>
          </p:nvSpPr>
          <p:spPr bwMode="auto">
            <a:xfrm>
              <a:off x="4172" y="3726"/>
              <a:ext cx="861"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49" name="Line 25"/>
            <p:cNvSpPr>
              <a:spLocks noChangeShapeType="1"/>
            </p:cNvSpPr>
            <p:nvPr/>
          </p:nvSpPr>
          <p:spPr bwMode="auto">
            <a:xfrm flipV="1">
              <a:off x="4172" y="3657"/>
              <a:ext cx="0"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50" name="Line 26"/>
            <p:cNvSpPr>
              <a:spLocks noChangeShapeType="1"/>
            </p:cNvSpPr>
            <p:nvPr/>
          </p:nvSpPr>
          <p:spPr bwMode="auto">
            <a:xfrm flipV="1">
              <a:off x="5035" y="3657"/>
              <a:ext cx="0"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3051" name="Text Box 27"/>
            <p:cNvSpPr txBox="1">
              <a:spLocks noChangeArrowheads="1"/>
            </p:cNvSpPr>
            <p:nvPr/>
          </p:nvSpPr>
          <p:spPr bwMode="auto">
            <a:xfrm>
              <a:off x="4332" y="3612"/>
              <a:ext cx="589" cy="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pPr>
              <a:r>
                <a:rPr lang="en-US" sz="1000" b="1">
                  <a:solidFill>
                    <a:srgbClr val="000000"/>
                  </a:solidFill>
                </a:rPr>
                <a:t>1.1 mm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513033"/>
                                        </p:tgtEl>
                                      </p:cBhvr>
                                      <p:by x="45000" y="45000"/>
                                    </p:animScale>
                                  </p:childTnLst>
                                </p:cTn>
                              </p:par>
                              <p:par>
                                <p:cTn id="7" presetID="56" presetClass="path" presetSubtype="0" accel="50000" decel="50000" fill="hold" nodeType="withEffect">
                                  <p:stCondLst>
                                    <p:cond delay="0"/>
                                  </p:stCondLst>
                                  <p:childTnLst>
                                    <p:animMotion origin="layout" path="M 1.94444E-6 -4.42183E-6 L -0.31268 -0.13899 " pathEditMode="relative" rAng="0" ptsTypes="AA">
                                      <p:cBhvr>
                                        <p:cTn id="8" dur="2000" fill="hold"/>
                                        <p:tgtEl>
                                          <p:spTgt spid="513033"/>
                                        </p:tgtEl>
                                        <p:attrNameLst>
                                          <p:attrName>ppt_x</p:attrName>
                                          <p:attrName>ppt_y</p:attrName>
                                        </p:attrNameLst>
                                      </p:cBhvr>
                                      <p:rCtr x="-15642" y="-6961"/>
                                    </p:animMotion>
                                  </p:childTnLst>
                                </p:cTn>
                              </p:par>
                            </p:childTnLst>
                          </p:cTn>
                        </p:par>
                        <p:par>
                          <p:cTn id="9" fill="hold" nodeType="afterGroup">
                            <p:stCondLst>
                              <p:cond delay="2000"/>
                            </p:stCondLst>
                            <p:childTnLst>
                              <p:par>
                                <p:cTn id="10" presetID="3" presetClass="entr" presetSubtype="10" fill="hold" nodeType="afterEffect">
                                  <p:stCondLst>
                                    <p:cond delay="0"/>
                                  </p:stCondLst>
                                  <p:childTnLst>
                                    <p:set>
                                      <p:cBhvr>
                                        <p:cTn id="11" dur="1" fill="hold">
                                          <p:stCondLst>
                                            <p:cond delay="0"/>
                                          </p:stCondLst>
                                        </p:cTn>
                                        <p:tgtEl>
                                          <p:spTgt spid="513034"/>
                                        </p:tgtEl>
                                        <p:attrNameLst>
                                          <p:attrName>style.visibility</p:attrName>
                                        </p:attrNameLst>
                                      </p:cBhvr>
                                      <p:to>
                                        <p:strVal val="visible"/>
                                      </p:to>
                                    </p:set>
                                    <p:animEffect transition="in" filter="blinds(horizontal)">
                                      <p:cBhvr>
                                        <p:cTn id="12" dur="1000"/>
                                        <p:tgtEl>
                                          <p:spTgt spid="5130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13035"/>
                                        </p:tgtEl>
                                        <p:attrNameLst>
                                          <p:attrName>style.visibility</p:attrName>
                                        </p:attrNameLst>
                                      </p:cBhvr>
                                      <p:to>
                                        <p:strVal val="visible"/>
                                      </p:to>
                                    </p:set>
                                    <p:animEffect transition="in" filter="blinds(horizontal)">
                                      <p:cBhvr>
                                        <p:cTn id="15" dur="500"/>
                                        <p:tgtEl>
                                          <p:spTgt spid="513035"/>
                                        </p:tgtEl>
                                      </p:cBhvr>
                                    </p:animEffect>
                                  </p:childTnLst>
                                </p:cTn>
                              </p:par>
                              <p:par>
                                <p:cTn id="16" presetID="3" presetClass="entr" presetSubtype="10" fill="hold" nodeType="withEffect">
                                  <p:stCondLst>
                                    <p:cond delay="0"/>
                                  </p:stCondLst>
                                  <p:childTnLst>
                                    <p:set>
                                      <p:cBhvr>
                                        <p:cTn id="17" dur="1" fill="hold">
                                          <p:stCondLst>
                                            <p:cond delay="0"/>
                                          </p:stCondLst>
                                        </p:cTn>
                                        <p:tgtEl>
                                          <p:spTgt spid="513052"/>
                                        </p:tgtEl>
                                        <p:attrNameLst>
                                          <p:attrName>style.visibility</p:attrName>
                                        </p:attrNameLst>
                                      </p:cBhvr>
                                      <p:to>
                                        <p:strVal val="visible"/>
                                      </p:to>
                                    </p:set>
                                    <p:animEffect transition="in" filter="blinds(horizontal)">
                                      <p:cBhvr>
                                        <p:cTn id="18" dur="500"/>
                                        <p:tgtEl>
                                          <p:spTgt spid="513052"/>
                                        </p:tgtEl>
                                      </p:cBhvr>
                                    </p:animEffect>
                                  </p:childTnLst>
                                </p:cTn>
                              </p:par>
                            </p:childTnLst>
                          </p:cTn>
                        </p:par>
                        <p:par>
                          <p:cTn id="19" fill="hold" nodeType="afterGroup">
                            <p:stCondLst>
                              <p:cond delay="3000"/>
                            </p:stCondLst>
                            <p:childTnLst>
                              <p:par>
                                <p:cTn id="20" presetID="3" presetClass="entr" presetSubtype="10" fill="hold" grpId="0" nodeType="afterEffect">
                                  <p:stCondLst>
                                    <p:cond delay="0"/>
                                  </p:stCondLst>
                                  <p:childTnLst>
                                    <p:set>
                                      <p:cBhvr>
                                        <p:cTn id="21" dur="1" fill="hold">
                                          <p:stCondLst>
                                            <p:cond delay="0"/>
                                          </p:stCondLst>
                                        </p:cTn>
                                        <p:tgtEl>
                                          <p:spTgt spid="513045"/>
                                        </p:tgtEl>
                                        <p:attrNameLst>
                                          <p:attrName>style.visibility</p:attrName>
                                        </p:attrNameLst>
                                      </p:cBhvr>
                                      <p:to>
                                        <p:strVal val="visible"/>
                                      </p:to>
                                    </p:set>
                                    <p:animEffect transition="in" filter="blinds(horizontal)">
                                      <p:cBhvr>
                                        <p:cTn id="22" dur="1000"/>
                                        <p:tgtEl>
                                          <p:spTgt spid="513045"/>
                                        </p:tgtEl>
                                      </p:cBhvr>
                                    </p:animEffect>
                                  </p:childTnLst>
                                </p:cTn>
                              </p:par>
                            </p:childTnLst>
                          </p:cTn>
                        </p:par>
                        <p:par>
                          <p:cTn id="23" fill="hold" nodeType="afterGroup">
                            <p:stCondLst>
                              <p:cond delay="4000"/>
                            </p:stCondLst>
                            <p:childTnLst>
                              <p:par>
                                <p:cTn id="24" presetID="3" presetClass="entr" presetSubtype="10" fill="hold" grpId="0" nodeType="afterEffect">
                                  <p:stCondLst>
                                    <p:cond delay="0"/>
                                  </p:stCondLst>
                                  <p:childTnLst>
                                    <p:set>
                                      <p:cBhvr>
                                        <p:cTn id="25" dur="1" fill="hold">
                                          <p:stCondLst>
                                            <p:cond delay="0"/>
                                          </p:stCondLst>
                                        </p:cTn>
                                        <p:tgtEl>
                                          <p:spTgt spid="513037"/>
                                        </p:tgtEl>
                                        <p:attrNameLst>
                                          <p:attrName>style.visibility</p:attrName>
                                        </p:attrNameLst>
                                      </p:cBhvr>
                                      <p:to>
                                        <p:strVal val="visible"/>
                                      </p:to>
                                    </p:set>
                                    <p:animEffect transition="in" filter="blinds(horizontal)">
                                      <p:cBhvr>
                                        <p:cTn id="26" dur="1000"/>
                                        <p:tgtEl>
                                          <p:spTgt spid="51303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13036"/>
                                        </p:tgtEl>
                                        <p:attrNameLst>
                                          <p:attrName>style.visibility</p:attrName>
                                        </p:attrNameLst>
                                      </p:cBhvr>
                                      <p:to>
                                        <p:strVal val="visible"/>
                                      </p:to>
                                    </p:set>
                                    <p:animEffect transition="in" filter="blinds(horizontal)">
                                      <p:cBhvr>
                                        <p:cTn id="29" dur="1000"/>
                                        <p:tgtEl>
                                          <p:spTgt spid="51303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13044"/>
                                        </p:tgtEl>
                                        <p:attrNameLst>
                                          <p:attrName>style.visibility</p:attrName>
                                        </p:attrNameLst>
                                      </p:cBhvr>
                                      <p:to>
                                        <p:strVal val="visible"/>
                                      </p:to>
                                    </p:set>
                                    <p:animEffect transition="in" filter="blinds(horizontal)">
                                      <p:cBhvr>
                                        <p:cTn id="32" dur="1000"/>
                                        <p:tgtEl>
                                          <p:spTgt spid="51304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13046"/>
                                        </p:tgtEl>
                                        <p:attrNameLst>
                                          <p:attrName>style.visibility</p:attrName>
                                        </p:attrNameLst>
                                      </p:cBhvr>
                                      <p:to>
                                        <p:strVal val="visible"/>
                                      </p:to>
                                    </p:set>
                                    <p:animEffect transition="in" filter="blinds(horizontal)">
                                      <p:cBhvr>
                                        <p:cTn id="35" dur="1000"/>
                                        <p:tgtEl>
                                          <p:spTgt spid="51304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13047"/>
                                        </p:tgtEl>
                                        <p:attrNameLst>
                                          <p:attrName>style.visibility</p:attrName>
                                        </p:attrNameLst>
                                      </p:cBhvr>
                                      <p:to>
                                        <p:strVal val="visible"/>
                                      </p:to>
                                    </p:set>
                                    <p:animEffect transition="in" filter="blinds(horizontal)">
                                      <p:cBhvr>
                                        <p:cTn id="38" dur="1000"/>
                                        <p:tgtEl>
                                          <p:spTgt spid="51304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13038"/>
                                        </p:tgtEl>
                                        <p:attrNameLst>
                                          <p:attrName>style.visibility</p:attrName>
                                        </p:attrNameLst>
                                      </p:cBhvr>
                                      <p:to>
                                        <p:strVal val="visible"/>
                                      </p:to>
                                    </p:set>
                                    <p:animEffect transition="in" filter="blinds(horizontal)">
                                      <p:cBhvr>
                                        <p:cTn id="41" dur="1000"/>
                                        <p:tgtEl>
                                          <p:spTgt spid="51303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13039"/>
                                        </p:tgtEl>
                                        <p:attrNameLst>
                                          <p:attrName>style.visibility</p:attrName>
                                        </p:attrNameLst>
                                      </p:cBhvr>
                                      <p:to>
                                        <p:strVal val="visible"/>
                                      </p:to>
                                    </p:set>
                                    <p:animEffect transition="in" filter="blinds(horizontal)">
                                      <p:cBhvr>
                                        <p:cTn id="44" dur="1000"/>
                                        <p:tgtEl>
                                          <p:spTgt spid="513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5" grpId="0"/>
      <p:bldP spid="513036" grpId="0" animBg="1"/>
      <p:bldP spid="513037" grpId="0"/>
      <p:bldP spid="513038" grpId="0" animBg="1"/>
      <p:bldP spid="513039" grpId="0"/>
      <p:bldP spid="513044" grpId="0"/>
      <p:bldP spid="513045" grpId="0" animBg="1"/>
      <p:bldP spid="513046" grpId="0"/>
      <p:bldP spid="5130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52"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650" y="4005263"/>
            <a:ext cx="1160132" cy="1563298"/>
          </a:xfrm>
          <a:prstGeom prst="rect">
            <a:avLst/>
          </a:prstGeom>
          <a:noFill/>
          <a:extLst>
            <a:ext uri="{909E8E84-426E-40DD-AFC4-6F175D3DCCD1}">
              <a14:hiddenFill xmlns:a14="http://schemas.microsoft.com/office/drawing/2010/main">
                <a:solidFill>
                  <a:srgbClr val="FFFFFF"/>
                </a:solidFill>
              </a14:hiddenFill>
            </a:ext>
          </a:extLst>
        </p:spPr>
      </p:pic>
      <p:pic>
        <p:nvPicPr>
          <p:cNvPr id="546851"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687" y="4005264"/>
            <a:ext cx="1151904" cy="1571526"/>
          </a:xfrm>
          <a:prstGeom prst="rect">
            <a:avLst/>
          </a:prstGeom>
          <a:noFill/>
          <a:extLst>
            <a:ext uri="{909E8E84-426E-40DD-AFC4-6F175D3DCCD1}">
              <a14:hiddenFill xmlns:a14="http://schemas.microsoft.com/office/drawing/2010/main">
                <a:solidFill>
                  <a:srgbClr val="FFFFFF"/>
                </a:solidFill>
              </a14:hiddenFill>
            </a:ext>
          </a:extLst>
        </p:spPr>
      </p:pic>
      <p:pic>
        <p:nvPicPr>
          <p:cNvPr id="54685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463" y="4005263"/>
            <a:ext cx="1160132" cy="1563298"/>
          </a:xfrm>
          <a:prstGeom prst="rect">
            <a:avLst/>
          </a:prstGeom>
          <a:noFill/>
          <a:extLst>
            <a:ext uri="{909E8E84-426E-40DD-AFC4-6F175D3DCCD1}">
              <a14:hiddenFill xmlns:a14="http://schemas.microsoft.com/office/drawing/2010/main">
                <a:solidFill>
                  <a:srgbClr val="FFFFFF"/>
                </a:solidFill>
              </a14:hiddenFill>
            </a:ext>
          </a:extLst>
        </p:spPr>
      </p:pic>
      <p:pic>
        <p:nvPicPr>
          <p:cNvPr id="546818" name="Picture 24" descr="tp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333625"/>
            <a:ext cx="595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9" name="Object 15"/>
          <p:cNvGraphicFramePr>
            <a:graphicFrameLocks noChangeAspect="1"/>
          </p:cNvGraphicFramePr>
          <p:nvPr/>
        </p:nvGraphicFramePr>
        <p:xfrm>
          <a:off x="3887788" y="2808288"/>
          <a:ext cx="733425" cy="709612"/>
        </p:xfrm>
        <a:graphic>
          <a:graphicData uri="http://schemas.openxmlformats.org/presentationml/2006/ole">
            <mc:AlternateContent xmlns:mc="http://schemas.openxmlformats.org/markup-compatibility/2006">
              <mc:Choice xmlns:v="urn:schemas-microsoft-com:vml" Requires="v">
                <p:oleObj spid="_x0000_s564833" name="CorelDRAW" r:id="rId8" imgW="733320" imgH="709200" progId="CorelDRAW.Graphic.12">
                  <p:embed/>
                </p:oleObj>
              </mc:Choice>
              <mc:Fallback>
                <p:oleObj name="CorelDRAW" r:id="rId8" imgW="733320" imgH="709200" progId="CorelDRAW.Graphic.12">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7788" y="2808288"/>
                        <a:ext cx="733425"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2500313" y="2808288"/>
          <a:ext cx="733425" cy="709612"/>
        </p:xfrm>
        <a:graphic>
          <a:graphicData uri="http://schemas.openxmlformats.org/presentationml/2006/ole">
            <mc:AlternateContent xmlns:mc="http://schemas.openxmlformats.org/markup-compatibility/2006">
              <mc:Choice xmlns:v="urn:schemas-microsoft-com:vml" Requires="v">
                <p:oleObj spid="_x0000_s564834" name="CorelDRAW" r:id="rId10" imgW="733320" imgH="709200" progId="CorelDRAW.Graphic.12">
                  <p:embed/>
                </p:oleObj>
              </mc:Choice>
              <mc:Fallback>
                <p:oleObj name="CorelDRAW" r:id="rId10" imgW="733320" imgH="709200" progId="CorelDRAW.Graphic.12">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0313" y="2808288"/>
                        <a:ext cx="733425"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3851275" y="2771775"/>
          <a:ext cx="1533525" cy="1131888"/>
        </p:xfrm>
        <a:graphic>
          <a:graphicData uri="http://schemas.openxmlformats.org/presentationml/2006/ole">
            <mc:AlternateContent xmlns:mc="http://schemas.openxmlformats.org/markup-compatibility/2006">
              <mc:Choice xmlns:v="urn:schemas-microsoft-com:vml" Requires="v">
                <p:oleObj spid="_x0000_s564835" name="CorelDRAW" r:id="rId11" imgW="1532880" imgH="1131120" progId="CorelDRAW.Graphic.12">
                  <p:embed/>
                </p:oleObj>
              </mc:Choice>
              <mc:Fallback>
                <p:oleObj name="CorelDRAW" r:id="rId11" imgW="1532880" imgH="1131120" progId="CorelDRAW.Graphic.12">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75" y="2771775"/>
                        <a:ext cx="1533525"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2" name="Object 8"/>
          <p:cNvGraphicFramePr>
            <a:graphicFrameLocks noChangeAspect="1"/>
          </p:cNvGraphicFramePr>
          <p:nvPr/>
        </p:nvGraphicFramePr>
        <p:xfrm>
          <a:off x="5421313" y="2844800"/>
          <a:ext cx="703262" cy="703263"/>
        </p:xfrm>
        <a:graphic>
          <a:graphicData uri="http://schemas.openxmlformats.org/presentationml/2006/ole">
            <mc:AlternateContent xmlns:mc="http://schemas.openxmlformats.org/markup-compatibility/2006">
              <mc:Choice xmlns:v="urn:schemas-microsoft-com:vml" Requires="v">
                <p:oleObj spid="_x0000_s564836" name="CorelDRAW" r:id="rId13" imgW="703440" imgH="703800" progId="CorelDRAW.Graphic.12">
                  <p:embed/>
                </p:oleObj>
              </mc:Choice>
              <mc:Fallback>
                <p:oleObj name="CorelDRAW" r:id="rId13" imgW="703440" imgH="703800" progId="CorelDRAW.Graphic.12">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21313" y="2844800"/>
                        <a:ext cx="70326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3" name="Object 9"/>
          <p:cNvGraphicFramePr>
            <a:graphicFrameLocks noChangeAspect="1"/>
          </p:cNvGraphicFramePr>
          <p:nvPr/>
        </p:nvGraphicFramePr>
        <p:xfrm>
          <a:off x="5421313" y="2260600"/>
          <a:ext cx="1384300" cy="1284288"/>
        </p:xfrm>
        <a:graphic>
          <a:graphicData uri="http://schemas.openxmlformats.org/presentationml/2006/ole">
            <mc:AlternateContent xmlns:mc="http://schemas.openxmlformats.org/markup-compatibility/2006">
              <mc:Choice xmlns:v="urn:schemas-microsoft-com:vml" Requires="v">
                <p:oleObj spid="_x0000_s564837" name="CorelDRAW" r:id="rId15" imgW="1384200" imgH="1284480" progId="CorelDRAW.Graphic.12">
                  <p:embed/>
                </p:oleObj>
              </mc:Choice>
              <mc:Fallback>
                <p:oleObj name="CorelDRAW" r:id="rId15" imgW="1384200" imgH="1284480" progId="CorelDRAW.Graphic.12">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1313" y="2260600"/>
                        <a:ext cx="1384300" cy="128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4" name="Object 10"/>
          <p:cNvGraphicFramePr>
            <a:graphicFrameLocks noChangeAspect="1"/>
          </p:cNvGraphicFramePr>
          <p:nvPr/>
        </p:nvGraphicFramePr>
        <p:xfrm>
          <a:off x="7210425" y="2844800"/>
          <a:ext cx="733425" cy="742950"/>
        </p:xfrm>
        <a:graphic>
          <a:graphicData uri="http://schemas.openxmlformats.org/presentationml/2006/ole">
            <mc:AlternateContent xmlns:mc="http://schemas.openxmlformats.org/markup-compatibility/2006">
              <mc:Choice xmlns:v="urn:schemas-microsoft-com:vml" Requires="v">
                <p:oleObj spid="_x0000_s564838" name="CorelDRAW" r:id="rId17" imgW="733320" imgH="742320" progId="CorelDRAW.Graphic.12">
                  <p:embed/>
                </p:oleObj>
              </mc:Choice>
              <mc:Fallback>
                <p:oleObj name="CorelDRAW" r:id="rId17" imgW="733320" imgH="742320" progId="CorelDRAW.Graphic.12">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10425" y="2844800"/>
                        <a:ext cx="73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5" name="Object 11"/>
          <p:cNvGraphicFramePr>
            <a:graphicFrameLocks noChangeAspect="1"/>
          </p:cNvGraphicFramePr>
          <p:nvPr/>
        </p:nvGraphicFramePr>
        <p:xfrm>
          <a:off x="6918325" y="2443163"/>
          <a:ext cx="1417638" cy="1376362"/>
        </p:xfrm>
        <a:graphic>
          <a:graphicData uri="http://schemas.openxmlformats.org/presentationml/2006/ole">
            <mc:AlternateContent xmlns:mc="http://schemas.openxmlformats.org/markup-compatibility/2006">
              <mc:Choice xmlns:v="urn:schemas-microsoft-com:vml" Requires="v">
                <p:oleObj spid="_x0000_s564839" name="CorelDRAW" r:id="rId19" imgW="1417680" imgH="1376640" progId="CorelDRAW.Graphic.12">
                  <p:embed/>
                </p:oleObj>
              </mc:Choice>
              <mc:Fallback>
                <p:oleObj name="CorelDRAW" r:id="rId19" imgW="1417680" imgH="1376640" progId="CorelDRAW.Graphic.12">
                  <p:embed/>
                  <p:pic>
                    <p:nvPicPr>
                      <p:cNvPr id="0"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18325" y="2443163"/>
                        <a:ext cx="1417638" cy="1376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14"/>
          <p:cNvSpPr>
            <a:spLocks noChangeArrowheads="1"/>
          </p:cNvSpPr>
          <p:nvPr/>
        </p:nvSpPr>
        <p:spPr bwMode="auto">
          <a:xfrm>
            <a:off x="592138" y="2114550"/>
            <a:ext cx="24828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cs typeface="Arial" charset="0"/>
              </a:rPr>
              <a:t>Ion hits the sensor </a:t>
            </a:r>
          </a:p>
          <a:p>
            <a:endParaRPr lang="en-US" sz="2000">
              <a:cs typeface="Arial" charset="0"/>
            </a:endParaRPr>
          </a:p>
          <a:p>
            <a:r>
              <a:rPr lang="en-US" sz="2000">
                <a:cs typeface="Arial" charset="0"/>
              </a:rPr>
              <a:t>First β-decay</a:t>
            </a:r>
          </a:p>
          <a:p>
            <a:endParaRPr lang="en-US" sz="2000">
              <a:cs typeface="Arial" charset="0"/>
            </a:endParaRPr>
          </a:p>
          <a:p>
            <a:r>
              <a:rPr lang="en-US" sz="2000">
                <a:cs typeface="Arial" charset="0"/>
              </a:rPr>
              <a:t>Subsequent decay of daughter </a:t>
            </a:r>
          </a:p>
          <a:p>
            <a:r>
              <a:rPr lang="en-US" sz="2000">
                <a:cs typeface="Arial" charset="0"/>
              </a:rPr>
              <a:t>nucleus by </a:t>
            </a:r>
          </a:p>
          <a:p>
            <a:r>
              <a:rPr lang="en-US" sz="2000">
                <a:cs typeface="Arial" charset="0"/>
              </a:rPr>
              <a:t>emission of </a:t>
            </a:r>
          </a:p>
          <a:p>
            <a:r>
              <a:rPr lang="en-US" sz="2000">
                <a:cs typeface="Arial" charset="0"/>
              </a:rPr>
              <a:t>one beta </a:t>
            </a:r>
          </a:p>
          <a:p>
            <a:r>
              <a:rPr lang="en-US" sz="2000">
                <a:cs typeface="Arial" charset="0"/>
              </a:rPr>
              <a:t>and </a:t>
            </a:r>
          </a:p>
          <a:p>
            <a:r>
              <a:rPr lang="en-US" sz="2000">
                <a:cs typeface="Arial" charset="0"/>
              </a:rPr>
              <a:t>two </a:t>
            </a:r>
            <a:r>
              <a:rPr lang="en-US" sz="2000">
                <a:latin typeface="Symbol" pitchFamily="18" charset="2"/>
                <a:cs typeface="Arial" charset="0"/>
              </a:rPr>
              <a:t>a</a:t>
            </a:r>
            <a:r>
              <a:rPr lang="en-US" sz="2000">
                <a:cs typeface="Arial" charset="0"/>
              </a:rPr>
              <a:t>‘s.</a:t>
            </a:r>
            <a:endParaRPr lang="cs-CZ" sz="2000">
              <a:cs typeface="Arial" charset="0"/>
            </a:endParaRPr>
          </a:p>
        </p:txBody>
      </p:sp>
      <p:sp>
        <p:nvSpPr>
          <p:cNvPr id="16" name="TextBox 15"/>
          <p:cNvSpPr txBox="1">
            <a:spLocks noChangeArrowheads="1"/>
          </p:cNvSpPr>
          <p:nvPr/>
        </p:nvSpPr>
        <p:spPr bwMode="auto">
          <a:xfrm>
            <a:off x="2755900" y="1712913"/>
            <a:ext cx="985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3200" baseline="30000">
                <a:cs typeface="Arial" charset="0"/>
              </a:rPr>
              <a:t>8</a:t>
            </a:r>
            <a:r>
              <a:rPr lang="en-US" sz="3200">
                <a:cs typeface="Arial" charset="0"/>
              </a:rPr>
              <a:t>He</a:t>
            </a:r>
            <a:endParaRPr lang="cs-CZ" sz="3200">
              <a:cs typeface="Arial" charset="0"/>
            </a:endParaRPr>
          </a:p>
        </p:txBody>
      </p:sp>
      <p:sp>
        <p:nvSpPr>
          <p:cNvPr id="1042" name="TextBox 16"/>
          <p:cNvSpPr txBox="1">
            <a:spLocks noChangeArrowheads="1"/>
          </p:cNvSpPr>
          <p:nvPr/>
        </p:nvSpPr>
        <p:spPr bwMode="auto">
          <a:xfrm>
            <a:off x="4654550" y="1712913"/>
            <a:ext cx="985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3200" baseline="30000">
                <a:cs typeface="Arial" charset="0"/>
              </a:rPr>
              <a:t>8</a:t>
            </a:r>
            <a:r>
              <a:rPr lang="en-US" sz="3200">
                <a:cs typeface="Arial" charset="0"/>
              </a:rPr>
              <a:t>Li</a:t>
            </a:r>
            <a:endParaRPr lang="cs-CZ" sz="3200">
              <a:cs typeface="Arial" charset="0"/>
            </a:endParaRPr>
          </a:p>
        </p:txBody>
      </p:sp>
      <p:sp>
        <p:nvSpPr>
          <p:cNvPr id="1043" name="TextBox 17"/>
          <p:cNvSpPr txBox="1">
            <a:spLocks noChangeArrowheads="1"/>
          </p:cNvSpPr>
          <p:nvPr/>
        </p:nvSpPr>
        <p:spPr bwMode="auto">
          <a:xfrm>
            <a:off x="6407150" y="1639888"/>
            <a:ext cx="985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3200" baseline="30000">
                <a:cs typeface="Arial" charset="0"/>
              </a:rPr>
              <a:t>8</a:t>
            </a:r>
            <a:r>
              <a:rPr lang="en-US" sz="3200">
                <a:cs typeface="Arial" charset="0"/>
              </a:rPr>
              <a:t>Be</a:t>
            </a:r>
            <a:endParaRPr lang="cs-CZ" sz="3200">
              <a:cs typeface="Arial" charset="0"/>
            </a:endParaRPr>
          </a:p>
        </p:txBody>
      </p:sp>
      <p:sp>
        <p:nvSpPr>
          <p:cNvPr id="1044" name="TextBox 18"/>
          <p:cNvSpPr txBox="1">
            <a:spLocks noChangeArrowheads="1"/>
          </p:cNvSpPr>
          <p:nvPr/>
        </p:nvSpPr>
        <p:spPr bwMode="auto">
          <a:xfrm>
            <a:off x="3924300" y="153035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l-GR" sz="2400">
                <a:cs typeface="Arial" charset="0"/>
              </a:rPr>
              <a:t>β</a:t>
            </a:r>
            <a:r>
              <a:rPr lang="en-US" sz="2400" baseline="30000">
                <a:cs typeface="Arial" charset="0"/>
              </a:rPr>
              <a:t>-</a:t>
            </a:r>
            <a:endParaRPr lang="cs-CZ" sz="2400" baseline="30000">
              <a:cs typeface="Arial" charset="0"/>
            </a:endParaRPr>
          </a:p>
        </p:txBody>
      </p:sp>
      <p:sp>
        <p:nvSpPr>
          <p:cNvPr id="1045" name="TextBox 19"/>
          <p:cNvSpPr txBox="1">
            <a:spLocks noChangeArrowheads="1"/>
          </p:cNvSpPr>
          <p:nvPr/>
        </p:nvSpPr>
        <p:spPr bwMode="auto">
          <a:xfrm>
            <a:off x="5603875" y="153035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l-GR" sz="2400">
                <a:cs typeface="Arial" charset="0"/>
              </a:rPr>
              <a:t>β</a:t>
            </a:r>
            <a:r>
              <a:rPr lang="en-US" sz="2400" baseline="30000">
                <a:cs typeface="Arial" charset="0"/>
              </a:rPr>
              <a:t> -</a:t>
            </a:r>
            <a:endParaRPr lang="cs-CZ" sz="2400">
              <a:cs typeface="Arial" charset="0"/>
            </a:endParaRPr>
          </a:p>
        </p:txBody>
      </p:sp>
      <p:cxnSp>
        <p:nvCxnSpPr>
          <p:cNvPr id="1046" name="Straight Arrow Connector 21"/>
          <p:cNvCxnSpPr>
            <a:cxnSpLocks noChangeShapeType="1"/>
            <a:stCxn id="16" idx="3"/>
            <a:endCxn id="1042" idx="1"/>
          </p:cNvCxnSpPr>
          <p:nvPr/>
        </p:nvCxnSpPr>
        <p:spPr bwMode="auto">
          <a:xfrm>
            <a:off x="3741738" y="2003425"/>
            <a:ext cx="91281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47" name="Straight Arrow Connector 25"/>
          <p:cNvCxnSpPr>
            <a:cxnSpLocks noChangeShapeType="1"/>
          </p:cNvCxnSpPr>
          <p:nvPr/>
        </p:nvCxnSpPr>
        <p:spPr bwMode="auto">
          <a:xfrm>
            <a:off x="5530850" y="2005013"/>
            <a:ext cx="912813" cy="158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48" name="TextBox 26"/>
          <p:cNvSpPr txBox="1">
            <a:spLocks noChangeArrowheads="1"/>
          </p:cNvSpPr>
          <p:nvPr/>
        </p:nvSpPr>
        <p:spPr bwMode="auto">
          <a:xfrm>
            <a:off x="7740650" y="1662113"/>
            <a:ext cx="9937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l-GR" sz="3200">
                <a:cs typeface="Arial" charset="0"/>
              </a:rPr>
              <a:t>α</a:t>
            </a:r>
            <a:r>
              <a:rPr lang="en-US" sz="3200">
                <a:cs typeface="Arial" charset="0"/>
              </a:rPr>
              <a:t>+</a:t>
            </a:r>
            <a:r>
              <a:rPr lang="el-GR" sz="3200">
                <a:cs typeface="Arial" charset="0"/>
              </a:rPr>
              <a:t>α</a:t>
            </a:r>
            <a:endParaRPr lang="cs-CZ" sz="3200">
              <a:cs typeface="Arial" charset="0"/>
            </a:endParaRPr>
          </a:p>
        </p:txBody>
      </p:sp>
      <p:sp>
        <p:nvSpPr>
          <p:cNvPr id="33" name="TextBox 32"/>
          <p:cNvSpPr txBox="1">
            <a:spLocks noChangeArrowheads="1"/>
          </p:cNvSpPr>
          <p:nvPr/>
        </p:nvSpPr>
        <p:spPr bwMode="auto">
          <a:xfrm>
            <a:off x="2500313" y="5510213"/>
            <a:ext cx="1387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b="1">
                <a:solidFill>
                  <a:schemeClr val="bg1"/>
                </a:solidFill>
                <a:cs typeface="Arial" charset="0"/>
              </a:rPr>
              <a:t>Time = 0</a:t>
            </a:r>
            <a:endParaRPr lang="cs-CZ" sz="1600" b="1">
              <a:solidFill>
                <a:schemeClr val="bg1"/>
              </a:solidFill>
              <a:cs typeface="Arial" charset="0"/>
            </a:endParaRPr>
          </a:p>
        </p:txBody>
      </p:sp>
      <p:sp>
        <p:nvSpPr>
          <p:cNvPr id="34" name="TextBox 33"/>
          <p:cNvSpPr txBox="1">
            <a:spLocks noChangeArrowheads="1"/>
          </p:cNvSpPr>
          <p:nvPr/>
        </p:nvSpPr>
        <p:spPr bwMode="auto">
          <a:xfrm>
            <a:off x="3997325" y="5510213"/>
            <a:ext cx="1387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b="1">
                <a:solidFill>
                  <a:schemeClr val="bg1"/>
                </a:solidFill>
                <a:cs typeface="Arial" charset="0"/>
              </a:rPr>
              <a:t>+ 119 ms</a:t>
            </a:r>
            <a:endParaRPr lang="cs-CZ" sz="1600" b="1">
              <a:solidFill>
                <a:schemeClr val="bg1"/>
              </a:solidFill>
              <a:cs typeface="Arial" charset="0"/>
            </a:endParaRPr>
          </a:p>
        </p:txBody>
      </p:sp>
      <p:sp>
        <p:nvSpPr>
          <p:cNvPr id="35" name="TextBox 34"/>
          <p:cNvSpPr txBox="1">
            <a:spLocks noChangeArrowheads="1"/>
          </p:cNvSpPr>
          <p:nvPr/>
        </p:nvSpPr>
        <p:spPr bwMode="auto">
          <a:xfrm>
            <a:off x="5530850" y="5510213"/>
            <a:ext cx="1387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b="1">
                <a:solidFill>
                  <a:schemeClr val="bg1"/>
                </a:solidFill>
                <a:cs typeface="Arial" charset="0"/>
              </a:rPr>
              <a:t>+ 840 ms</a:t>
            </a:r>
            <a:endParaRPr lang="cs-CZ" sz="1600" b="1">
              <a:solidFill>
                <a:schemeClr val="bg1"/>
              </a:solidFill>
              <a:cs typeface="Arial" charset="0"/>
            </a:endParaRPr>
          </a:p>
        </p:txBody>
      </p:sp>
      <p:sp>
        <p:nvSpPr>
          <p:cNvPr id="546845" name="Rectangle 29"/>
          <p:cNvSpPr>
            <a:spLocks noChangeArrowheads="1"/>
          </p:cNvSpPr>
          <p:nvPr/>
        </p:nvSpPr>
        <p:spPr bwMode="auto">
          <a:xfrm>
            <a:off x="609600" y="260350"/>
            <a:ext cx="835501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nSpc>
                <a:spcPct val="90000"/>
              </a:lnSpc>
            </a:pPr>
            <a:r>
              <a:rPr lang="en-US" sz="2600" b="1" dirty="0">
                <a:solidFill>
                  <a:schemeClr val="tx2"/>
                </a:solidFill>
                <a:latin typeface="Tahoma" pitchFamily="34" charset="0"/>
              </a:rPr>
              <a:t>Single </a:t>
            </a:r>
            <a:r>
              <a:rPr lang="en-US" sz="2600" b="1" baseline="30000" dirty="0">
                <a:solidFill>
                  <a:schemeClr val="tx2"/>
                </a:solidFill>
                <a:latin typeface="Tahoma" pitchFamily="34" charset="0"/>
              </a:rPr>
              <a:t>8</a:t>
            </a:r>
            <a:r>
              <a:rPr lang="en-US" sz="2600" b="1" dirty="0">
                <a:solidFill>
                  <a:schemeClr val="tx2"/>
                </a:solidFill>
                <a:latin typeface="Tahoma" pitchFamily="34" charset="0"/>
              </a:rPr>
              <a:t>He </a:t>
            </a:r>
            <a:r>
              <a:rPr lang="en-US" sz="2600" b="1" dirty="0" smtClean="0">
                <a:solidFill>
                  <a:schemeClr val="tx2"/>
                </a:solidFill>
                <a:latin typeface="Tahoma" pitchFamily="34" charset="0"/>
              </a:rPr>
              <a:t>ion: </a:t>
            </a:r>
            <a:r>
              <a:rPr lang="en-US" sz="2600" b="1" dirty="0">
                <a:solidFill>
                  <a:schemeClr val="tx2"/>
                </a:solidFill>
                <a:latin typeface="Tahoma" pitchFamily="34" charset="0"/>
              </a:rPr>
              <a:t>decay </a:t>
            </a:r>
            <a:r>
              <a:rPr lang="en-US" sz="2600" b="1" dirty="0" smtClean="0">
                <a:solidFill>
                  <a:schemeClr val="tx2"/>
                </a:solidFill>
                <a:latin typeface="Tahoma" pitchFamily="34" charset="0"/>
              </a:rPr>
              <a:t>chain sequence</a:t>
            </a:r>
            <a:endParaRPr lang="en-US" sz="2600" b="1" dirty="0">
              <a:solidFill>
                <a:schemeClr val="tx2"/>
              </a:solidFill>
              <a:latin typeface="Tahoma" pitchFamily="34" charset="0"/>
            </a:endParaRPr>
          </a:p>
        </p:txBody>
      </p:sp>
      <p:sp>
        <p:nvSpPr>
          <p:cNvPr id="2" name="Rectangle 14"/>
          <p:cNvSpPr>
            <a:spLocks noChangeArrowheads="1"/>
          </p:cNvSpPr>
          <p:nvPr/>
        </p:nvSpPr>
        <p:spPr bwMode="auto">
          <a:xfrm>
            <a:off x="971550" y="1484313"/>
            <a:ext cx="144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err="1">
                <a:cs typeface="Arial" charset="0"/>
              </a:rPr>
              <a:t>TimePix</a:t>
            </a:r>
            <a:endParaRPr lang="cs-CZ" sz="2000" dirty="0">
              <a:cs typeface="Arial" charset="0"/>
            </a:endParaRPr>
          </a:p>
        </p:txBody>
      </p:sp>
      <p:sp>
        <p:nvSpPr>
          <p:cNvPr id="546847" name="Line 31"/>
          <p:cNvSpPr>
            <a:spLocks noChangeShapeType="1"/>
          </p:cNvSpPr>
          <p:nvPr/>
        </p:nvSpPr>
        <p:spPr bwMode="auto">
          <a:xfrm>
            <a:off x="2195513" y="1844675"/>
            <a:ext cx="792162" cy="5762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3" name="Straight Arrow Connector 25"/>
          <p:cNvCxnSpPr>
            <a:cxnSpLocks noChangeShapeType="1"/>
          </p:cNvCxnSpPr>
          <p:nvPr/>
        </p:nvCxnSpPr>
        <p:spPr bwMode="auto">
          <a:xfrm>
            <a:off x="7380288" y="1989138"/>
            <a:ext cx="323850" cy="158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546853" name="Picture 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64512" y="4005264"/>
            <a:ext cx="1151904" cy="155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5566" y="260350"/>
            <a:ext cx="6984826" cy="430887"/>
          </a:xfrm>
          <a:prstGeom prst="rect">
            <a:avLst/>
          </a:prstGeom>
          <a:noFill/>
        </p:spPr>
        <p:txBody>
          <a:bodyPr wrap="square" rtlCol="0">
            <a:spAutoFit/>
          </a:bodyPr>
          <a:lstStyle/>
          <a:p>
            <a:pPr algn="r"/>
            <a:r>
              <a:rPr lang="en-US" sz="1100" dirty="0"/>
              <a:t>C. Granja, J. </a:t>
            </a:r>
            <a:r>
              <a:rPr lang="en-US" sz="1100" dirty="0" err="1"/>
              <a:t>Jakůbek</a:t>
            </a:r>
            <a:r>
              <a:rPr lang="en-US" sz="1100" dirty="0" smtClean="0"/>
              <a:t>, et al., </a:t>
            </a:r>
            <a:r>
              <a:rPr lang="en-US" sz="1100" dirty="0"/>
              <a:t>"</a:t>
            </a:r>
            <a:r>
              <a:rPr lang="en-US" sz="1100" i="1" dirty="0"/>
              <a:t>Spatial and Time Coincidence Detection of </a:t>
            </a:r>
            <a:r>
              <a:rPr lang="en-US" sz="1100" i="1" dirty="0" smtClean="0"/>
              <a:t>the Decay </a:t>
            </a:r>
            <a:r>
              <a:rPr lang="en-US" sz="1100" i="1" dirty="0"/>
              <a:t>Chain of Short-Lived Radioactive Nuclei</a:t>
            </a:r>
            <a:r>
              <a:rPr lang="en-US" sz="1100" dirty="0"/>
              <a:t>", Amer. </a:t>
            </a:r>
            <a:r>
              <a:rPr lang="en-US" sz="1100" dirty="0" err="1"/>
              <a:t>Insti</a:t>
            </a:r>
            <a:r>
              <a:rPr lang="en-US" sz="1100" dirty="0"/>
              <a:t>. of Physics (AIP) Conference Proceedings Series, No. 1265 (2010) 497-500</a:t>
            </a:r>
            <a:r>
              <a:rPr lang="en-US" sz="1100" dirty="0" smtClean="0"/>
              <a:t>.</a:t>
            </a:r>
            <a:endParaRPr lang="cs-CZ" sz="1100" dirty="0"/>
          </a:p>
        </p:txBody>
      </p:sp>
      <p:pic>
        <p:nvPicPr>
          <p:cNvPr id="32" name="Picture 3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39752" y="5631433"/>
            <a:ext cx="5868838" cy="1037927"/>
          </a:xfrm>
          <a:prstGeom prst="rect">
            <a:avLst/>
          </a:prstGeom>
          <a:noFill/>
          <a:ln>
            <a:noFill/>
          </a:ln>
        </p:spPr>
      </p:pic>
      <p:sp>
        <p:nvSpPr>
          <p:cNvPr id="36" name="Rectangle 14"/>
          <p:cNvSpPr>
            <a:spLocks noChangeArrowheads="1"/>
          </p:cNvSpPr>
          <p:nvPr/>
        </p:nvSpPr>
        <p:spPr bwMode="auto">
          <a:xfrm>
            <a:off x="592138" y="5951958"/>
            <a:ext cx="1747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smtClean="0">
                <a:cs typeface="Arial" charset="0"/>
              </a:rPr>
              <a:t>Pixel signal:</a:t>
            </a:r>
            <a:endParaRPr lang="cs-CZ" sz="2000" dirty="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 presetClass="entr" presetSubtype="8"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1000" fill="hold"/>
                                        <p:tgtEl>
                                          <p:spTgt spid="1030"/>
                                        </p:tgtEl>
                                        <p:attrNameLst>
                                          <p:attrName>ppt_x</p:attrName>
                                        </p:attrNameLst>
                                      </p:cBhvr>
                                      <p:tavLst>
                                        <p:tav tm="0">
                                          <p:val>
                                            <p:strVal val="0-#ppt_w/2"/>
                                          </p:val>
                                        </p:tav>
                                        <p:tav tm="100000">
                                          <p:val>
                                            <p:strVal val="#ppt_x"/>
                                          </p:val>
                                        </p:tav>
                                      </p:tavLst>
                                    </p:anim>
                                    <p:anim calcmode="lin" valueType="num">
                                      <p:cBhvr additive="base">
                                        <p:cTn id="14" dur="1000" fill="hold"/>
                                        <p:tgtEl>
                                          <p:spTgt spid="103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10" presetClass="exit" presetSubtype="0" fill="hold" nodeType="afterEffect">
                                  <p:stCondLst>
                                    <p:cond delay="0"/>
                                  </p:stCondLst>
                                  <p:childTnLst>
                                    <p:animEffect transition="out" filter="fade">
                                      <p:cBhvr>
                                        <p:cTn id="17" dur="500"/>
                                        <p:tgtEl>
                                          <p:spTgt spid="1030"/>
                                        </p:tgtEl>
                                      </p:cBhvr>
                                    </p:animEffect>
                                    <p:set>
                                      <p:cBhvr>
                                        <p:cTn id="18" dur="1" fill="hold">
                                          <p:stCondLst>
                                            <p:cond delay="499"/>
                                          </p:stCondLst>
                                        </p:cTn>
                                        <p:tgtEl>
                                          <p:spTgt spid="103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39"/>
                                        </p:tgtEl>
                                        <p:attrNameLst>
                                          <p:attrName>style.visibility</p:attrName>
                                        </p:attrNameLst>
                                      </p:cBhvr>
                                      <p:to>
                                        <p:strVal val="visible"/>
                                      </p:to>
                                    </p:set>
                                    <p:animEffect transition="in" filter="fade">
                                      <p:cBhvr>
                                        <p:cTn id="21" dur="500"/>
                                        <p:tgtEl>
                                          <p:spTgt spid="10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fade">
                                      <p:cBhvr>
                                        <p:cTn id="29" dur="500"/>
                                        <p:tgtEl>
                                          <p:spTgt spid="15">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44"/>
                                        </p:tgtEl>
                                        <p:attrNameLst>
                                          <p:attrName>style.visibility</p:attrName>
                                        </p:attrNameLst>
                                      </p:cBhvr>
                                      <p:to>
                                        <p:strVal val="visible"/>
                                      </p:to>
                                    </p:set>
                                    <p:animEffect transition="in" filter="fade">
                                      <p:cBhvr>
                                        <p:cTn id="32" dur="500"/>
                                        <p:tgtEl>
                                          <p:spTgt spid="1044"/>
                                        </p:tgtEl>
                                      </p:cBhvr>
                                    </p:animEffect>
                                  </p:childTnLst>
                                </p:cTn>
                              </p:par>
                              <p:par>
                                <p:cTn id="33" presetID="10" presetClass="entr" presetSubtype="0" fill="hold" nodeType="withEffect">
                                  <p:stCondLst>
                                    <p:cond delay="0"/>
                                  </p:stCondLst>
                                  <p:childTnLst>
                                    <p:set>
                                      <p:cBhvr>
                                        <p:cTn id="34" dur="1" fill="hold">
                                          <p:stCondLst>
                                            <p:cond delay="0"/>
                                          </p:stCondLst>
                                        </p:cTn>
                                        <p:tgtEl>
                                          <p:spTgt spid="1046"/>
                                        </p:tgtEl>
                                        <p:attrNameLst>
                                          <p:attrName>style.visibility</p:attrName>
                                        </p:attrNameLst>
                                      </p:cBhvr>
                                      <p:to>
                                        <p:strVal val="visible"/>
                                      </p:to>
                                    </p:set>
                                    <p:animEffect transition="in" filter="fade">
                                      <p:cBhvr>
                                        <p:cTn id="35" dur="500"/>
                                        <p:tgtEl>
                                          <p:spTgt spid="1046"/>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42"/>
                                        </p:tgtEl>
                                        <p:attrNameLst>
                                          <p:attrName>style.visibility</p:attrName>
                                        </p:attrNameLst>
                                      </p:cBhvr>
                                      <p:to>
                                        <p:strVal val="visible"/>
                                      </p:to>
                                    </p:set>
                                    <p:animEffect transition="in" filter="fade">
                                      <p:cBhvr>
                                        <p:cTn id="41" dur="500"/>
                                        <p:tgtEl>
                                          <p:spTgt spid="1042"/>
                                        </p:tgtEl>
                                      </p:cBhvr>
                                    </p:animEffect>
                                  </p:childTnLst>
                                </p:cTn>
                              </p:par>
                              <p:par>
                                <p:cTn id="42" presetID="10"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fade">
                                      <p:cBhvr>
                                        <p:cTn id="44" dur="500"/>
                                        <p:tgtEl>
                                          <p:spTgt spid="10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fade">
                                      <p:cBhvr>
                                        <p:cTn id="52" dur="500"/>
                                        <p:tgtEl>
                                          <p:spTgt spid="15">
                                            <p:txEl>
                                              <p:pRg st="4" end="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xEl>
                                              <p:pRg st="5" end="5"/>
                                            </p:txEl>
                                          </p:spTgt>
                                        </p:tgtEl>
                                        <p:attrNameLst>
                                          <p:attrName>style.visibility</p:attrName>
                                        </p:attrNameLst>
                                      </p:cBhvr>
                                      <p:to>
                                        <p:strVal val="visible"/>
                                      </p:to>
                                    </p:set>
                                    <p:animEffect transition="in" filter="fade">
                                      <p:cBhvr>
                                        <p:cTn id="55" dur="500"/>
                                        <p:tgtEl>
                                          <p:spTgt spid="15">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5">
                                            <p:txEl>
                                              <p:pRg st="6" end="6"/>
                                            </p:txEl>
                                          </p:spTgt>
                                        </p:tgtEl>
                                        <p:attrNameLst>
                                          <p:attrName>style.visibility</p:attrName>
                                        </p:attrNameLst>
                                      </p:cBhvr>
                                      <p:to>
                                        <p:strVal val="visible"/>
                                      </p:to>
                                    </p:set>
                                    <p:animEffect transition="in" filter="fade">
                                      <p:cBhvr>
                                        <p:cTn id="58" dur="500"/>
                                        <p:tgtEl>
                                          <p:spTgt spid="15">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xEl>
                                              <p:pRg st="7" end="7"/>
                                            </p:txEl>
                                          </p:spTgt>
                                        </p:tgtEl>
                                        <p:attrNameLst>
                                          <p:attrName>style.visibility</p:attrName>
                                        </p:attrNameLst>
                                      </p:cBhvr>
                                      <p:to>
                                        <p:strVal val="visible"/>
                                      </p:to>
                                    </p:set>
                                    <p:animEffect transition="in" filter="fade">
                                      <p:cBhvr>
                                        <p:cTn id="61" dur="500"/>
                                        <p:tgtEl>
                                          <p:spTgt spid="15">
                                            <p:txEl>
                                              <p:pRg st="7" end="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45"/>
                                        </p:tgtEl>
                                        <p:attrNameLst>
                                          <p:attrName>style.visibility</p:attrName>
                                        </p:attrNameLst>
                                      </p:cBhvr>
                                      <p:to>
                                        <p:strVal val="visible"/>
                                      </p:to>
                                    </p:set>
                                    <p:animEffect transition="in" filter="fade">
                                      <p:cBhvr>
                                        <p:cTn id="64" dur="500"/>
                                        <p:tgtEl>
                                          <p:spTgt spid="1045"/>
                                        </p:tgtEl>
                                      </p:cBhvr>
                                    </p:animEffect>
                                  </p:childTnLst>
                                </p:cTn>
                              </p:par>
                              <p:par>
                                <p:cTn id="65" presetID="10" presetClass="entr" presetSubtype="0" fill="hold" nodeType="withEffect">
                                  <p:stCondLst>
                                    <p:cond delay="0"/>
                                  </p:stCondLst>
                                  <p:childTnLst>
                                    <p:set>
                                      <p:cBhvr>
                                        <p:cTn id="66" dur="1" fill="hold">
                                          <p:stCondLst>
                                            <p:cond delay="0"/>
                                          </p:stCondLst>
                                        </p:cTn>
                                        <p:tgtEl>
                                          <p:spTgt spid="1047"/>
                                        </p:tgtEl>
                                        <p:attrNameLst>
                                          <p:attrName>style.visibility</p:attrName>
                                        </p:attrNameLst>
                                      </p:cBhvr>
                                      <p:to>
                                        <p:strVal val="visible"/>
                                      </p:to>
                                    </p:set>
                                    <p:animEffect transition="in" filter="fade">
                                      <p:cBhvr>
                                        <p:cTn id="67" dur="500"/>
                                        <p:tgtEl>
                                          <p:spTgt spid="1047"/>
                                        </p:tgtEl>
                                      </p:cBhvr>
                                    </p:animEffect>
                                  </p:childTnLst>
                                </p:cTn>
                              </p:par>
                              <p:par>
                                <p:cTn id="68" presetID="10" presetClass="entr" presetSubtype="0" fill="hold" nodeType="withEffect">
                                  <p:stCondLst>
                                    <p:cond delay="0"/>
                                  </p:stCondLst>
                                  <p:childTnLst>
                                    <p:set>
                                      <p:cBhvr>
                                        <p:cTn id="69" dur="1" fill="hold">
                                          <p:stCondLst>
                                            <p:cond delay="0"/>
                                          </p:stCondLst>
                                        </p:cTn>
                                        <p:tgtEl>
                                          <p:spTgt spid="1033"/>
                                        </p:tgtEl>
                                        <p:attrNameLst>
                                          <p:attrName>style.visibility</p:attrName>
                                        </p:attrNameLst>
                                      </p:cBhvr>
                                      <p:to>
                                        <p:strVal val="visible"/>
                                      </p:to>
                                    </p:set>
                                    <p:animEffect transition="in" filter="fade">
                                      <p:cBhvr>
                                        <p:cTn id="70" dur="500"/>
                                        <p:tgtEl>
                                          <p:spTgt spid="10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43"/>
                                        </p:tgtEl>
                                        <p:attrNameLst>
                                          <p:attrName>style.visibility</p:attrName>
                                        </p:attrNameLst>
                                      </p:cBhvr>
                                      <p:to>
                                        <p:strVal val="visible"/>
                                      </p:to>
                                    </p:set>
                                    <p:animEffect transition="in" filter="fade">
                                      <p:cBhvr>
                                        <p:cTn id="73" dur="500"/>
                                        <p:tgtEl>
                                          <p:spTgt spid="1043"/>
                                        </p:tgtEl>
                                      </p:cBhvr>
                                    </p:animEffect>
                                  </p:childTnLst>
                                </p:cTn>
                              </p:par>
                              <p:par>
                                <p:cTn id="74" presetID="10" presetClass="entr" presetSubtype="0" fill="hold" nodeType="withEffect">
                                  <p:stCondLst>
                                    <p:cond delay="0"/>
                                  </p:stCondLst>
                                  <p:childTnLst>
                                    <p:set>
                                      <p:cBhvr>
                                        <p:cTn id="75" dur="1" fill="hold">
                                          <p:stCondLst>
                                            <p:cond delay="0"/>
                                          </p:stCondLst>
                                        </p:cTn>
                                        <p:tgtEl>
                                          <p:spTgt spid="1034"/>
                                        </p:tgtEl>
                                        <p:attrNameLst>
                                          <p:attrName>style.visibility</p:attrName>
                                        </p:attrNameLst>
                                      </p:cBhvr>
                                      <p:to>
                                        <p:strVal val="visible"/>
                                      </p:to>
                                    </p:set>
                                    <p:animEffect transition="in" filter="fade">
                                      <p:cBhvr>
                                        <p:cTn id="76" dur="500"/>
                                        <p:tgtEl>
                                          <p:spTgt spid="10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xEl>
                                              <p:pRg st="8" end="8"/>
                                            </p:txEl>
                                          </p:spTgt>
                                        </p:tgtEl>
                                        <p:attrNameLst>
                                          <p:attrName>style.visibility</p:attrName>
                                        </p:attrNameLst>
                                      </p:cBhvr>
                                      <p:to>
                                        <p:strVal val="visible"/>
                                      </p:to>
                                    </p:set>
                                    <p:animEffect transition="in" filter="fade">
                                      <p:cBhvr>
                                        <p:cTn id="84" dur="500"/>
                                        <p:tgtEl>
                                          <p:spTgt spid="15">
                                            <p:txEl>
                                              <p:pRg st="8" end="8"/>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15">
                                            <p:txEl>
                                              <p:pRg st="9" end="9"/>
                                            </p:txEl>
                                          </p:spTgt>
                                        </p:tgtEl>
                                        <p:attrNameLst>
                                          <p:attrName>style.visibility</p:attrName>
                                        </p:attrNameLst>
                                      </p:cBhvr>
                                      <p:to>
                                        <p:strVal val="visible"/>
                                      </p:to>
                                    </p:set>
                                    <p:animEffect transition="in" filter="fade">
                                      <p:cBhvr>
                                        <p:cTn id="87" dur="500"/>
                                        <p:tgtEl>
                                          <p:spTgt spid="15">
                                            <p:txEl>
                                              <p:pRg st="9" end="9"/>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nodeType="clickEffect">
                                  <p:stCondLst>
                                    <p:cond delay="0"/>
                                  </p:stCondLst>
                                  <p:childTnLst>
                                    <p:animEffect transition="out" filter="fade">
                                      <p:cBhvr>
                                        <p:cTn id="91" dur="500"/>
                                        <p:tgtEl>
                                          <p:spTgt spid="1034"/>
                                        </p:tgtEl>
                                      </p:cBhvr>
                                    </p:animEffect>
                                    <p:set>
                                      <p:cBhvr>
                                        <p:cTn id="92" dur="1" fill="hold">
                                          <p:stCondLst>
                                            <p:cond delay="499"/>
                                          </p:stCondLst>
                                        </p:cTn>
                                        <p:tgtEl>
                                          <p:spTgt spid="1034"/>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1048"/>
                                        </p:tgtEl>
                                        <p:attrNameLst>
                                          <p:attrName>style.visibility</p:attrName>
                                        </p:attrNameLst>
                                      </p:cBhvr>
                                      <p:to>
                                        <p:strVal val="visible"/>
                                      </p:to>
                                    </p:set>
                                    <p:animEffect transition="in" filter="fade">
                                      <p:cBhvr>
                                        <p:cTn id="95" dur="500"/>
                                        <p:tgtEl>
                                          <p:spTgt spid="1048"/>
                                        </p:tgtEl>
                                      </p:cBhvr>
                                    </p:animEffect>
                                  </p:childTnLst>
                                </p:cTn>
                              </p:par>
                              <p:par>
                                <p:cTn id="96" presetID="10" presetClass="entr" presetSubtype="0" fill="hold" nodeType="withEffect">
                                  <p:stCondLst>
                                    <p:cond delay="0"/>
                                  </p:stCondLst>
                                  <p:childTnLst>
                                    <p:set>
                                      <p:cBhvr>
                                        <p:cTn id="97" dur="1" fill="hold">
                                          <p:stCondLst>
                                            <p:cond delay="0"/>
                                          </p:stCondLst>
                                        </p:cTn>
                                        <p:tgtEl>
                                          <p:spTgt spid="1035"/>
                                        </p:tgtEl>
                                        <p:attrNameLst>
                                          <p:attrName>style.visibility</p:attrName>
                                        </p:attrNameLst>
                                      </p:cBhvr>
                                      <p:to>
                                        <p:strVal val="visible"/>
                                      </p:to>
                                    </p:set>
                                    <p:animEffect transition="in" filter="fade">
                                      <p:cBhvr>
                                        <p:cTn id="98" dur="500"/>
                                        <p:tgtEl>
                                          <p:spTgt spid="1035"/>
                                        </p:tgtEl>
                                      </p:cBhvr>
                                    </p:animEffect>
                                  </p:childTnLst>
                                </p:cTn>
                              </p:par>
                              <p:par>
                                <p:cTn id="99" presetID="3" presetClass="entr" presetSubtype="10"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blinds(horizontal)">
                                      <p:cBhvr>
                                        <p:cTn id="10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42" grpId="0"/>
      <p:bldP spid="1043" grpId="0"/>
      <p:bldP spid="1044" grpId="0"/>
      <p:bldP spid="1045" grpId="0"/>
      <p:bldP spid="1048" grpId="0"/>
      <p:bldP spid="33" grpId="0"/>
      <p:bldP spid="34"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09600" y="547688"/>
            <a:ext cx="8355013" cy="504825"/>
          </a:xfrm>
        </p:spPr>
        <p:txBody>
          <a:bodyPr/>
          <a:lstStyle/>
          <a:p>
            <a:pPr eaLnBrk="1" hangingPunct="1"/>
            <a:r>
              <a:rPr lang="en-US" smtClean="0"/>
              <a:t>Spatial &amp; Time Detection</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60350"/>
            <a:ext cx="2962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252663"/>
            <a:ext cx="80660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628775"/>
            <a:ext cx="7354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1052513"/>
            <a:ext cx="5400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4797425"/>
            <a:ext cx="40005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0036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statistics: </a:t>
            </a:r>
            <a:r>
              <a:rPr lang="en-US" dirty="0" smtClean="0"/>
              <a:t>integral shutter </a:t>
            </a:r>
            <a:r>
              <a:rPr lang="en-US" dirty="0"/>
              <a:t/>
            </a:r>
            <a:br>
              <a:rPr lang="en-US" dirty="0"/>
            </a:br>
            <a:r>
              <a:rPr lang="en-US" sz="2000" dirty="0"/>
              <a:t>[TOT mode + trigger </a:t>
            </a:r>
            <a:r>
              <a:rPr lang="en-US" sz="2000" dirty="0" err="1"/>
              <a:t>ext</a:t>
            </a:r>
            <a:r>
              <a:rPr lang="en-US" sz="2000" dirty="0"/>
              <a:t> clock]</a:t>
            </a:r>
            <a:endParaRPr lang="cs-CZ" dirty="0"/>
          </a:p>
        </p:txBody>
      </p:sp>
      <p:sp>
        <p:nvSpPr>
          <p:cNvPr id="5" name="Rectangle 19"/>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21" name="Rectangle 3" descr="Rectangle: Click to edit Master text styles&#10;Second level&#10;Third level&#10;Fourth level&#10;Fifth level"/>
          <p:cNvSpPr txBox="1">
            <a:spLocks noChangeArrowheads="1"/>
          </p:cNvSpPr>
          <p:nvPr/>
        </p:nvSpPr>
        <p:spPr>
          <a:xfrm>
            <a:off x="971550" y="1557338"/>
            <a:ext cx="7632700" cy="4823990"/>
          </a:xfrm>
          <a:prstGeom prst="rect">
            <a:avLst/>
          </a:prstGeom>
        </p:spPr>
        <p:txBody>
          <a:bodyPr/>
          <a:lstStyle>
            <a:lvl1pPr marL="342900" indent="-342900" algn="l" rtl="0" fontAlgn="base">
              <a:lnSpc>
                <a:spcPct val="90000"/>
              </a:lnSpc>
              <a:spcBef>
                <a:spcPct val="40000"/>
              </a:spcBef>
              <a:spcAft>
                <a:spcPct val="0"/>
              </a:spcAft>
              <a:buClr>
                <a:schemeClr val="hlink"/>
              </a:buClr>
              <a:buSzPct val="110000"/>
              <a:buFont typeface="Wingdings" pitchFamily="2" charset="2"/>
              <a:buBlip>
                <a:blip r:embed="rId2"/>
              </a:buBlip>
              <a:defRPr sz="1600">
                <a:solidFill>
                  <a:schemeClr val="tx1"/>
                </a:solidFill>
                <a:latin typeface="+mn-lt"/>
                <a:ea typeface="+mn-ea"/>
                <a:cs typeface="+mn-cs"/>
              </a:defRPr>
            </a:lvl1pPr>
            <a:lvl2pPr marL="742950" indent="-285750" algn="l" rtl="0" fontAlgn="base">
              <a:lnSpc>
                <a:spcPct val="80000"/>
              </a:lnSpc>
              <a:spcBef>
                <a:spcPct val="40000"/>
              </a:spcBef>
              <a:spcAft>
                <a:spcPct val="0"/>
              </a:spcAft>
              <a:buClr>
                <a:schemeClr val="tx1"/>
              </a:buClr>
              <a:buSzPct val="60000"/>
              <a:buFont typeface="Wingdings" pitchFamily="2" charset="2"/>
              <a:buChar char="n"/>
              <a:defRPr sz="1400">
                <a:solidFill>
                  <a:schemeClr val="tx1"/>
                </a:solidFill>
                <a:latin typeface="+mn-lt"/>
              </a:defRPr>
            </a:lvl2pPr>
            <a:lvl3pPr marL="1143000" indent="-228600" algn="l" rtl="0" fontAlgn="base">
              <a:lnSpc>
                <a:spcPct val="80000"/>
              </a:lnSpc>
              <a:spcBef>
                <a:spcPct val="40000"/>
              </a:spcBef>
              <a:spcAft>
                <a:spcPct val="0"/>
              </a:spcAft>
              <a:buClr>
                <a:schemeClr val="hlink"/>
              </a:buClr>
              <a:buSzPct val="95000"/>
              <a:buFont typeface="Wingdings" pitchFamily="2" charset="2"/>
              <a:buChar char="w"/>
              <a:defRPr sz="1200">
                <a:solidFill>
                  <a:schemeClr val="tx1"/>
                </a:solidFill>
                <a:latin typeface="+mn-lt"/>
              </a:defRPr>
            </a:lvl3pPr>
            <a:lvl4pPr marL="1600200" indent="-228600" algn="l" rtl="0" fontAlgn="base">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a:lnSpc>
                <a:spcPct val="80000"/>
              </a:lnSpc>
              <a:spcBef>
                <a:spcPct val="80000"/>
              </a:spcBef>
            </a:pPr>
            <a:r>
              <a:rPr lang="en-US" sz="1800" dirty="0"/>
              <a:t>Under high background the </a:t>
            </a:r>
            <a:r>
              <a:rPr lang="en-US" sz="1800" dirty="0" err="1"/>
              <a:t>Timepix</a:t>
            </a:r>
            <a:r>
              <a:rPr lang="en-US" sz="1800" dirty="0"/>
              <a:t> mode </a:t>
            </a:r>
            <a:r>
              <a:rPr lang="en-US" sz="1800" dirty="0" smtClean="0"/>
              <a:t>(used above) </a:t>
            </a:r>
            <a:r>
              <a:rPr lang="en-US" sz="1800" dirty="0"/>
              <a:t>cannot be </a:t>
            </a:r>
            <a:r>
              <a:rPr lang="en-US" sz="1800" dirty="0" smtClean="0"/>
              <a:t>applied because </a:t>
            </a:r>
            <a:r>
              <a:rPr lang="en-US" sz="1800" dirty="0"/>
              <a:t>of pile-ups of other particles hitting the same area in the detector. </a:t>
            </a:r>
            <a:endParaRPr lang="en-US" sz="1600" dirty="0" smtClean="0">
              <a:latin typeface="Courier New" pitchFamily="49" charset="0"/>
              <a:cs typeface="Courier New" pitchFamily="49" charset="0"/>
            </a:endParaRPr>
          </a:p>
          <a:p>
            <a:pPr>
              <a:lnSpc>
                <a:spcPct val="80000"/>
              </a:lnSpc>
              <a:spcBef>
                <a:spcPct val="80000"/>
              </a:spcBef>
            </a:pPr>
            <a:r>
              <a:rPr lang="en-US" sz="1800" dirty="0"/>
              <a:t>The solution is that each pixel is triggered individually in </a:t>
            </a:r>
            <a:r>
              <a:rPr lang="en-US" sz="1800" dirty="0" err="1"/>
              <a:t>ToT</a:t>
            </a:r>
            <a:r>
              <a:rPr lang="en-US" sz="1800" dirty="0"/>
              <a:t> </a:t>
            </a:r>
            <a:r>
              <a:rPr lang="en-US" sz="1800" dirty="0" smtClean="0"/>
              <a:t>mode</a:t>
            </a:r>
            <a:endParaRPr lang="en-US" sz="1600" dirty="0" smtClean="0"/>
          </a:p>
          <a:p>
            <a:pPr lvl="1">
              <a:spcBef>
                <a:spcPct val="80000"/>
              </a:spcBef>
            </a:pPr>
            <a:r>
              <a:rPr lang="en-US" dirty="0" err="1" smtClean="0"/>
              <a:t>Timepix</a:t>
            </a:r>
            <a:r>
              <a:rPr lang="en-US" dirty="0" smtClean="0"/>
              <a:t> is operated </a:t>
            </a:r>
            <a:r>
              <a:rPr lang="en-US" dirty="0"/>
              <a:t>in </a:t>
            </a:r>
            <a:r>
              <a:rPr lang="en-US" dirty="0" err="1"/>
              <a:t>ToT</a:t>
            </a:r>
            <a:r>
              <a:rPr lang="en-US" dirty="0"/>
              <a:t> mode (each pixel counts clock pulses if the signal is over the threshold). </a:t>
            </a:r>
            <a:endParaRPr lang="en-US" dirty="0" smtClean="0"/>
          </a:p>
          <a:p>
            <a:pPr lvl="1">
              <a:spcBef>
                <a:spcPct val="80000"/>
              </a:spcBef>
            </a:pPr>
            <a:r>
              <a:rPr lang="en-US" dirty="0" smtClean="0"/>
              <a:t>The </a:t>
            </a:r>
            <a:r>
              <a:rPr lang="en-US" dirty="0"/>
              <a:t>shutter is opened during all measurement. </a:t>
            </a:r>
            <a:endParaRPr lang="en-US" dirty="0" smtClean="0"/>
          </a:p>
          <a:p>
            <a:pPr lvl="1">
              <a:spcBef>
                <a:spcPct val="80000"/>
              </a:spcBef>
            </a:pPr>
            <a:r>
              <a:rPr lang="en-US" dirty="0" smtClean="0"/>
              <a:t>Each </a:t>
            </a:r>
            <a:r>
              <a:rPr lang="en-US" dirty="0"/>
              <a:t>incoming ion identified by ΔE/E gas detector generates a trigger </a:t>
            </a:r>
            <a:r>
              <a:rPr lang="en-US" dirty="0" smtClean="0"/>
              <a:t>signal</a:t>
            </a:r>
          </a:p>
          <a:p>
            <a:pPr lvl="1">
              <a:spcBef>
                <a:spcPct val="80000"/>
              </a:spcBef>
            </a:pPr>
            <a:r>
              <a:rPr lang="en-US" dirty="0" smtClean="0"/>
              <a:t>The </a:t>
            </a:r>
            <a:r>
              <a:rPr lang="en-US" dirty="0"/>
              <a:t>trigger signal is delayed and used as a clock pulse for </a:t>
            </a:r>
            <a:r>
              <a:rPr lang="en-US" dirty="0" err="1"/>
              <a:t>Timepix</a:t>
            </a:r>
            <a:r>
              <a:rPr lang="en-US" dirty="0"/>
              <a:t> detector. </a:t>
            </a:r>
            <a:endParaRPr lang="en-US" dirty="0" smtClean="0"/>
          </a:p>
          <a:p>
            <a:pPr lvl="1">
              <a:spcBef>
                <a:spcPct val="80000"/>
              </a:spcBef>
            </a:pPr>
            <a:r>
              <a:rPr lang="en-US" dirty="0" smtClean="0"/>
              <a:t>The </a:t>
            </a:r>
            <a:r>
              <a:rPr lang="en-US" dirty="0"/>
              <a:t>delay is </a:t>
            </a:r>
            <a:r>
              <a:rPr lang="en-US" dirty="0" smtClean="0"/>
              <a:t>set longer </a:t>
            </a:r>
            <a:r>
              <a:rPr lang="en-US" dirty="0"/>
              <a:t>than shaping time of initial pulse from </a:t>
            </a:r>
            <a:r>
              <a:rPr lang="en-US" dirty="0" smtClean="0"/>
              <a:t>the ion (e.g. </a:t>
            </a:r>
            <a:r>
              <a:rPr lang="en-US" baseline="30000" dirty="0" smtClean="0"/>
              <a:t>98</a:t>
            </a:r>
            <a:r>
              <a:rPr lang="en-US" dirty="0" smtClean="0"/>
              <a:t>Y) – and therefore this </a:t>
            </a:r>
            <a:r>
              <a:rPr lang="en-US" dirty="0"/>
              <a:t>event </a:t>
            </a:r>
            <a:r>
              <a:rPr lang="en-US" dirty="0" smtClean="0"/>
              <a:t>is not counted. </a:t>
            </a:r>
          </a:p>
          <a:p>
            <a:pPr lvl="1">
              <a:spcBef>
                <a:spcPct val="80000"/>
              </a:spcBef>
            </a:pPr>
            <a:r>
              <a:rPr lang="en-US" dirty="0" smtClean="0"/>
              <a:t>If </a:t>
            </a:r>
            <a:r>
              <a:rPr lang="en-US" dirty="0"/>
              <a:t>the original nucleus decays in time of clock pulse it is counted in the hit pixel. </a:t>
            </a:r>
            <a:endParaRPr lang="en-US" dirty="0" smtClean="0"/>
          </a:p>
          <a:p>
            <a:pPr lvl="1">
              <a:spcBef>
                <a:spcPct val="80000"/>
              </a:spcBef>
            </a:pPr>
            <a:r>
              <a:rPr lang="en-US" dirty="0" smtClean="0"/>
              <a:t>After </a:t>
            </a:r>
            <a:r>
              <a:rPr lang="en-US" dirty="0"/>
              <a:t>many such events the complete frame is read-out. </a:t>
            </a:r>
            <a:endParaRPr lang="en-US" dirty="0" smtClean="0"/>
          </a:p>
          <a:p>
            <a:pPr lvl="1">
              <a:spcBef>
                <a:spcPct val="80000"/>
              </a:spcBef>
            </a:pPr>
            <a:r>
              <a:rPr lang="en-US" dirty="0" smtClean="0"/>
              <a:t>This </a:t>
            </a:r>
            <a:r>
              <a:rPr lang="en-US" dirty="0"/>
              <a:t>frame contains a total number of decays occurring with preselected delay after </a:t>
            </a:r>
            <a:r>
              <a:rPr lang="en-US" dirty="0" smtClean="0"/>
              <a:t>the given ion (e.g. </a:t>
            </a:r>
            <a:r>
              <a:rPr lang="en-US" baseline="30000" dirty="0" smtClean="0"/>
              <a:t>98</a:t>
            </a:r>
            <a:r>
              <a:rPr lang="en-US" dirty="0" smtClean="0"/>
              <a:t>Y) detection</a:t>
            </a:r>
            <a:r>
              <a:rPr lang="en-US" dirty="0"/>
              <a:t>. </a:t>
            </a:r>
            <a:endParaRPr lang="en-US" dirty="0" smtClean="0"/>
          </a:p>
          <a:p>
            <a:pPr lvl="1">
              <a:spcBef>
                <a:spcPct val="80000"/>
              </a:spcBef>
            </a:pPr>
            <a:r>
              <a:rPr lang="en-US" dirty="0" smtClean="0"/>
              <a:t>Changing </a:t>
            </a:r>
            <a:r>
              <a:rPr lang="en-US" dirty="0"/>
              <a:t>the delay the decay curve can be </a:t>
            </a:r>
            <a:r>
              <a:rPr lang="en-US" dirty="0" smtClean="0"/>
              <a:t>measured</a:t>
            </a:r>
          </a:p>
        </p:txBody>
      </p:sp>
    </p:spTree>
    <p:extLst>
      <p:ext uri="{BB962C8B-B14F-4D97-AF65-F5344CB8AC3E}">
        <p14:creationId xmlns:p14="http://schemas.microsoft.com/office/powerpoint/2010/main" val="30456672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statistics: integral shutter </a:t>
            </a:r>
            <a:r>
              <a:rPr lang="en-US" dirty="0" smtClean="0"/>
              <a:t/>
            </a:r>
            <a:br>
              <a:rPr lang="en-US" dirty="0" smtClean="0"/>
            </a:br>
            <a:r>
              <a:rPr lang="en-US" sz="2000" dirty="0" smtClean="0"/>
              <a:t>[</a:t>
            </a:r>
            <a:r>
              <a:rPr lang="en-US" sz="2000" dirty="0"/>
              <a:t>TOT mode + trigger </a:t>
            </a:r>
            <a:r>
              <a:rPr lang="en-US" sz="2000" dirty="0" err="1"/>
              <a:t>ext</a:t>
            </a:r>
            <a:r>
              <a:rPr lang="en-US" sz="2000" dirty="0"/>
              <a:t> clock]</a:t>
            </a:r>
            <a:endParaRPr lang="en-US" dirty="0"/>
          </a:p>
        </p:txBody>
      </p:sp>
      <p:sp>
        <p:nvSpPr>
          <p:cNvPr id="5" name="Rectangle 19"/>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6" name="Group 3"/>
          <p:cNvGrpSpPr>
            <a:grpSpLocks noChangeAspect="1"/>
          </p:cNvGrpSpPr>
          <p:nvPr/>
        </p:nvGrpSpPr>
        <p:grpSpPr bwMode="auto">
          <a:xfrm>
            <a:off x="1291359" y="1628800"/>
            <a:ext cx="6609439" cy="4680520"/>
            <a:chOff x="1392" y="5532"/>
            <a:chExt cx="4138" cy="2931"/>
          </a:xfrm>
        </p:grpSpPr>
        <p:sp>
          <p:nvSpPr>
            <p:cNvPr id="7" name="AutoShape 18"/>
            <p:cNvSpPr>
              <a:spLocks noChangeAspect="1" noChangeArrowheads="1" noTextEdit="1"/>
            </p:cNvSpPr>
            <p:nvPr/>
          </p:nvSpPr>
          <p:spPr bwMode="auto">
            <a:xfrm>
              <a:off x="1392" y="5532"/>
              <a:ext cx="4138" cy="29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54001" name="Picture 17" descr="setup2"/>
            <p:cNvPicPr>
              <a:picLocks noChangeAspect="1" noChangeArrowheads="1"/>
            </p:cNvPicPr>
            <p:nvPr/>
          </p:nvPicPr>
          <p:blipFill>
            <a:blip r:embed="rId2" cstate="print">
              <a:extLst>
                <a:ext uri="{28A0092B-C50C-407E-A947-70E740481C1C}">
                  <a14:useLocalDpi xmlns:a14="http://schemas.microsoft.com/office/drawing/2010/main" val="0"/>
                </a:ext>
              </a:extLst>
            </a:blip>
            <a:srcRect b="461"/>
            <a:stretch>
              <a:fillRect/>
            </a:stretch>
          </p:blipFill>
          <p:spPr bwMode="auto">
            <a:xfrm>
              <a:off x="1392" y="5532"/>
              <a:ext cx="4138" cy="1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6"/>
            <p:cNvSpPr txBox="1">
              <a:spLocks noChangeArrowheads="1"/>
            </p:cNvSpPr>
            <p:nvPr/>
          </p:nvSpPr>
          <p:spPr bwMode="auto">
            <a:xfrm>
              <a:off x="3632" y="8081"/>
              <a:ext cx="630"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273050" algn="just"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E36C0A"/>
                  </a:solidFill>
                  <a:effectLst/>
                  <a:latin typeface="Calibri" pitchFamily="34" charset="0"/>
                  <a:ea typeface="MS Mincho" pitchFamily="49" charset="-128"/>
                  <a:cs typeface="Calibri" pitchFamily="34" charset="0"/>
                </a:rPr>
                <a:t>TPX clock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ext Box 15"/>
            <p:cNvSpPr txBox="1">
              <a:spLocks noChangeArrowheads="1"/>
            </p:cNvSpPr>
            <p:nvPr/>
          </p:nvSpPr>
          <p:spPr bwMode="auto">
            <a:xfrm>
              <a:off x="4935" y="8217"/>
              <a:ext cx="3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73050" algn="just"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Calibri" pitchFamily="34" charset="0"/>
                  <a:ea typeface="MS Mincho" pitchFamily="49" charset="-128"/>
                  <a:cs typeface="Calibri" pitchFamily="34" charset="0"/>
                </a:rPr>
                <a:t>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14"/>
            <p:cNvSpPr>
              <a:spLocks noChangeShapeType="1"/>
            </p:cNvSpPr>
            <p:nvPr/>
          </p:nvSpPr>
          <p:spPr bwMode="auto">
            <a:xfrm flipH="1">
              <a:off x="1652" y="8362"/>
              <a:ext cx="3766" cy="1"/>
            </a:xfrm>
            <a:prstGeom prst="straightConnector1">
              <a:avLst/>
            </a:prstGeom>
            <a:noFill/>
            <a:ln w="6350">
              <a:solidFill>
                <a:srgbClr val="000000"/>
              </a:solidFill>
              <a:round/>
              <a:headEnd type="arrow"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13"/>
            <p:cNvSpPr>
              <a:spLocks noChangeShapeType="1"/>
            </p:cNvSpPr>
            <p:nvPr/>
          </p:nvSpPr>
          <p:spPr bwMode="auto">
            <a:xfrm flipV="1">
              <a:off x="1654" y="7542"/>
              <a:ext cx="1" cy="820"/>
            </a:xfrm>
            <a:prstGeom prst="straightConnector1">
              <a:avLst/>
            </a:prstGeom>
            <a:noFill/>
            <a:ln w="63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Freeform 12"/>
            <p:cNvSpPr>
              <a:spLocks/>
            </p:cNvSpPr>
            <p:nvPr/>
          </p:nvSpPr>
          <p:spPr bwMode="auto">
            <a:xfrm>
              <a:off x="1649" y="7663"/>
              <a:ext cx="3163" cy="368"/>
            </a:xfrm>
            <a:custGeom>
              <a:avLst/>
              <a:gdLst>
                <a:gd name="T0" fmla="*/ 0 w 3163"/>
                <a:gd name="T1" fmla="*/ 359 h 368"/>
                <a:gd name="T2" fmla="*/ 154 w 3163"/>
                <a:gd name="T3" fmla="*/ 359 h 368"/>
                <a:gd name="T4" fmla="*/ 169 w 3163"/>
                <a:gd name="T5" fmla="*/ 0 h 368"/>
                <a:gd name="T6" fmla="*/ 773 w 3163"/>
                <a:gd name="T7" fmla="*/ 368 h 368"/>
                <a:gd name="T8" fmla="*/ 1690 w 3163"/>
                <a:gd name="T9" fmla="*/ 368 h 368"/>
                <a:gd name="T10" fmla="*/ 1694 w 3163"/>
                <a:gd name="T11" fmla="*/ 178 h 368"/>
                <a:gd name="T12" fmla="*/ 2002 w 3163"/>
                <a:gd name="T13" fmla="*/ 359 h 368"/>
                <a:gd name="T14" fmla="*/ 3163 w 3163"/>
                <a:gd name="T15" fmla="*/ 363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3" h="368">
                  <a:moveTo>
                    <a:pt x="0" y="359"/>
                  </a:moveTo>
                  <a:lnTo>
                    <a:pt x="154" y="359"/>
                  </a:lnTo>
                  <a:lnTo>
                    <a:pt x="169" y="0"/>
                  </a:lnTo>
                  <a:lnTo>
                    <a:pt x="773" y="368"/>
                  </a:lnTo>
                  <a:lnTo>
                    <a:pt x="1690" y="368"/>
                  </a:lnTo>
                  <a:lnTo>
                    <a:pt x="1694" y="178"/>
                  </a:lnTo>
                  <a:lnTo>
                    <a:pt x="2002" y="359"/>
                  </a:lnTo>
                  <a:lnTo>
                    <a:pt x="3163" y="363"/>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Text Box 11"/>
            <p:cNvSpPr txBox="1">
              <a:spLocks noChangeArrowheads="1"/>
            </p:cNvSpPr>
            <p:nvPr/>
          </p:nvSpPr>
          <p:spPr bwMode="auto">
            <a:xfrm>
              <a:off x="2232" y="7748"/>
              <a:ext cx="209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tabLst>
                  <a:tab pos="809625" algn="l"/>
                  <a:tab pos="1582738" algn="l"/>
                </a:tabLst>
                <a:defRPr>
                  <a:solidFill>
                    <a:schemeClr val="tx1"/>
                  </a:solidFill>
                  <a:latin typeface="Arial" pitchFamily="34" charset="0"/>
                  <a:cs typeface="Arial" pitchFamily="34" charset="0"/>
                </a:defRPr>
              </a:lvl1pPr>
              <a:lvl2pPr>
                <a:tabLst>
                  <a:tab pos="809625" algn="l"/>
                  <a:tab pos="1582738" algn="l"/>
                </a:tabLst>
                <a:defRPr>
                  <a:solidFill>
                    <a:schemeClr val="tx1"/>
                  </a:solidFill>
                  <a:latin typeface="Arial" pitchFamily="34" charset="0"/>
                  <a:cs typeface="Arial" pitchFamily="34" charset="0"/>
                </a:defRPr>
              </a:lvl2pPr>
              <a:lvl3pPr>
                <a:tabLst>
                  <a:tab pos="809625" algn="l"/>
                  <a:tab pos="1582738" algn="l"/>
                </a:tabLst>
                <a:defRPr>
                  <a:solidFill>
                    <a:schemeClr val="tx1"/>
                  </a:solidFill>
                  <a:latin typeface="Arial" pitchFamily="34" charset="0"/>
                  <a:cs typeface="Arial" pitchFamily="34" charset="0"/>
                </a:defRPr>
              </a:lvl3pPr>
              <a:lvl4pPr>
                <a:tabLst>
                  <a:tab pos="809625" algn="l"/>
                  <a:tab pos="1582738" algn="l"/>
                </a:tabLst>
                <a:defRPr>
                  <a:solidFill>
                    <a:schemeClr val="tx1"/>
                  </a:solidFill>
                  <a:latin typeface="Arial" pitchFamily="34" charset="0"/>
                  <a:cs typeface="Arial" pitchFamily="34" charset="0"/>
                </a:defRPr>
              </a:lvl4pPr>
              <a:lvl5pPr>
                <a:tabLst>
                  <a:tab pos="809625" algn="l"/>
                  <a:tab pos="1582738" algn="l"/>
                </a:tabLst>
                <a:defRPr>
                  <a:solidFill>
                    <a:schemeClr val="tx1"/>
                  </a:solidFill>
                  <a:latin typeface="Arial" pitchFamily="34" charset="0"/>
                  <a:cs typeface="Arial" pitchFamily="34" charset="0"/>
                </a:defRPr>
              </a:lvl5pPr>
              <a:lvl6pPr fontAlgn="base">
                <a:spcBef>
                  <a:spcPct val="0"/>
                </a:spcBef>
                <a:spcAft>
                  <a:spcPct val="0"/>
                </a:spcAft>
                <a:tabLst>
                  <a:tab pos="809625" algn="l"/>
                  <a:tab pos="1582738" algn="l"/>
                </a:tabLst>
                <a:defRPr>
                  <a:solidFill>
                    <a:schemeClr val="tx1"/>
                  </a:solidFill>
                  <a:latin typeface="Arial" pitchFamily="34" charset="0"/>
                  <a:cs typeface="Arial" pitchFamily="34" charset="0"/>
                </a:defRPr>
              </a:lvl6pPr>
              <a:lvl7pPr fontAlgn="base">
                <a:spcBef>
                  <a:spcPct val="0"/>
                </a:spcBef>
                <a:spcAft>
                  <a:spcPct val="0"/>
                </a:spcAft>
                <a:tabLst>
                  <a:tab pos="809625" algn="l"/>
                  <a:tab pos="1582738" algn="l"/>
                </a:tabLst>
                <a:defRPr>
                  <a:solidFill>
                    <a:schemeClr val="tx1"/>
                  </a:solidFill>
                  <a:latin typeface="Arial" pitchFamily="34" charset="0"/>
                  <a:cs typeface="Arial" pitchFamily="34" charset="0"/>
                </a:defRPr>
              </a:lvl7pPr>
              <a:lvl8pPr fontAlgn="base">
                <a:spcBef>
                  <a:spcPct val="0"/>
                </a:spcBef>
                <a:spcAft>
                  <a:spcPct val="0"/>
                </a:spcAft>
                <a:tabLst>
                  <a:tab pos="809625" algn="l"/>
                  <a:tab pos="1582738" algn="l"/>
                </a:tabLst>
                <a:defRPr>
                  <a:solidFill>
                    <a:schemeClr val="tx1"/>
                  </a:solidFill>
                  <a:latin typeface="Arial" pitchFamily="34" charset="0"/>
                  <a:cs typeface="Arial" pitchFamily="34" charset="0"/>
                </a:defRPr>
              </a:lvl8pPr>
              <a:lvl9pPr fontAlgn="base">
                <a:spcBef>
                  <a:spcPct val="0"/>
                </a:spcBef>
                <a:spcAft>
                  <a:spcPct val="0"/>
                </a:spcAft>
                <a:tabLst>
                  <a:tab pos="809625" algn="l"/>
                  <a:tab pos="1582738" algn="l"/>
                </a:tabLst>
                <a:defRPr>
                  <a:solidFill>
                    <a:schemeClr val="tx1"/>
                  </a:solidFill>
                  <a:latin typeface="Arial" pitchFamily="34" charset="0"/>
                  <a:cs typeface="Arial" pitchFamily="34" charset="0"/>
                </a:defRPr>
              </a:lvl9pPr>
            </a:lstStyle>
            <a:p>
              <a:pPr marL="0" marR="0" lvl="0" indent="273050" algn="just" defTabSz="914400" rtl="0" eaLnBrk="1" fontAlgn="base" latinLnBrk="0" hangingPunct="1">
                <a:lnSpc>
                  <a:spcPct val="100000"/>
                </a:lnSpc>
                <a:spcBef>
                  <a:spcPct val="0"/>
                </a:spcBef>
                <a:spcAft>
                  <a:spcPct val="0"/>
                </a:spcAft>
                <a:buClrTx/>
                <a:buSzTx/>
                <a:buFontTx/>
                <a:buNone/>
                <a:tabLst>
                  <a:tab pos="809625" algn="l"/>
                  <a:tab pos="1582738" algn="l"/>
                </a:tabLst>
              </a:pPr>
              <a:r>
                <a:rPr kumimoji="0" lang="en-US" sz="800" b="0" i="0" u="none" strike="noStrike" cap="none" normalizeH="0" baseline="0" smtClean="0">
                  <a:ln>
                    <a:noFill/>
                  </a:ln>
                  <a:solidFill>
                    <a:srgbClr val="0070C0"/>
                  </a:solidFill>
                  <a:effectLst/>
                  <a:latin typeface="Calibri" pitchFamily="34" charset="0"/>
                  <a:ea typeface="MS Mincho" pitchFamily="49" charset="-128"/>
                  <a:cs typeface="Calibri" pitchFamily="34" charset="0"/>
                </a:rPr>
                <a:t>Ion	β decay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AutoShape 10"/>
            <p:cNvSpPr>
              <a:spLocks noChangeShapeType="1"/>
            </p:cNvSpPr>
            <p:nvPr/>
          </p:nvSpPr>
          <p:spPr bwMode="auto">
            <a:xfrm flipV="1">
              <a:off x="1860" y="7590"/>
              <a:ext cx="1" cy="776"/>
            </a:xfrm>
            <a:prstGeom prst="straightConnector1">
              <a:avLst/>
            </a:prstGeom>
            <a:noFill/>
            <a:ln w="9525">
              <a:solidFill>
                <a:srgbClr val="76923C"/>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5" name="AutoShape 9"/>
            <p:cNvSpPr>
              <a:spLocks noChangeShapeType="1"/>
            </p:cNvSpPr>
            <p:nvPr/>
          </p:nvSpPr>
          <p:spPr bwMode="auto">
            <a:xfrm flipV="1">
              <a:off x="3389" y="7590"/>
              <a:ext cx="1" cy="762"/>
            </a:xfrm>
            <a:prstGeom prst="straightConnector1">
              <a:avLst/>
            </a:prstGeom>
            <a:noFill/>
            <a:ln w="9525">
              <a:solidFill>
                <a:srgbClr val="76923C"/>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6" name="AutoShape 8"/>
            <p:cNvSpPr>
              <a:spLocks noChangeShapeType="1"/>
            </p:cNvSpPr>
            <p:nvPr/>
          </p:nvSpPr>
          <p:spPr bwMode="auto">
            <a:xfrm flipV="1">
              <a:off x="1854" y="7594"/>
              <a:ext cx="1534" cy="5"/>
            </a:xfrm>
            <a:prstGeom prst="straightConnector1">
              <a:avLst/>
            </a:prstGeom>
            <a:noFill/>
            <a:ln w="3175">
              <a:solidFill>
                <a:srgbClr val="76923C"/>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7" name="Text Box 7"/>
            <p:cNvSpPr txBox="1">
              <a:spLocks noChangeArrowheads="1"/>
            </p:cNvSpPr>
            <p:nvPr/>
          </p:nvSpPr>
          <p:spPr bwMode="auto">
            <a:xfrm>
              <a:off x="2232" y="7601"/>
              <a:ext cx="120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indent="27305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7305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76923C"/>
                  </a:solidFill>
                  <a:effectLst/>
                  <a:latin typeface="Calibri" pitchFamily="34" charset="0"/>
                  <a:ea typeface="MS Mincho" pitchFamily="49" charset="-128"/>
                  <a:cs typeface="Calibri" pitchFamily="34" charset="0"/>
                </a:rPr>
                <a:t>Delay &gt; 4 μs</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27305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Text Box 6"/>
            <p:cNvSpPr txBox="1">
              <a:spLocks noChangeArrowheads="1"/>
            </p:cNvSpPr>
            <p:nvPr/>
          </p:nvSpPr>
          <p:spPr bwMode="auto">
            <a:xfrm>
              <a:off x="1865" y="7865"/>
              <a:ext cx="14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indent="27305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7305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76923C"/>
                  </a:solidFill>
                  <a:effectLst/>
                  <a:latin typeface="Calibri" pitchFamily="34" charset="0"/>
                  <a:ea typeface="MS Mincho" pitchFamily="49" charset="-128"/>
                  <a:cs typeface="Calibri" pitchFamily="34" charset="0"/>
                </a:rPr>
                <a:t>Trigger</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27305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Text Box 5"/>
            <p:cNvSpPr txBox="1">
              <a:spLocks noChangeArrowheads="1"/>
            </p:cNvSpPr>
            <p:nvPr/>
          </p:nvSpPr>
          <p:spPr bwMode="auto">
            <a:xfrm>
              <a:off x="1470" y="7653"/>
              <a:ext cx="247"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73050" algn="just"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Calibri" pitchFamily="34" charset="0"/>
                  <a:ea typeface="MS Mincho" pitchFamily="49" charset="-128"/>
                  <a:cs typeface="Calibri" pitchFamily="34" charset="0"/>
                </a:rPr>
                <a:t>Amplitude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Freeform 4"/>
            <p:cNvSpPr>
              <a:spLocks/>
            </p:cNvSpPr>
            <p:nvPr/>
          </p:nvSpPr>
          <p:spPr bwMode="auto">
            <a:xfrm>
              <a:off x="1651" y="8127"/>
              <a:ext cx="3168" cy="169"/>
            </a:xfrm>
            <a:custGeom>
              <a:avLst/>
              <a:gdLst>
                <a:gd name="T0" fmla="*/ 0 w 3168"/>
                <a:gd name="T1" fmla="*/ 169 h 169"/>
                <a:gd name="T2" fmla="*/ 1737 w 3168"/>
                <a:gd name="T3" fmla="*/ 169 h 169"/>
                <a:gd name="T4" fmla="*/ 1737 w 3168"/>
                <a:gd name="T5" fmla="*/ 0 h 169"/>
                <a:gd name="T6" fmla="*/ 1771 w 3168"/>
                <a:gd name="T7" fmla="*/ 0 h 169"/>
                <a:gd name="T8" fmla="*/ 1771 w 3168"/>
                <a:gd name="T9" fmla="*/ 166 h 169"/>
                <a:gd name="T10" fmla="*/ 1799 w 3168"/>
                <a:gd name="T11" fmla="*/ 166 h 169"/>
                <a:gd name="T12" fmla="*/ 1799 w 3168"/>
                <a:gd name="T13" fmla="*/ 0 h 169"/>
                <a:gd name="T14" fmla="*/ 1828 w 3168"/>
                <a:gd name="T15" fmla="*/ 0 h 169"/>
                <a:gd name="T16" fmla="*/ 1828 w 3168"/>
                <a:gd name="T17" fmla="*/ 166 h 169"/>
                <a:gd name="T18" fmla="*/ 1849 w 3168"/>
                <a:gd name="T19" fmla="*/ 166 h 169"/>
                <a:gd name="T20" fmla="*/ 1849 w 3168"/>
                <a:gd name="T21" fmla="*/ 0 h 169"/>
                <a:gd name="T22" fmla="*/ 1874 w 3168"/>
                <a:gd name="T23" fmla="*/ 0 h 169"/>
                <a:gd name="T24" fmla="*/ 1874 w 3168"/>
                <a:gd name="T25" fmla="*/ 166 h 169"/>
                <a:gd name="T26" fmla="*/ 1902 w 3168"/>
                <a:gd name="T27" fmla="*/ 166 h 169"/>
                <a:gd name="T28" fmla="*/ 1902 w 3168"/>
                <a:gd name="T29" fmla="*/ 0 h 169"/>
                <a:gd name="T30" fmla="*/ 1931 w 3168"/>
                <a:gd name="T31" fmla="*/ 0 h 169"/>
                <a:gd name="T32" fmla="*/ 1931 w 3168"/>
                <a:gd name="T33" fmla="*/ 166 h 169"/>
                <a:gd name="T34" fmla="*/ 3168 w 3168"/>
                <a:gd name="T35" fmla="*/ 1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8" h="169">
                  <a:moveTo>
                    <a:pt x="0" y="169"/>
                  </a:moveTo>
                  <a:lnTo>
                    <a:pt x="1737" y="169"/>
                  </a:lnTo>
                  <a:lnTo>
                    <a:pt x="1737" y="0"/>
                  </a:lnTo>
                  <a:lnTo>
                    <a:pt x="1771" y="0"/>
                  </a:lnTo>
                  <a:lnTo>
                    <a:pt x="1771" y="166"/>
                  </a:lnTo>
                  <a:lnTo>
                    <a:pt x="1799" y="166"/>
                  </a:lnTo>
                  <a:lnTo>
                    <a:pt x="1799" y="0"/>
                  </a:lnTo>
                  <a:lnTo>
                    <a:pt x="1828" y="0"/>
                  </a:lnTo>
                  <a:lnTo>
                    <a:pt x="1828" y="166"/>
                  </a:lnTo>
                  <a:lnTo>
                    <a:pt x="1849" y="166"/>
                  </a:lnTo>
                  <a:lnTo>
                    <a:pt x="1849" y="0"/>
                  </a:lnTo>
                  <a:lnTo>
                    <a:pt x="1874" y="0"/>
                  </a:lnTo>
                  <a:lnTo>
                    <a:pt x="1874" y="166"/>
                  </a:lnTo>
                  <a:lnTo>
                    <a:pt x="1902" y="166"/>
                  </a:lnTo>
                  <a:lnTo>
                    <a:pt x="1902" y="0"/>
                  </a:lnTo>
                  <a:lnTo>
                    <a:pt x="1931" y="0"/>
                  </a:lnTo>
                  <a:lnTo>
                    <a:pt x="1931" y="166"/>
                  </a:lnTo>
                  <a:lnTo>
                    <a:pt x="3168" y="166"/>
                  </a:lnTo>
                </a:path>
              </a:pathLst>
            </a:custGeom>
            <a:noFill/>
            <a:ln w="9525">
              <a:solidFill>
                <a:srgbClr val="E36C0A"/>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008768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dirty="0" smtClean="0"/>
              <a:t>Detection of isomer decay: IC e’s</a:t>
            </a:r>
          </a:p>
        </p:txBody>
      </p:sp>
      <p:sp>
        <p:nvSpPr>
          <p:cNvPr id="49155" name="Text Box 3"/>
          <p:cNvSpPr txBox="1">
            <a:spLocks noChangeArrowheads="1"/>
          </p:cNvSpPr>
          <p:nvPr/>
        </p:nvSpPr>
        <p:spPr bwMode="auto">
          <a:xfrm>
            <a:off x="2771775" y="126841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b="1"/>
              <a:t>Detection of internal conversion (IC) electrons</a:t>
            </a:r>
          </a:p>
        </p:txBody>
      </p:sp>
      <p:pic>
        <p:nvPicPr>
          <p:cNvPr id="491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361362"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9"/>
          <p:cNvSpPr txBox="1">
            <a:spLocks noChangeArrowheads="1"/>
          </p:cNvSpPr>
          <p:nvPr/>
        </p:nvSpPr>
        <p:spPr bwMode="auto">
          <a:xfrm>
            <a:off x="7308850" y="1267261"/>
            <a:ext cx="1439863" cy="237255"/>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b="1" dirty="0" smtClean="0">
                <a:solidFill>
                  <a:schemeClr val="bg1"/>
                </a:solidFill>
              </a:rPr>
              <a:t>496.2 </a:t>
            </a:r>
            <a:r>
              <a:rPr lang="en-US" sz="1400" b="1" dirty="0">
                <a:solidFill>
                  <a:schemeClr val="bg1"/>
                </a:solidFill>
              </a:rPr>
              <a:t>keV </a:t>
            </a:r>
            <a:r>
              <a:rPr lang="en-US" sz="1400" b="1" baseline="30000" dirty="0">
                <a:solidFill>
                  <a:schemeClr val="bg1"/>
                </a:solidFill>
              </a:rPr>
              <a:t>98m</a:t>
            </a:r>
            <a:r>
              <a:rPr lang="en-US" sz="1400" b="1" dirty="0">
                <a:solidFill>
                  <a:schemeClr val="bg1"/>
                </a:solidFill>
              </a:rPr>
              <a:t>Y</a:t>
            </a:r>
          </a:p>
        </p:txBody>
      </p:sp>
      <p:sp>
        <p:nvSpPr>
          <p:cNvPr id="49158" name="AutoShape 10"/>
          <p:cNvSpPr>
            <a:spLocks noChangeArrowheads="1"/>
          </p:cNvSpPr>
          <p:nvPr/>
        </p:nvSpPr>
        <p:spPr bwMode="auto">
          <a:xfrm rot="-3600000">
            <a:off x="2339976" y="3789362"/>
            <a:ext cx="360362" cy="360363"/>
          </a:xfrm>
          <a:prstGeom prst="rightArrow">
            <a:avLst>
              <a:gd name="adj1" fmla="val 50000"/>
              <a:gd name="adj2" fmla="val 25000"/>
            </a:avLst>
          </a:prstGeom>
          <a:solidFill>
            <a:srgbClr val="FF66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 name="Rounded Rectangular Callout 1"/>
          <p:cNvSpPr/>
          <p:nvPr/>
        </p:nvSpPr>
        <p:spPr>
          <a:xfrm>
            <a:off x="1246808" y="4941168"/>
            <a:ext cx="1092944" cy="648072"/>
          </a:xfrm>
          <a:prstGeom prst="wedgeRoundRectCallout">
            <a:avLst>
              <a:gd name="adj1" fmla="val 56243"/>
              <a:gd name="adj2" fmla="val -168985"/>
              <a:gd name="adj3" fmla="val 16667"/>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smtClean="0">
                <a:solidFill>
                  <a:schemeClr val="tx1"/>
                </a:solidFill>
              </a:rPr>
              <a:t>496.2 keV</a:t>
            </a:r>
          </a:p>
          <a:p>
            <a:pPr algn="ctr"/>
            <a:r>
              <a:rPr lang="en-US" sz="1200" b="1" dirty="0" smtClean="0">
                <a:solidFill>
                  <a:schemeClr val="tx1"/>
                </a:solidFill>
              </a:rPr>
              <a:t>7.6 </a:t>
            </a:r>
            <a:r>
              <a:rPr lang="en-US" sz="1200" b="1" dirty="0" err="1">
                <a:solidFill>
                  <a:schemeClr val="tx1"/>
                </a:solidFill>
              </a:rPr>
              <a:t>μ</a:t>
            </a:r>
            <a:r>
              <a:rPr lang="en-US" sz="1200" b="1" dirty="0" err="1" smtClean="0">
                <a:solidFill>
                  <a:schemeClr val="tx1"/>
                </a:solidFill>
              </a:rPr>
              <a:t>s</a:t>
            </a:r>
            <a:r>
              <a:rPr lang="en-US" sz="1200" b="1" dirty="0" smtClean="0">
                <a:solidFill>
                  <a:schemeClr val="tx1"/>
                </a:solidFill>
              </a:rPr>
              <a:t> </a:t>
            </a:r>
          </a:p>
          <a:p>
            <a:pPr algn="ctr"/>
            <a:r>
              <a:rPr lang="en-US" sz="1200" b="1" baseline="30000" dirty="0" smtClean="0">
                <a:solidFill>
                  <a:schemeClr val="tx1"/>
                </a:solidFill>
              </a:rPr>
              <a:t>98</a:t>
            </a:r>
            <a:r>
              <a:rPr lang="en-US" sz="1200" b="1" dirty="0" smtClean="0">
                <a:solidFill>
                  <a:schemeClr val="tx1"/>
                </a:solidFill>
              </a:rPr>
              <a:t>Y isomer</a:t>
            </a:r>
            <a:endParaRPr lang="cs-CZ" sz="1200" b="1" dirty="0">
              <a:solidFill>
                <a:schemeClr val="tx1"/>
              </a:solidFill>
            </a:endParaRPr>
          </a:p>
        </p:txBody>
      </p:sp>
    </p:spTree>
    <p:extLst>
      <p:ext uri="{BB962C8B-B14F-4D97-AF65-F5344CB8AC3E}">
        <p14:creationId xmlns:p14="http://schemas.microsoft.com/office/powerpoint/2010/main" val="895834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117475"/>
            <a:ext cx="7346950" cy="431800"/>
          </a:xfrm>
        </p:spPr>
        <p:txBody>
          <a:bodyPr/>
          <a:lstStyle/>
          <a:p>
            <a:pPr eaLnBrk="1" hangingPunct="1"/>
            <a:r>
              <a:rPr lang="cs-CZ" sz="2400" dirty="0"/>
              <a:t>495.8 keV </a:t>
            </a:r>
            <a:r>
              <a:rPr lang="cs-CZ" sz="2400" baseline="30000" dirty="0"/>
              <a:t>98m</a:t>
            </a:r>
            <a:r>
              <a:rPr lang="cs-CZ" sz="2400" dirty="0"/>
              <a:t>Y</a:t>
            </a:r>
            <a:r>
              <a:rPr lang="en-US" sz="2400" dirty="0"/>
              <a:t> </a:t>
            </a:r>
            <a:r>
              <a:rPr lang="en-US" sz="2400" dirty="0" smtClean="0"/>
              <a:t>isomer</a:t>
            </a:r>
            <a:endParaRPr lang="en-US" sz="2200" dirty="0" smtClean="0"/>
          </a:p>
        </p:txBody>
      </p:sp>
      <p:pic>
        <p:nvPicPr>
          <p:cNvPr id="5017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60400"/>
            <a:ext cx="8399463"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AutoShape 7"/>
          <p:cNvSpPr>
            <a:spLocks noChangeArrowheads="1"/>
          </p:cNvSpPr>
          <p:nvPr/>
        </p:nvSpPr>
        <p:spPr bwMode="auto">
          <a:xfrm rot="8400000">
            <a:off x="8459788" y="5084763"/>
            <a:ext cx="360362" cy="360362"/>
          </a:xfrm>
          <a:prstGeom prst="rightArrow">
            <a:avLst>
              <a:gd name="adj1" fmla="val 50000"/>
              <a:gd name="adj2" fmla="val 25000"/>
            </a:avLst>
          </a:prstGeom>
          <a:solidFill>
            <a:srgbClr val="FF66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181" name="Text Box 8"/>
          <p:cNvSpPr txBox="1">
            <a:spLocks noChangeArrowheads="1"/>
          </p:cNvSpPr>
          <p:nvPr/>
        </p:nvSpPr>
        <p:spPr bwMode="auto">
          <a:xfrm>
            <a:off x="6588125" y="889794"/>
            <a:ext cx="1439863" cy="23495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b="1" dirty="0">
                <a:solidFill>
                  <a:schemeClr val="bg1"/>
                </a:solidFill>
              </a:rPr>
              <a:t>495.8 keV </a:t>
            </a:r>
            <a:r>
              <a:rPr lang="en-US" sz="1400" b="1" baseline="30000" dirty="0">
                <a:solidFill>
                  <a:schemeClr val="bg1"/>
                </a:solidFill>
              </a:rPr>
              <a:t>98m</a:t>
            </a:r>
            <a:r>
              <a:rPr lang="en-US" sz="1400" b="1" dirty="0">
                <a:solidFill>
                  <a:schemeClr val="bg1"/>
                </a:solidFill>
              </a:rPr>
              <a:t>Y</a:t>
            </a:r>
          </a:p>
        </p:txBody>
      </p:sp>
    </p:spTree>
    <p:extLst>
      <p:ext uri="{BB962C8B-B14F-4D97-AF65-F5344CB8AC3E}">
        <p14:creationId xmlns:p14="http://schemas.microsoft.com/office/powerpoint/2010/main" val="2707762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60350"/>
            <a:ext cx="7634808" cy="936625"/>
          </a:xfrm>
        </p:spPr>
        <p:txBody>
          <a:bodyPr/>
          <a:lstStyle/>
          <a:p>
            <a:pPr eaLnBrk="1" hangingPunct="1">
              <a:defRPr/>
            </a:pPr>
            <a:r>
              <a:rPr lang="en-US" sz="3600" b="1" dirty="0" smtClean="0">
                <a:effectLst>
                  <a:outerShdw blurRad="38100" dist="38100" dir="2700000" algn="tl">
                    <a:srgbClr val="C0C0C0"/>
                  </a:outerShdw>
                </a:effectLst>
              </a:rPr>
              <a:t/>
            </a:r>
            <a:br>
              <a:rPr lang="en-US" sz="3600" b="1" dirty="0" smtClean="0">
                <a:effectLst>
                  <a:outerShdw blurRad="38100" dist="38100" dir="2700000" algn="tl">
                    <a:srgbClr val="C0C0C0"/>
                  </a:outerShdw>
                </a:effectLst>
              </a:rPr>
            </a:br>
            <a:r>
              <a:rPr lang="en-US" sz="3600" b="1" dirty="0" smtClean="0">
                <a:effectLst>
                  <a:outerShdw blurRad="38100" dist="38100" dir="2700000" algn="tl">
                    <a:srgbClr val="C0C0C0"/>
                  </a:outerShdw>
                </a:effectLst>
              </a:rPr>
              <a:t>R</a:t>
            </a:r>
            <a:r>
              <a:rPr lang="en-US" sz="3600" dirty="0" smtClean="0">
                <a:effectLst>
                  <a:outerShdw blurRad="38100" dist="38100" dir="2700000" algn="tl">
                    <a:srgbClr val="C0C0C0"/>
                  </a:outerShdw>
                </a:effectLst>
              </a:rPr>
              <a:t>adiation </a:t>
            </a:r>
            <a:r>
              <a:rPr lang="en-US" sz="3600" b="1" dirty="0" smtClean="0">
                <a:effectLst>
                  <a:outerShdw blurRad="38100" dist="38100" dir="2700000" algn="tl">
                    <a:srgbClr val="C0C0C0"/>
                  </a:outerShdw>
                </a:effectLst>
              </a:rPr>
              <a:t>Imaging Detectors</a:t>
            </a:r>
            <a:endParaRPr lang="cs-CZ" sz="2400" b="1" dirty="0" smtClean="0">
              <a:effectLst>
                <a:outerShdw blurRad="38100" dist="38100" dir="2700000" algn="tl">
                  <a:srgbClr val="C0C0C0"/>
                </a:outerShdw>
              </a:effectLst>
            </a:endParaRPr>
          </a:p>
        </p:txBody>
      </p:sp>
      <p:sp>
        <p:nvSpPr>
          <p:cNvPr id="12293" name="Rectangle 3"/>
          <p:cNvSpPr>
            <a:spLocks noChangeArrowheads="1"/>
          </p:cNvSpPr>
          <p:nvPr/>
        </p:nvSpPr>
        <p:spPr bwMode="auto">
          <a:xfrm>
            <a:off x="950913" y="1776413"/>
            <a:ext cx="2174875" cy="1951037"/>
          </a:xfrm>
          <a:prstGeom prst="rect">
            <a:avLst/>
          </a:prstGeom>
          <a:solidFill>
            <a:schemeClr val="accent1"/>
          </a:solidFill>
          <a:ln w="9525">
            <a:solidFill>
              <a:schemeClr val="tx1"/>
            </a:solidFill>
            <a:miter lim="800000"/>
            <a:headEnd/>
            <a:tailEnd/>
          </a:ln>
        </p:spPr>
        <p:txBody>
          <a:bodyPr anchor="ctr"/>
          <a:lstStyle/>
          <a:p>
            <a:r>
              <a:rPr lang="en-US" sz="1600" b="1">
                <a:solidFill>
                  <a:schemeClr val="tx2"/>
                </a:solidFill>
                <a:latin typeface="Tahoma" pitchFamily="34" charset="0"/>
              </a:rPr>
              <a:t>Film emulsions</a:t>
            </a:r>
            <a:r>
              <a:rPr lang="en-US" sz="1400">
                <a:latin typeface="Tahoma" pitchFamily="34" charset="0"/>
              </a:rPr>
              <a:t> change of chemical or physical properties after interaction with radiation. Needs special treatment (developing process, scanning, …).</a:t>
            </a:r>
            <a:endParaRPr lang="cs-CZ" sz="1400">
              <a:latin typeface="Tahoma" pitchFamily="34" charset="0"/>
            </a:endParaRPr>
          </a:p>
        </p:txBody>
      </p:sp>
      <p:sp>
        <p:nvSpPr>
          <p:cNvPr id="12294" name="Rectangle 4"/>
          <p:cNvSpPr>
            <a:spLocks noChangeArrowheads="1"/>
          </p:cNvSpPr>
          <p:nvPr/>
        </p:nvSpPr>
        <p:spPr bwMode="auto">
          <a:xfrm>
            <a:off x="950913" y="3925888"/>
            <a:ext cx="2174875" cy="914400"/>
          </a:xfrm>
          <a:prstGeom prst="rect">
            <a:avLst/>
          </a:prstGeom>
          <a:solidFill>
            <a:schemeClr val="accent1"/>
          </a:solidFill>
          <a:ln w="9525">
            <a:solidFill>
              <a:schemeClr val="tx1"/>
            </a:solidFill>
            <a:miter lim="800000"/>
            <a:headEnd/>
            <a:tailEnd/>
          </a:ln>
        </p:spPr>
        <p:txBody>
          <a:bodyPr wrap="none" anchor="ctr"/>
          <a:lstStyle/>
          <a:p>
            <a:pPr algn="l"/>
            <a:r>
              <a:rPr lang="en-US" sz="1400">
                <a:latin typeface="Tahoma" pitchFamily="34" charset="0"/>
              </a:rPr>
              <a:t>Very high resolution</a:t>
            </a:r>
          </a:p>
          <a:p>
            <a:pPr algn="l"/>
            <a:r>
              <a:rPr lang="en-US" sz="1400">
                <a:latin typeface="Tahoma" pitchFamily="34" charset="0"/>
              </a:rPr>
              <a:t>Low noise</a:t>
            </a:r>
          </a:p>
          <a:p>
            <a:pPr algn="l"/>
            <a:r>
              <a:rPr lang="en-US" sz="1400">
                <a:latin typeface="Tahoma" pitchFamily="34" charset="0"/>
              </a:rPr>
              <a:t>Cheap</a:t>
            </a:r>
            <a:endParaRPr lang="cs-CZ" sz="1400">
              <a:latin typeface="Tahoma" pitchFamily="34" charset="0"/>
            </a:endParaRPr>
          </a:p>
        </p:txBody>
      </p:sp>
      <p:sp>
        <p:nvSpPr>
          <p:cNvPr id="12295" name="Rectangle 5"/>
          <p:cNvSpPr>
            <a:spLocks noChangeArrowheads="1"/>
          </p:cNvSpPr>
          <p:nvPr/>
        </p:nvSpPr>
        <p:spPr bwMode="auto">
          <a:xfrm>
            <a:off x="950913" y="5056188"/>
            <a:ext cx="2174875" cy="914400"/>
          </a:xfrm>
          <a:prstGeom prst="rect">
            <a:avLst/>
          </a:prstGeom>
          <a:solidFill>
            <a:schemeClr val="accent1"/>
          </a:solidFill>
          <a:ln w="9525">
            <a:solidFill>
              <a:schemeClr val="tx1"/>
            </a:solidFill>
            <a:miter lim="800000"/>
            <a:headEnd/>
            <a:tailEnd/>
          </a:ln>
        </p:spPr>
        <p:txBody>
          <a:bodyPr wrap="none" anchor="ctr"/>
          <a:lstStyle/>
          <a:p>
            <a:pPr algn="l"/>
            <a:r>
              <a:rPr lang="en-US" sz="1400">
                <a:latin typeface="Tahoma" pitchFamily="34" charset="0"/>
              </a:rPr>
              <a:t>Nonlinear response</a:t>
            </a:r>
          </a:p>
          <a:p>
            <a:pPr algn="l"/>
            <a:r>
              <a:rPr lang="en-US" sz="1400">
                <a:latin typeface="Tahoma" pitchFamily="34" charset="0"/>
              </a:rPr>
              <a:t>Limited dynamic scale</a:t>
            </a:r>
          </a:p>
          <a:p>
            <a:pPr algn="l"/>
            <a:r>
              <a:rPr lang="en-US" sz="1400">
                <a:latin typeface="Tahoma" pitchFamily="34" charset="0"/>
              </a:rPr>
              <a:t>Needs processing</a:t>
            </a:r>
            <a:endParaRPr lang="cs-CZ" sz="1400">
              <a:latin typeface="Tahoma" pitchFamily="34" charset="0"/>
            </a:endParaRPr>
          </a:p>
        </p:txBody>
      </p:sp>
      <p:sp>
        <p:nvSpPr>
          <p:cNvPr id="12296" name="Rectangle 6"/>
          <p:cNvSpPr>
            <a:spLocks noChangeArrowheads="1"/>
          </p:cNvSpPr>
          <p:nvPr/>
        </p:nvSpPr>
        <p:spPr bwMode="auto">
          <a:xfrm>
            <a:off x="3341688" y="1776413"/>
            <a:ext cx="2174875" cy="1951037"/>
          </a:xfrm>
          <a:prstGeom prst="rect">
            <a:avLst/>
          </a:prstGeom>
          <a:solidFill>
            <a:schemeClr val="accent1"/>
          </a:solidFill>
          <a:ln w="9525">
            <a:solidFill>
              <a:schemeClr val="tx1"/>
            </a:solidFill>
            <a:miter lim="800000"/>
            <a:headEnd/>
            <a:tailEnd/>
          </a:ln>
        </p:spPr>
        <p:txBody>
          <a:bodyPr anchor="ctr"/>
          <a:lstStyle/>
          <a:p>
            <a:r>
              <a:rPr lang="en-US" sz="1600" b="1">
                <a:solidFill>
                  <a:schemeClr val="tx2"/>
                </a:solidFill>
                <a:latin typeface="Tahoma" pitchFamily="34" charset="0"/>
              </a:rPr>
              <a:t>Charge integrating devices</a:t>
            </a:r>
          </a:p>
          <a:p>
            <a:r>
              <a:rPr lang="en-US" sz="1400">
                <a:latin typeface="Tahoma" pitchFamily="34" charset="0"/>
              </a:rPr>
              <a:t>Ionizing radiation creates charge which is collected and integrated in pixels (CCD, CMOS sensors, Flat panels, …)</a:t>
            </a:r>
            <a:endParaRPr lang="cs-CZ" sz="1400">
              <a:latin typeface="Tahoma" pitchFamily="34" charset="0"/>
            </a:endParaRPr>
          </a:p>
        </p:txBody>
      </p:sp>
      <p:sp>
        <p:nvSpPr>
          <p:cNvPr id="12297" name="Rectangle 7"/>
          <p:cNvSpPr>
            <a:spLocks noChangeArrowheads="1"/>
          </p:cNvSpPr>
          <p:nvPr/>
        </p:nvSpPr>
        <p:spPr bwMode="auto">
          <a:xfrm>
            <a:off x="3341688" y="3925888"/>
            <a:ext cx="2174875" cy="914400"/>
          </a:xfrm>
          <a:prstGeom prst="rect">
            <a:avLst/>
          </a:prstGeom>
          <a:solidFill>
            <a:schemeClr val="accent1"/>
          </a:solidFill>
          <a:ln w="9525">
            <a:solidFill>
              <a:schemeClr val="tx1"/>
            </a:solidFill>
            <a:miter lim="800000"/>
            <a:headEnd/>
            <a:tailEnd/>
          </a:ln>
        </p:spPr>
        <p:txBody>
          <a:bodyPr wrap="none" anchor="ctr"/>
          <a:lstStyle/>
          <a:p>
            <a:pPr algn="l"/>
            <a:r>
              <a:rPr lang="en-US" sz="1400">
                <a:latin typeface="Tahoma" pitchFamily="34" charset="0"/>
              </a:rPr>
              <a:t>High spatial resolution</a:t>
            </a:r>
          </a:p>
          <a:p>
            <a:pPr algn="l"/>
            <a:r>
              <a:rPr lang="en-US" sz="1400">
                <a:latin typeface="Tahoma" pitchFamily="34" charset="0"/>
              </a:rPr>
              <a:t>Low price</a:t>
            </a:r>
            <a:endParaRPr lang="cs-CZ" sz="1400">
              <a:latin typeface="Tahoma" pitchFamily="34" charset="0"/>
            </a:endParaRPr>
          </a:p>
        </p:txBody>
      </p:sp>
      <p:sp>
        <p:nvSpPr>
          <p:cNvPr id="12298" name="Rectangle 8"/>
          <p:cNvSpPr>
            <a:spLocks noChangeArrowheads="1"/>
          </p:cNvSpPr>
          <p:nvPr/>
        </p:nvSpPr>
        <p:spPr bwMode="auto">
          <a:xfrm>
            <a:off x="3341688" y="5056188"/>
            <a:ext cx="2174875" cy="914400"/>
          </a:xfrm>
          <a:prstGeom prst="rect">
            <a:avLst/>
          </a:prstGeom>
          <a:solidFill>
            <a:schemeClr val="accent1"/>
          </a:solidFill>
          <a:ln w="9525">
            <a:solidFill>
              <a:schemeClr val="tx1"/>
            </a:solidFill>
            <a:miter lim="800000"/>
            <a:headEnd/>
            <a:tailEnd/>
          </a:ln>
        </p:spPr>
        <p:txBody>
          <a:bodyPr wrap="none" anchor="ctr"/>
          <a:lstStyle/>
          <a:p>
            <a:pPr algn="l"/>
            <a:r>
              <a:rPr lang="en-US" sz="1400" dirty="0">
                <a:latin typeface="Tahoma" pitchFamily="34" charset="0"/>
              </a:rPr>
              <a:t>Dark current</a:t>
            </a:r>
          </a:p>
          <a:p>
            <a:pPr algn="l"/>
            <a:r>
              <a:rPr lang="en-US" sz="1400" dirty="0">
                <a:latin typeface="Tahoma" pitchFamily="34" charset="0"/>
              </a:rPr>
              <a:t>Noise</a:t>
            </a:r>
          </a:p>
          <a:p>
            <a:pPr algn="l"/>
            <a:r>
              <a:rPr lang="en-US" sz="1400" dirty="0">
                <a:latin typeface="Tahoma" pitchFamily="34" charset="0"/>
              </a:rPr>
              <a:t>Limited dynamic scale</a:t>
            </a:r>
            <a:endParaRPr lang="cs-CZ" sz="1400" dirty="0">
              <a:latin typeface="Tahoma" pitchFamily="34" charset="0"/>
            </a:endParaRPr>
          </a:p>
        </p:txBody>
      </p:sp>
      <p:sp>
        <p:nvSpPr>
          <p:cNvPr id="12299" name="Text Box 9"/>
          <p:cNvSpPr txBox="1">
            <a:spLocks noChangeArrowheads="1"/>
          </p:cNvSpPr>
          <p:nvPr/>
        </p:nvSpPr>
        <p:spPr bwMode="auto">
          <a:xfrm>
            <a:off x="2805113" y="38385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r>
              <a:rPr lang="en-US" sz="2000">
                <a:latin typeface="Tahoma" pitchFamily="34" charset="0"/>
              </a:rPr>
              <a:t>+</a:t>
            </a:r>
            <a:endParaRPr lang="cs-CZ" sz="2000">
              <a:latin typeface="Tahoma" pitchFamily="34" charset="0"/>
            </a:endParaRPr>
          </a:p>
        </p:txBody>
      </p:sp>
      <p:sp>
        <p:nvSpPr>
          <p:cNvPr id="12300" name="Text Box 10"/>
          <p:cNvSpPr txBox="1">
            <a:spLocks noChangeArrowheads="1"/>
          </p:cNvSpPr>
          <p:nvPr/>
        </p:nvSpPr>
        <p:spPr bwMode="auto">
          <a:xfrm>
            <a:off x="2849563" y="4967288"/>
            <a:ext cx="324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eaLnBrk="1" hangingPunct="1"/>
            <a:r>
              <a:rPr lang="en-US" sz="2000" dirty="0" smtClean="0">
                <a:latin typeface="Tahoma" pitchFamily="34" charset="0"/>
              </a:rPr>
              <a:t>–</a:t>
            </a:r>
            <a:endParaRPr lang="cs-CZ" sz="2000" dirty="0">
              <a:latin typeface="Tahoma" pitchFamily="34" charset="0"/>
            </a:endParaRPr>
          </a:p>
        </p:txBody>
      </p:sp>
      <p:sp>
        <p:nvSpPr>
          <p:cNvPr id="12301" name="Text Box 11"/>
          <p:cNvSpPr txBox="1">
            <a:spLocks noChangeArrowheads="1"/>
          </p:cNvSpPr>
          <p:nvPr/>
        </p:nvSpPr>
        <p:spPr bwMode="auto">
          <a:xfrm>
            <a:off x="5186363" y="38385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r>
              <a:rPr lang="en-US" sz="2000">
                <a:latin typeface="Tahoma" pitchFamily="34" charset="0"/>
              </a:rPr>
              <a:t>+</a:t>
            </a:r>
            <a:endParaRPr lang="cs-CZ" sz="2000">
              <a:latin typeface="Tahoma" pitchFamily="34" charset="0"/>
            </a:endParaRPr>
          </a:p>
        </p:txBody>
      </p:sp>
      <p:sp>
        <p:nvSpPr>
          <p:cNvPr id="12302" name="Text Box 12"/>
          <p:cNvSpPr txBox="1">
            <a:spLocks noChangeArrowheads="1"/>
          </p:cNvSpPr>
          <p:nvPr/>
        </p:nvSpPr>
        <p:spPr bwMode="auto">
          <a:xfrm>
            <a:off x="5230813" y="4967288"/>
            <a:ext cx="324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r>
              <a:rPr lang="en-US" sz="2000" dirty="0" smtClean="0">
                <a:latin typeface="Tahoma" pitchFamily="34" charset="0"/>
              </a:rPr>
              <a:t>–</a:t>
            </a:r>
            <a:endParaRPr lang="cs-CZ" sz="2000" dirty="0">
              <a:latin typeface="Tahoma" pitchFamily="34" charset="0"/>
            </a:endParaRPr>
          </a:p>
        </p:txBody>
      </p:sp>
      <p:sp>
        <p:nvSpPr>
          <p:cNvPr id="12303" name="Rectangle 13"/>
          <p:cNvSpPr>
            <a:spLocks noChangeArrowheads="1"/>
          </p:cNvSpPr>
          <p:nvPr/>
        </p:nvSpPr>
        <p:spPr bwMode="auto">
          <a:xfrm>
            <a:off x="5722938" y="1776413"/>
            <a:ext cx="2174875" cy="1951037"/>
          </a:xfrm>
          <a:prstGeom prst="rect">
            <a:avLst/>
          </a:prstGeom>
          <a:solidFill>
            <a:schemeClr val="accent1"/>
          </a:solidFill>
          <a:ln w="9525">
            <a:solidFill>
              <a:schemeClr val="tx1"/>
            </a:solidFill>
            <a:miter lim="800000"/>
            <a:headEnd/>
            <a:tailEnd/>
          </a:ln>
        </p:spPr>
        <p:txBody>
          <a:bodyPr anchor="ctr"/>
          <a:lstStyle/>
          <a:p>
            <a:r>
              <a:rPr lang="en-US" sz="1600" b="1">
                <a:solidFill>
                  <a:schemeClr val="tx2"/>
                </a:solidFill>
                <a:latin typeface="Tahoma" pitchFamily="34" charset="0"/>
              </a:rPr>
              <a:t>Particle counting pixel detectors</a:t>
            </a:r>
          </a:p>
          <a:p>
            <a:r>
              <a:rPr lang="en-US" sz="1400">
                <a:latin typeface="Tahoma" pitchFamily="34" charset="0"/>
              </a:rPr>
              <a:t>Ionizing radiation creates charge which is compared with threshold and counted digitally in pixels </a:t>
            </a:r>
            <a:endParaRPr lang="cs-CZ" sz="1400">
              <a:latin typeface="Tahoma" pitchFamily="34" charset="0"/>
            </a:endParaRPr>
          </a:p>
        </p:txBody>
      </p:sp>
      <p:sp>
        <p:nvSpPr>
          <p:cNvPr id="12304" name="Rectangle 14"/>
          <p:cNvSpPr>
            <a:spLocks noChangeArrowheads="1"/>
          </p:cNvSpPr>
          <p:nvPr/>
        </p:nvSpPr>
        <p:spPr bwMode="auto">
          <a:xfrm>
            <a:off x="5722938" y="3925888"/>
            <a:ext cx="2174875" cy="914400"/>
          </a:xfrm>
          <a:prstGeom prst="rect">
            <a:avLst/>
          </a:prstGeom>
          <a:solidFill>
            <a:schemeClr val="accent1"/>
          </a:solidFill>
          <a:ln w="9525">
            <a:solidFill>
              <a:schemeClr val="tx1"/>
            </a:solidFill>
            <a:miter lim="800000"/>
            <a:headEnd/>
            <a:tailEnd/>
          </a:ln>
        </p:spPr>
        <p:txBody>
          <a:bodyPr wrap="none" anchor="ctr"/>
          <a:lstStyle/>
          <a:p>
            <a:pPr algn="l"/>
            <a:r>
              <a:rPr lang="en-US" sz="1400" dirty="0">
                <a:latin typeface="Tahoma" pitchFamily="34" charset="0"/>
              </a:rPr>
              <a:t>Good spatial resolution</a:t>
            </a:r>
          </a:p>
          <a:p>
            <a:pPr algn="l"/>
            <a:r>
              <a:rPr lang="en-US" sz="1400" dirty="0">
                <a:latin typeface="Tahoma" pitchFamily="34" charset="0"/>
              </a:rPr>
              <a:t>High read-out speed</a:t>
            </a:r>
          </a:p>
          <a:p>
            <a:pPr algn="l"/>
            <a:r>
              <a:rPr lang="en-US" sz="1400" dirty="0">
                <a:latin typeface="Tahoma" pitchFamily="34" charset="0"/>
              </a:rPr>
              <a:t>No noise, no dark </a:t>
            </a:r>
            <a:r>
              <a:rPr lang="en-US" sz="1400" dirty="0" smtClean="0">
                <a:latin typeface="Tahoma" pitchFamily="34" charset="0"/>
              </a:rPr>
              <a:t>current</a:t>
            </a:r>
            <a:endParaRPr lang="en-US" sz="1400" dirty="0">
              <a:latin typeface="Tahoma" pitchFamily="34" charset="0"/>
            </a:endParaRPr>
          </a:p>
        </p:txBody>
      </p:sp>
      <p:sp>
        <p:nvSpPr>
          <p:cNvPr id="12305" name="Rectangle 15"/>
          <p:cNvSpPr>
            <a:spLocks noChangeArrowheads="1"/>
          </p:cNvSpPr>
          <p:nvPr/>
        </p:nvSpPr>
        <p:spPr bwMode="auto">
          <a:xfrm>
            <a:off x="5722938" y="5056188"/>
            <a:ext cx="2174875" cy="914400"/>
          </a:xfrm>
          <a:prstGeom prst="rect">
            <a:avLst/>
          </a:prstGeom>
          <a:solidFill>
            <a:schemeClr val="accent1"/>
          </a:solidFill>
          <a:ln w="9525">
            <a:solidFill>
              <a:schemeClr val="tx1"/>
            </a:solidFill>
            <a:miter lim="800000"/>
            <a:headEnd/>
            <a:tailEnd/>
          </a:ln>
        </p:spPr>
        <p:txBody>
          <a:bodyPr wrap="none" anchor="ctr"/>
          <a:lstStyle/>
          <a:p>
            <a:pPr algn="l"/>
            <a:endParaRPr lang="en-US" sz="1400" dirty="0" smtClean="0">
              <a:latin typeface="Tahoma" pitchFamily="34" charset="0"/>
            </a:endParaRPr>
          </a:p>
          <a:p>
            <a:pPr algn="l"/>
            <a:r>
              <a:rPr lang="en-US" sz="1400" dirty="0" smtClean="0">
                <a:latin typeface="Tahoma" pitchFamily="34" charset="0"/>
              </a:rPr>
              <a:t>Linear response</a:t>
            </a:r>
          </a:p>
          <a:p>
            <a:r>
              <a:rPr lang="en-US" sz="1400" dirty="0" smtClean="0">
                <a:latin typeface="Tahoma" pitchFamily="34" charset="0"/>
              </a:rPr>
              <a:t>Wide (unlimited) </a:t>
            </a:r>
            <a:r>
              <a:rPr lang="en-US" sz="1400" dirty="0">
                <a:latin typeface="Tahoma" pitchFamily="34" charset="0"/>
              </a:rPr>
              <a:t>dynamic </a:t>
            </a:r>
            <a:endParaRPr lang="en-US" sz="1400" dirty="0" smtClean="0">
              <a:latin typeface="Tahoma" pitchFamily="34" charset="0"/>
            </a:endParaRPr>
          </a:p>
          <a:p>
            <a:r>
              <a:rPr lang="en-US" sz="1400" dirty="0" smtClean="0">
                <a:latin typeface="Tahoma" pitchFamily="34" charset="0"/>
              </a:rPr>
              <a:t>range/contrast</a:t>
            </a:r>
            <a:endParaRPr lang="cs-CZ" sz="1400" dirty="0">
              <a:latin typeface="Tahoma" pitchFamily="34" charset="0"/>
            </a:endParaRPr>
          </a:p>
          <a:p>
            <a:pPr algn="l"/>
            <a:endParaRPr lang="cs-CZ" sz="1400" dirty="0">
              <a:latin typeface="Tahoma" pitchFamily="34" charset="0"/>
            </a:endParaRPr>
          </a:p>
        </p:txBody>
      </p:sp>
      <p:sp>
        <p:nvSpPr>
          <p:cNvPr id="12306" name="Text Box 16"/>
          <p:cNvSpPr txBox="1">
            <a:spLocks noChangeArrowheads="1"/>
          </p:cNvSpPr>
          <p:nvPr/>
        </p:nvSpPr>
        <p:spPr bwMode="auto">
          <a:xfrm>
            <a:off x="7567613" y="38385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r>
              <a:rPr lang="en-US" sz="2000">
                <a:latin typeface="Tahoma" pitchFamily="34" charset="0"/>
              </a:rPr>
              <a:t>+</a:t>
            </a:r>
            <a:endParaRPr lang="cs-CZ" sz="2000">
              <a:latin typeface="Tahoma" pitchFamily="34" charset="0"/>
            </a:endParaRPr>
          </a:p>
        </p:txBody>
      </p:sp>
      <p:sp>
        <p:nvSpPr>
          <p:cNvPr id="12307" name="Text Box 17"/>
          <p:cNvSpPr txBox="1">
            <a:spLocks noChangeArrowheads="1"/>
          </p:cNvSpPr>
          <p:nvPr/>
        </p:nvSpPr>
        <p:spPr bwMode="auto">
          <a:xfrm>
            <a:off x="7612063" y="4967288"/>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r>
              <a:rPr lang="en-US" sz="2000" dirty="0" smtClean="0">
                <a:latin typeface="Tahoma" pitchFamily="34" charset="0"/>
              </a:rPr>
              <a:t>+</a:t>
            </a:r>
            <a:endParaRPr lang="cs-CZ" sz="2000" dirty="0">
              <a:latin typeface="Tahoma" pitchFamily="34" charset="0"/>
            </a:endParaRPr>
          </a:p>
        </p:txBody>
      </p:sp>
      <p:sp>
        <p:nvSpPr>
          <p:cNvPr id="18" name="Footer Placeholder 4"/>
          <p:cNvSpPr txBox="1">
            <a:spLocks noGrp="1"/>
          </p:cNvSpPr>
          <p:nvPr/>
        </p:nvSpPr>
        <p:spPr bwMode="auto">
          <a:xfrm>
            <a:off x="3340101" y="0"/>
            <a:ext cx="5803900" cy="228600"/>
          </a:xfrm>
          <a:prstGeom prst="rect">
            <a:avLst/>
          </a:prstGeom>
          <a:solidFill>
            <a:schemeClr val="bg2"/>
          </a:solidFill>
          <a:ln>
            <a:miter lim="800000"/>
            <a:headEnd/>
            <a:tailEnd/>
          </a:ln>
        </p:spPr>
        <p:txBody>
          <a:bodyPr anchor="b"/>
          <a:lstStyle/>
          <a:p>
            <a:pPr algn="r">
              <a:defRPr/>
            </a:pPr>
            <a:r>
              <a:rPr lang="en-US" sz="900" b="1" dirty="0">
                <a:solidFill>
                  <a:schemeClr val="bg1"/>
                </a:solidFill>
                <a:latin typeface="+mn-lt"/>
              </a:rPr>
              <a:t>Jan </a:t>
            </a:r>
            <a:r>
              <a:rPr lang="cs-CZ" sz="900" b="1" dirty="0" smtClean="0">
                <a:solidFill>
                  <a:schemeClr val="bg1"/>
                </a:solidFill>
                <a:latin typeface="+mn-lt"/>
              </a:rPr>
              <a:t>Jakůbek</a:t>
            </a:r>
            <a:r>
              <a:rPr lang="en-US" sz="900" b="1" dirty="0" smtClean="0">
                <a:solidFill>
                  <a:schemeClr val="bg1"/>
                </a:solidFill>
                <a:latin typeface="+mn-lt"/>
              </a:rPr>
              <a:t>, IEAP CTU Prague</a:t>
            </a:r>
            <a:endParaRPr lang="en-US" sz="900" b="1" dirty="0">
              <a:solidFill>
                <a:schemeClr val="bg1"/>
              </a:solidFill>
              <a:latin typeface="+mn-lt"/>
            </a:endParaRPr>
          </a:p>
        </p:txBody>
      </p:sp>
    </p:spTree>
    <p:extLst>
      <p:ext uri="{BB962C8B-B14F-4D97-AF65-F5344CB8AC3E}">
        <p14:creationId xmlns:p14="http://schemas.microsoft.com/office/powerpoint/2010/main" val="233430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495.8 keV </a:t>
            </a:r>
            <a:r>
              <a:rPr lang="cs-CZ" baseline="30000" dirty="0" smtClean="0"/>
              <a:t>98m</a:t>
            </a:r>
            <a:r>
              <a:rPr lang="cs-CZ" dirty="0" smtClean="0"/>
              <a:t>Y</a:t>
            </a:r>
            <a:r>
              <a:rPr lang="en-US" dirty="0" smtClean="0"/>
              <a:t> isomer: T</a:t>
            </a:r>
            <a:r>
              <a:rPr lang="en-US" baseline="-25000" dirty="0" smtClean="0"/>
              <a:t>1/2</a:t>
            </a:r>
            <a:r>
              <a:rPr lang="en-US" dirty="0" smtClean="0"/>
              <a:t> </a:t>
            </a:r>
            <a:endParaRPr lang="cs-CZ" dirty="0"/>
          </a:p>
        </p:txBody>
      </p:sp>
      <p:pic>
        <p:nvPicPr>
          <p:cNvPr id="560130" name="Picture 2"/>
          <p:cNvPicPr>
            <a:picLocks noChangeAspect="1" noChangeArrowheads="1"/>
          </p:cNvPicPr>
          <p:nvPr/>
        </p:nvPicPr>
        <p:blipFill>
          <a:blip r:embed="rId2">
            <a:extLst>
              <a:ext uri="{28A0092B-C50C-407E-A947-70E740481C1C}">
                <a14:useLocalDpi xmlns:a14="http://schemas.microsoft.com/office/drawing/2010/main" val="0"/>
              </a:ext>
            </a:extLst>
          </a:blip>
          <a:srcRect b="1949"/>
          <a:stretch>
            <a:fillRect/>
          </a:stretch>
        </p:blipFill>
        <p:spPr bwMode="auto">
          <a:xfrm>
            <a:off x="2771800" y="2484633"/>
            <a:ext cx="3600400" cy="188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59136" y="4725144"/>
            <a:ext cx="7416824" cy="923330"/>
          </a:xfrm>
          <a:prstGeom prst="rect">
            <a:avLst/>
          </a:prstGeom>
          <a:noFill/>
        </p:spPr>
        <p:txBody>
          <a:bodyPr wrap="square" rtlCol="0">
            <a:spAutoFit/>
          </a:bodyPr>
          <a:lstStyle/>
          <a:p>
            <a:r>
              <a:rPr lang="en-US" dirty="0"/>
              <a:t>Decay curve of </a:t>
            </a:r>
            <a:r>
              <a:rPr lang="en-US" baseline="30000" dirty="0"/>
              <a:t>98</a:t>
            </a:r>
            <a:r>
              <a:rPr lang="en-US" dirty="0"/>
              <a:t>Y radioactive ions was measured by scanning </a:t>
            </a:r>
            <a:r>
              <a:rPr lang="en-US" dirty="0" smtClean="0"/>
              <a:t>altering </a:t>
            </a:r>
            <a:r>
              <a:rPr lang="en-US" dirty="0"/>
              <a:t>delay). Decay half-live measured </a:t>
            </a:r>
            <a:r>
              <a:rPr lang="en-US" dirty="0" smtClean="0"/>
              <a:t>8 </a:t>
            </a:r>
            <a:r>
              <a:rPr lang="en-US" dirty="0" err="1" smtClean="0"/>
              <a:t>μs</a:t>
            </a:r>
            <a:r>
              <a:rPr lang="en-US" dirty="0"/>
              <a:t>. The offset curve denotes </a:t>
            </a:r>
            <a:r>
              <a:rPr lang="en-US" dirty="0" smtClean="0"/>
              <a:t>the uncorrelated </a:t>
            </a:r>
            <a:r>
              <a:rPr lang="en-US" dirty="0"/>
              <a:t>background</a:t>
            </a:r>
            <a:endParaRPr lang="cs-CZ" dirty="0"/>
          </a:p>
        </p:txBody>
      </p:sp>
      <p:pic>
        <p:nvPicPr>
          <p:cNvPr id="560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8" y="3246438"/>
            <a:ext cx="14319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230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609600" y="260350"/>
            <a:ext cx="8355013" cy="936625"/>
          </a:xfrm>
        </p:spPr>
        <p:txBody>
          <a:bodyPr/>
          <a:lstStyle/>
          <a:p>
            <a:r>
              <a:rPr lang="en-US"/>
              <a:t>Conclusions</a:t>
            </a:r>
          </a:p>
        </p:txBody>
      </p:sp>
      <p:sp>
        <p:nvSpPr>
          <p:cNvPr id="548869" name="Text Box 5"/>
          <p:cNvSpPr txBox="1">
            <a:spLocks noChangeArrowheads="1"/>
          </p:cNvSpPr>
          <p:nvPr/>
        </p:nvSpPr>
        <p:spPr bwMode="auto">
          <a:xfrm>
            <a:off x="1187624" y="1772816"/>
            <a:ext cx="705606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2800"/>
              </a:lnSpc>
              <a:buFontTx/>
              <a:buChar char="•"/>
            </a:pPr>
            <a:r>
              <a:rPr lang="en-US" sz="2000" dirty="0" smtClean="0"/>
              <a:t> Radiation camera as active nuclear emulsion</a:t>
            </a:r>
          </a:p>
          <a:p>
            <a:pPr lvl="1">
              <a:lnSpc>
                <a:spcPts val="2800"/>
              </a:lnSpc>
              <a:buFontTx/>
              <a:buChar char="•"/>
            </a:pPr>
            <a:r>
              <a:rPr lang="en-US" sz="2000" dirty="0"/>
              <a:t> </a:t>
            </a:r>
            <a:r>
              <a:rPr lang="en-US" sz="2000" dirty="0" smtClean="0"/>
              <a:t>Particle tracking &amp; online visualization</a:t>
            </a:r>
          </a:p>
          <a:p>
            <a:pPr>
              <a:lnSpc>
                <a:spcPts val="2800"/>
              </a:lnSpc>
              <a:buFontTx/>
              <a:buChar char="•"/>
            </a:pPr>
            <a:r>
              <a:rPr lang="en-US" sz="2000" dirty="0"/>
              <a:t> </a:t>
            </a:r>
            <a:r>
              <a:rPr lang="en-US" sz="2000" dirty="0" smtClean="0"/>
              <a:t>RI &amp; charged particle decay: techniques</a:t>
            </a:r>
          </a:p>
          <a:p>
            <a:pPr lvl="1">
              <a:lnSpc>
                <a:spcPts val="2800"/>
              </a:lnSpc>
              <a:buFontTx/>
              <a:buChar char="•"/>
            </a:pPr>
            <a:r>
              <a:rPr lang="en-US" sz="2000" dirty="0"/>
              <a:t> </a:t>
            </a:r>
            <a:r>
              <a:rPr lang="en-US" sz="2000" dirty="0" smtClean="0"/>
              <a:t>Low background</a:t>
            </a:r>
          </a:p>
          <a:p>
            <a:pPr lvl="1">
              <a:lnSpc>
                <a:spcPts val="2800"/>
              </a:lnSpc>
              <a:buFontTx/>
              <a:buChar char="•"/>
            </a:pPr>
            <a:r>
              <a:rPr lang="en-US" sz="2000" dirty="0"/>
              <a:t> </a:t>
            </a:r>
            <a:r>
              <a:rPr lang="en-US" sz="2000" dirty="0" smtClean="0"/>
              <a:t>High background</a:t>
            </a:r>
          </a:p>
          <a:p>
            <a:pPr>
              <a:lnSpc>
                <a:spcPts val="2800"/>
              </a:lnSpc>
              <a:buFontTx/>
              <a:buChar char="•"/>
            </a:pPr>
            <a:r>
              <a:rPr lang="en-US" sz="2000" dirty="0"/>
              <a:t> </a:t>
            </a:r>
            <a:r>
              <a:rPr lang="en-US" sz="2000" dirty="0" smtClean="0"/>
              <a:t>Suppression </a:t>
            </a:r>
            <a:r>
              <a:rPr lang="en-US" sz="2000" dirty="0"/>
              <a:t>of </a:t>
            </a:r>
            <a:r>
              <a:rPr lang="en-US" sz="2000" dirty="0" smtClean="0"/>
              <a:t>unwanted events/background</a:t>
            </a:r>
          </a:p>
          <a:p>
            <a:pPr lvl="1">
              <a:lnSpc>
                <a:spcPts val="2800"/>
              </a:lnSpc>
            </a:pPr>
            <a:r>
              <a:rPr lang="en-US" sz="2000" dirty="0"/>
              <a:t> </a:t>
            </a:r>
            <a:r>
              <a:rPr lang="en-US" sz="2000" dirty="0" smtClean="0"/>
              <a:t>(high selectivity, background </a:t>
            </a:r>
            <a:r>
              <a:rPr lang="en-US" sz="2000" dirty="0"/>
              <a:t>suppression &gt;10</a:t>
            </a:r>
            <a:r>
              <a:rPr lang="en-US" sz="2000" baseline="30000" dirty="0"/>
              <a:t>4</a:t>
            </a:r>
            <a:r>
              <a:rPr lang="en-US" sz="2000" dirty="0" smtClean="0"/>
              <a:t>)</a:t>
            </a:r>
            <a:endParaRPr lang="en-US" sz="2000" dirty="0"/>
          </a:p>
          <a:p>
            <a:pPr>
              <a:lnSpc>
                <a:spcPts val="2800"/>
              </a:lnSpc>
              <a:buFontTx/>
              <a:buChar char="•"/>
            </a:pPr>
            <a:r>
              <a:rPr lang="en-US" sz="2000" dirty="0"/>
              <a:t> </a:t>
            </a:r>
            <a:r>
              <a:rPr lang="en-US" sz="2000" dirty="0" smtClean="0"/>
              <a:t>Position </a:t>
            </a:r>
            <a:r>
              <a:rPr lang="en-US" sz="2000" dirty="0"/>
              <a:t>and time correlated technique</a:t>
            </a:r>
            <a:endParaRPr lang="en-US" sz="2000" dirty="0" smtClean="0"/>
          </a:p>
          <a:p>
            <a:pPr lvl="1">
              <a:lnSpc>
                <a:spcPts val="2800"/>
              </a:lnSpc>
              <a:buFontTx/>
              <a:buChar char="•"/>
            </a:pPr>
            <a:r>
              <a:rPr lang="en-US" sz="2000" dirty="0" smtClean="0"/>
              <a:t> register </a:t>
            </a:r>
            <a:r>
              <a:rPr lang="en-US" sz="2000" dirty="0"/>
              <a:t>charged particle decay </a:t>
            </a:r>
            <a:r>
              <a:rPr lang="en-US" sz="2000" dirty="0" smtClean="0"/>
              <a:t>radiation</a:t>
            </a:r>
          </a:p>
          <a:p>
            <a:pPr lvl="1">
              <a:lnSpc>
                <a:spcPts val="2800"/>
              </a:lnSpc>
              <a:buFontTx/>
              <a:buChar char="•"/>
            </a:pPr>
            <a:r>
              <a:rPr lang="en-US" sz="2000" dirty="0"/>
              <a:t> </a:t>
            </a:r>
            <a:r>
              <a:rPr lang="en-US" sz="2000" dirty="0" smtClean="0"/>
              <a:t>measure </a:t>
            </a:r>
            <a:r>
              <a:rPr lang="en-US" sz="2000" dirty="0"/>
              <a:t>decay times </a:t>
            </a:r>
            <a:r>
              <a:rPr lang="en-US" sz="2000" dirty="0" smtClean="0"/>
              <a:t>in range </a:t>
            </a:r>
            <a:r>
              <a:rPr lang="en-US" sz="2000" dirty="0" err="1" smtClean="0">
                <a:latin typeface="Symbol" pitchFamily="18" charset="2"/>
              </a:rPr>
              <a:t>m</a:t>
            </a:r>
            <a:r>
              <a:rPr lang="en-US" sz="2000" dirty="0" err="1" smtClean="0"/>
              <a:t>s</a:t>
            </a:r>
            <a:r>
              <a:rPr lang="en-US" sz="2000" dirty="0" smtClean="0"/>
              <a:t>–s (</a:t>
            </a:r>
            <a:r>
              <a:rPr lang="en-US" sz="2000" dirty="0"/>
              <a:t>and longer</a:t>
            </a:r>
            <a:r>
              <a:rPr lang="en-US" sz="2000" dirty="0" smtClean="0"/>
              <a:t>)</a:t>
            </a:r>
          </a:p>
          <a:p>
            <a:pPr lvl="1">
              <a:lnSpc>
                <a:spcPts val="2800"/>
              </a:lnSpc>
              <a:buFontTx/>
              <a:buChar char="•"/>
            </a:pPr>
            <a:r>
              <a:rPr lang="en-US" sz="2000" dirty="0"/>
              <a:t> </a:t>
            </a:r>
            <a:r>
              <a:rPr lang="en-US" sz="2000" dirty="0" smtClean="0"/>
              <a:t>registration of sequential decay chain</a:t>
            </a:r>
          </a:p>
          <a:p>
            <a:pPr lvl="1">
              <a:lnSpc>
                <a:spcPts val="2800"/>
              </a:lnSpc>
              <a:buFontTx/>
              <a:buChar char="•"/>
            </a:pPr>
            <a:r>
              <a:rPr lang="en-US" sz="2000" dirty="0"/>
              <a:t> </a:t>
            </a:r>
            <a:r>
              <a:rPr lang="en-US" sz="2000" dirty="0" smtClean="0"/>
              <a:t>techniques </a:t>
            </a:r>
            <a:r>
              <a:rPr lang="en-US" sz="2000" dirty="0"/>
              <a:t>demonstrated (</a:t>
            </a:r>
            <a:r>
              <a:rPr lang="en-US" sz="2000" baseline="30000" dirty="0"/>
              <a:t>8</a:t>
            </a:r>
            <a:r>
              <a:rPr lang="en-US" sz="2000" dirty="0"/>
              <a:t>He, </a:t>
            </a:r>
            <a:r>
              <a:rPr lang="en-US" sz="2000" baseline="30000" dirty="0"/>
              <a:t>98m</a:t>
            </a:r>
            <a:r>
              <a:rPr lang="en-US" sz="2000" dirty="0"/>
              <a:t>Y) </a:t>
            </a:r>
          </a:p>
        </p:txBody>
      </p:sp>
      <p:sp>
        <p:nvSpPr>
          <p:cNvPr id="548870" name="Text Box 6"/>
          <p:cNvSpPr txBox="1">
            <a:spLocks noChangeArrowheads="1"/>
          </p:cNvSpPr>
          <p:nvPr/>
        </p:nvSpPr>
        <p:spPr bwMode="auto">
          <a:xfrm>
            <a:off x="2843808" y="404664"/>
            <a:ext cx="5256584" cy="78483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solidFill>
                  <a:schemeClr val="bg1"/>
                </a:solidFill>
              </a:rPr>
              <a:t>Timepix + </a:t>
            </a:r>
            <a:r>
              <a:rPr lang="en-US" b="1" dirty="0" err="1" smtClean="0">
                <a:solidFill>
                  <a:schemeClr val="bg1"/>
                </a:solidFill>
              </a:rPr>
              <a:t>FITPix</a:t>
            </a:r>
            <a:r>
              <a:rPr lang="en-US" b="1" dirty="0" smtClean="0">
                <a:solidFill>
                  <a:schemeClr val="bg1"/>
                </a:solidFill>
              </a:rPr>
              <a:t> + Pixelman: </a:t>
            </a:r>
          </a:p>
          <a:p>
            <a:pPr algn="ctr">
              <a:spcBef>
                <a:spcPct val="50000"/>
              </a:spcBef>
            </a:pPr>
            <a:r>
              <a:rPr lang="en-US" b="1" dirty="0" smtClean="0">
                <a:solidFill>
                  <a:schemeClr val="bg1"/>
                </a:solidFill>
              </a:rPr>
              <a:t>spectroscopy </a:t>
            </a:r>
            <a:r>
              <a:rPr lang="en-US" b="1" dirty="0">
                <a:solidFill>
                  <a:schemeClr val="bg1"/>
                </a:solidFill>
              </a:rPr>
              <a:t>of implanted </a:t>
            </a:r>
            <a:r>
              <a:rPr lang="en-US" b="1" dirty="0" smtClean="0">
                <a:solidFill>
                  <a:schemeClr val="bg1"/>
                </a:solidFill>
              </a:rPr>
              <a:t>radioactive ions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descr="Rectangle: Click to edit Master text styles&#10;Second level&#10;Third level&#10;Fourth level&#10;Fifth level"/>
          <p:cNvSpPr>
            <a:spLocks noChangeArrowheads="1"/>
          </p:cNvSpPr>
          <p:nvPr/>
        </p:nvSpPr>
        <p:spPr bwMode="auto">
          <a:xfrm>
            <a:off x="1411809" y="3140968"/>
            <a:ext cx="4503787" cy="2072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80000"/>
              </a:lnSpc>
              <a:spcBef>
                <a:spcPct val="20000"/>
              </a:spcBef>
              <a:buClr>
                <a:schemeClr val="hlink"/>
              </a:buClr>
              <a:buSzPct val="110000"/>
              <a:buFont typeface="Wingdings" pitchFamily="2" charset="2"/>
              <a:buNone/>
            </a:pPr>
            <a:endParaRPr lang="en-US" sz="100" dirty="0">
              <a:latin typeface="Tahoma" pitchFamily="34" charset="0"/>
            </a:endParaRPr>
          </a:p>
          <a:p>
            <a:pPr algn="ctr">
              <a:lnSpc>
                <a:spcPct val="80000"/>
              </a:lnSpc>
              <a:spcBef>
                <a:spcPct val="20000"/>
              </a:spcBef>
              <a:buClr>
                <a:schemeClr val="hlink"/>
              </a:buClr>
              <a:buSzPct val="110000"/>
              <a:buFont typeface="Wingdings" pitchFamily="2" charset="2"/>
              <a:buNone/>
            </a:pPr>
            <a:r>
              <a:rPr lang="cs-CZ" dirty="0" smtClean="0">
                <a:latin typeface="Tahoma" pitchFamily="34" charset="0"/>
              </a:rPr>
              <a:t>Stanislav </a:t>
            </a:r>
            <a:r>
              <a:rPr lang="cs-CZ" dirty="0">
                <a:latin typeface="Tahoma" pitchFamily="34" charset="0"/>
              </a:rPr>
              <a:t>Pospíšil</a:t>
            </a:r>
            <a:r>
              <a:rPr lang="en-US" dirty="0">
                <a:latin typeface="Tahoma" pitchFamily="34" charset="0"/>
              </a:rPr>
              <a:t>, J</a:t>
            </a:r>
            <a:r>
              <a:rPr lang="cs-CZ" dirty="0">
                <a:latin typeface="Tahoma" pitchFamily="34" charset="0"/>
              </a:rPr>
              <a:t>an</a:t>
            </a:r>
            <a:r>
              <a:rPr lang="en-US" dirty="0">
                <a:latin typeface="Tahoma" pitchFamily="34" charset="0"/>
              </a:rPr>
              <a:t> </a:t>
            </a:r>
            <a:r>
              <a:rPr lang="en-US" dirty="0" err="1">
                <a:latin typeface="Tahoma" pitchFamily="34" charset="0"/>
              </a:rPr>
              <a:t>Jak</a:t>
            </a:r>
            <a:r>
              <a:rPr lang="cs-CZ" dirty="0" smtClean="0">
                <a:latin typeface="Tahoma" pitchFamily="34" charset="0"/>
              </a:rPr>
              <a:t>ůbek</a:t>
            </a:r>
            <a:endParaRPr lang="en-US" dirty="0" smtClean="0">
              <a:latin typeface="Tahoma" pitchFamily="34" charset="0"/>
            </a:endParaRPr>
          </a:p>
          <a:p>
            <a:pPr algn="ctr">
              <a:lnSpc>
                <a:spcPct val="80000"/>
              </a:lnSpc>
              <a:spcBef>
                <a:spcPct val="20000"/>
              </a:spcBef>
              <a:buClr>
                <a:schemeClr val="hlink"/>
              </a:buClr>
              <a:buSzPct val="110000"/>
              <a:buFont typeface="Wingdings" pitchFamily="2" charset="2"/>
              <a:buNone/>
            </a:pPr>
            <a:r>
              <a:rPr lang="en-US" dirty="0" smtClean="0">
                <a:latin typeface="Tahoma" pitchFamily="34" charset="0"/>
              </a:rPr>
              <a:t>Michal </a:t>
            </a:r>
            <a:r>
              <a:rPr lang="en-US" dirty="0" err="1">
                <a:latin typeface="Tahoma" pitchFamily="34" charset="0"/>
              </a:rPr>
              <a:t>Platkevic</a:t>
            </a:r>
            <a:endParaRPr lang="en-US" i="1" baseline="30000" dirty="0">
              <a:latin typeface="Tahoma" pitchFamily="34" charset="0"/>
            </a:endParaRPr>
          </a:p>
          <a:p>
            <a:pPr algn="ctr">
              <a:lnSpc>
                <a:spcPct val="80000"/>
              </a:lnSpc>
              <a:spcBef>
                <a:spcPct val="20000"/>
              </a:spcBef>
              <a:buClr>
                <a:schemeClr val="hlink"/>
              </a:buClr>
              <a:buSzPct val="110000"/>
              <a:buFont typeface="Wingdings" pitchFamily="2" charset="2"/>
              <a:buNone/>
            </a:pPr>
            <a:r>
              <a:rPr lang="en-US" sz="1200" i="1" dirty="0" smtClean="0">
                <a:latin typeface="Tahoma" pitchFamily="34" charset="0"/>
              </a:rPr>
              <a:t>Institute </a:t>
            </a:r>
            <a:r>
              <a:rPr lang="en-US" sz="1200" i="1" dirty="0">
                <a:latin typeface="Tahoma" pitchFamily="34" charset="0"/>
              </a:rPr>
              <a:t>of Experimental and Applied Physics</a:t>
            </a:r>
          </a:p>
          <a:p>
            <a:pPr algn="ctr">
              <a:lnSpc>
                <a:spcPct val="80000"/>
              </a:lnSpc>
              <a:spcBef>
                <a:spcPct val="20000"/>
              </a:spcBef>
              <a:buClr>
                <a:schemeClr val="hlink"/>
              </a:buClr>
              <a:buSzPct val="110000"/>
              <a:buFont typeface="Wingdings" pitchFamily="2" charset="2"/>
              <a:buNone/>
            </a:pPr>
            <a:r>
              <a:rPr lang="en-US" sz="1200" i="1" dirty="0" smtClean="0">
                <a:latin typeface="Tahoma" pitchFamily="34" charset="0"/>
              </a:rPr>
              <a:t>Czech </a:t>
            </a:r>
            <a:r>
              <a:rPr lang="en-US" sz="1200" i="1" dirty="0">
                <a:latin typeface="Tahoma" pitchFamily="34" charset="0"/>
              </a:rPr>
              <a:t>Technical University in Prague</a:t>
            </a:r>
          </a:p>
          <a:p>
            <a:pPr algn="ctr">
              <a:lnSpc>
                <a:spcPct val="80000"/>
              </a:lnSpc>
              <a:spcBef>
                <a:spcPct val="20000"/>
              </a:spcBef>
              <a:buClr>
                <a:schemeClr val="hlink"/>
              </a:buClr>
              <a:buSzPct val="110000"/>
              <a:buFont typeface="Wingdings" pitchFamily="2" charset="2"/>
              <a:buNone/>
            </a:pPr>
            <a:endParaRPr lang="en-US" sz="1200" i="1" dirty="0">
              <a:latin typeface="Tahoma" pitchFamily="34" charset="0"/>
            </a:endParaRPr>
          </a:p>
          <a:p>
            <a:pPr algn="ctr">
              <a:lnSpc>
                <a:spcPct val="80000"/>
              </a:lnSpc>
              <a:spcBef>
                <a:spcPct val="20000"/>
              </a:spcBef>
              <a:buClr>
                <a:schemeClr val="hlink"/>
              </a:buClr>
              <a:buSzPct val="110000"/>
              <a:buFont typeface="Wingdings" pitchFamily="2" charset="2"/>
              <a:buNone/>
            </a:pPr>
            <a:r>
              <a:rPr lang="en-US" dirty="0">
                <a:latin typeface="Tahoma" pitchFamily="34" charset="0"/>
              </a:rPr>
              <a:t>	</a:t>
            </a:r>
            <a:r>
              <a:rPr lang="en-US" dirty="0" err="1" smtClean="0">
                <a:latin typeface="Tahoma" pitchFamily="34" charset="0"/>
              </a:rPr>
              <a:t>Ulli</a:t>
            </a:r>
            <a:r>
              <a:rPr lang="en-US" dirty="0" smtClean="0">
                <a:latin typeface="Tahoma" pitchFamily="34" charset="0"/>
              </a:rPr>
              <a:t> </a:t>
            </a:r>
            <a:r>
              <a:rPr lang="en-US" dirty="0" err="1" smtClean="0">
                <a:latin typeface="Tahoma" pitchFamily="34" charset="0"/>
              </a:rPr>
              <a:t>Köster</a:t>
            </a:r>
            <a:r>
              <a:rPr lang="en-US" sz="1200" i="1" dirty="0">
                <a:latin typeface="Tahoma" pitchFamily="34" charset="0"/>
              </a:rPr>
              <a:t>	</a:t>
            </a:r>
          </a:p>
          <a:p>
            <a:pPr algn="ctr">
              <a:lnSpc>
                <a:spcPct val="80000"/>
              </a:lnSpc>
              <a:spcBef>
                <a:spcPct val="20000"/>
              </a:spcBef>
              <a:buClr>
                <a:schemeClr val="hlink"/>
              </a:buClr>
              <a:buSzPct val="110000"/>
              <a:buFont typeface="Wingdings" pitchFamily="2" charset="2"/>
              <a:buNone/>
            </a:pPr>
            <a:r>
              <a:rPr lang="en-US" sz="1200" i="1" dirty="0" smtClean="0">
                <a:latin typeface="Tahoma" pitchFamily="34" charset="0"/>
              </a:rPr>
              <a:t>Institute </a:t>
            </a:r>
            <a:r>
              <a:rPr lang="en-US" sz="1200" i="1" dirty="0">
                <a:latin typeface="Tahoma" pitchFamily="34" charset="0"/>
              </a:rPr>
              <a:t>Laue-</a:t>
            </a:r>
            <a:r>
              <a:rPr lang="en-US" sz="1200" i="1" dirty="0" err="1">
                <a:latin typeface="Tahoma" pitchFamily="34" charset="0"/>
              </a:rPr>
              <a:t>Langevin</a:t>
            </a:r>
            <a:r>
              <a:rPr lang="en-US" sz="1200" i="1" dirty="0">
                <a:latin typeface="Tahoma" pitchFamily="34" charset="0"/>
              </a:rPr>
              <a:t> (</a:t>
            </a:r>
            <a:r>
              <a:rPr lang="en-US" sz="1200" i="1" dirty="0" smtClean="0">
                <a:latin typeface="Tahoma" pitchFamily="34" charset="0"/>
              </a:rPr>
              <a:t>ILL)</a:t>
            </a:r>
          </a:p>
          <a:p>
            <a:pPr algn="ctr">
              <a:lnSpc>
                <a:spcPct val="80000"/>
              </a:lnSpc>
              <a:spcBef>
                <a:spcPct val="20000"/>
              </a:spcBef>
              <a:buClr>
                <a:schemeClr val="hlink"/>
              </a:buClr>
              <a:buSzPct val="110000"/>
              <a:buFont typeface="Wingdings" pitchFamily="2" charset="2"/>
              <a:buNone/>
            </a:pPr>
            <a:r>
              <a:rPr lang="en-US" sz="1200" i="1" dirty="0" smtClean="0">
                <a:latin typeface="Tahoma" pitchFamily="34" charset="0"/>
              </a:rPr>
              <a:t>Grenoble</a:t>
            </a:r>
            <a:r>
              <a:rPr lang="en-US" sz="1200" i="1" dirty="0">
                <a:latin typeface="Tahoma" pitchFamily="34" charset="0"/>
              </a:rPr>
              <a:t>, France</a:t>
            </a:r>
          </a:p>
          <a:p>
            <a:pPr algn="ctr">
              <a:lnSpc>
                <a:spcPct val="80000"/>
              </a:lnSpc>
              <a:spcBef>
                <a:spcPct val="20000"/>
              </a:spcBef>
              <a:buClr>
                <a:schemeClr val="hlink"/>
              </a:buClr>
              <a:buSzPct val="110000"/>
              <a:buFont typeface="Wingdings" pitchFamily="2" charset="2"/>
              <a:buNone/>
            </a:pPr>
            <a:endParaRPr lang="en-US" sz="1200" i="1" dirty="0">
              <a:latin typeface="Tahoma" pitchFamily="34" charset="0"/>
            </a:endParaRPr>
          </a:p>
          <a:p>
            <a:pPr algn="ctr">
              <a:lnSpc>
                <a:spcPct val="80000"/>
              </a:lnSpc>
              <a:spcBef>
                <a:spcPct val="20000"/>
              </a:spcBef>
              <a:buClr>
                <a:schemeClr val="hlink"/>
              </a:buClr>
              <a:buSzPct val="110000"/>
              <a:buFont typeface="Wingdings" pitchFamily="2" charset="2"/>
              <a:buNone/>
            </a:pPr>
            <a:r>
              <a:rPr lang="en-US" dirty="0">
                <a:latin typeface="Tahoma" pitchFamily="34" charset="0"/>
              </a:rPr>
              <a:t>	</a:t>
            </a:r>
            <a:endParaRPr lang="en-US" sz="1200" i="1" dirty="0">
              <a:latin typeface="Tahoma" pitchFamily="34" charset="0"/>
            </a:endParaRPr>
          </a:p>
        </p:txBody>
      </p:sp>
      <p:pic>
        <p:nvPicPr>
          <p:cNvPr id="55705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313" y="3250753"/>
            <a:ext cx="677862"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062" name="Text Box 6"/>
          <p:cNvSpPr txBox="1">
            <a:spLocks noChangeArrowheads="1"/>
          </p:cNvSpPr>
          <p:nvPr/>
        </p:nvSpPr>
        <p:spPr bwMode="auto">
          <a:xfrm>
            <a:off x="2555652" y="5128468"/>
            <a:ext cx="2520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b="1" dirty="0">
                <a:solidFill>
                  <a:srgbClr val="009900"/>
                </a:solidFill>
                <a:latin typeface="Tahoma" pitchFamily="34" charset="0"/>
              </a:rPr>
              <a:t>CERN </a:t>
            </a:r>
            <a:r>
              <a:rPr lang="en-US" sz="1200" b="1" dirty="0" err="1">
                <a:solidFill>
                  <a:srgbClr val="009900"/>
                </a:solidFill>
                <a:latin typeface="Tahoma" pitchFamily="34" charset="0"/>
              </a:rPr>
              <a:t>Medipix</a:t>
            </a:r>
            <a:r>
              <a:rPr lang="en-US" sz="1200" b="1" dirty="0">
                <a:solidFill>
                  <a:srgbClr val="009900"/>
                </a:solidFill>
                <a:latin typeface="Tahoma" pitchFamily="34" charset="0"/>
              </a:rPr>
              <a:t> Collaboration</a:t>
            </a:r>
          </a:p>
        </p:txBody>
      </p:sp>
      <p:pic>
        <p:nvPicPr>
          <p:cNvPr id="557066" name="Picture 10" descr="ill-logo_40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4106267"/>
            <a:ext cx="1050925" cy="1050925"/>
          </a:xfrm>
          <a:prstGeom prst="rect">
            <a:avLst/>
          </a:prstGeom>
          <a:noFill/>
          <a:extLst>
            <a:ext uri="{909E8E84-426E-40DD-AFC4-6F175D3DCCD1}">
              <a14:hiddenFill xmlns:a14="http://schemas.microsoft.com/office/drawing/2010/main">
                <a:solidFill>
                  <a:srgbClr val="FFFFFF"/>
                </a:solidFill>
              </a14:hiddenFill>
            </a:ext>
          </a:extLst>
        </p:spPr>
      </p:pic>
      <p:sp>
        <p:nvSpPr>
          <p:cNvPr id="557071" name="Text Box 15"/>
          <p:cNvSpPr txBox="1">
            <a:spLocks noChangeArrowheads="1"/>
          </p:cNvSpPr>
          <p:nvPr/>
        </p:nvSpPr>
        <p:spPr bwMode="auto">
          <a:xfrm>
            <a:off x="1401763" y="5540722"/>
            <a:ext cx="2881312" cy="336550"/>
          </a:xfrm>
          <a:prstGeom prst="rect">
            <a:avLst/>
          </a:prstGeom>
          <a:noFill/>
          <a:ln>
            <a:noFill/>
          </a:ln>
          <a:effectLst/>
          <a:extLst/>
        </p:spPr>
        <p:txBody>
          <a:bodyPr>
            <a:spAutoFit/>
          </a:bodyPr>
          <a:lstStyle/>
          <a:p>
            <a:pPr>
              <a:spcBef>
                <a:spcPct val="50000"/>
              </a:spcBef>
            </a:pPr>
            <a:r>
              <a:rPr lang="en-US" sz="1600" dirty="0"/>
              <a:t>www.utef.cvut.cz/medipix</a:t>
            </a:r>
          </a:p>
        </p:txBody>
      </p:sp>
      <p:sp>
        <p:nvSpPr>
          <p:cNvPr id="557072" name="Text Box 16"/>
          <p:cNvSpPr txBox="1">
            <a:spLocks noChangeArrowheads="1"/>
          </p:cNvSpPr>
          <p:nvPr/>
        </p:nvSpPr>
        <p:spPr bwMode="auto">
          <a:xfrm>
            <a:off x="1401763" y="5877272"/>
            <a:ext cx="2881312" cy="336550"/>
          </a:xfrm>
          <a:prstGeom prst="rect">
            <a:avLst/>
          </a:prstGeom>
          <a:noFill/>
          <a:ln>
            <a:noFill/>
          </a:ln>
          <a:effectLst/>
          <a:extLst/>
        </p:spPr>
        <p:txBody>
          <a:bodyPr>
            <a:spAutoFit/>
          </a:bodyPr>
          <a:lstStyle/>
          <a:p>
            <a:pPr>
              <a:spcBef>
                <a:spcPct val="50000"/>
              </a:spcBef>
            </a:pPr>
            <a:r>
              <a:rPr lang="en-US" sz="1600" dirty="0"/>
              <a:t>www.cern.ch/medipix</a:t>
            </a:r>
          </a:p>
        </p:txBody>
      </p:sp>
      <p:pic>
        <p:nvPicPr>
          <p:cNvPr id="557073" name="Picture 17"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5757415"/>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75" name="Text Box 19"/>
          <p:cNvSpPr txBox="1">
            <a:spLocks noChangeArrowheads="1"/>
          </p:cNvSpPr>
          <p:nvPr/>
        </p:nvSpPr>
        <p:spPr bwMode="auto">
          <a:xfrm>
            <a:off x="2597944" y="2126183"/>
            <a:ext cx="4033838"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dirty="0" smtClean="0">
                <a:solidFill>
                  <a:schemeClr val="bg1"/>
                </a:solidFill>
              </a:rPr>
              <a:t>Acknowledgments</a:t>
            </a:r>
            <a:endParaRPr lang="en-US" b="1" dirty="0">
              <a:solidFill>
                <a:schemeClr val="bg1"/>
              </a:solidFill>
            </a:endParaRPr>
          </a:p>
        </p:txBody>
      </p:sp>
      <p:pic>
        <p:nvPicPr>
          <p:cNvPr id="55707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213100"/>
            <a:ext cx="2543175" cy="31718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939756" y="3429000"/>
            <a:ext cx="108051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40152" y="3284984"/>
            <a:ext cx="0" cy="27101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20272" y="3284984"/>
            <a:ext cx="0" cy="27101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 Box 6"/>
          <p:cNvSpPr txBox="1">
            <a:spLocks noChangeArrowheads="1"/>
          </p:cNvSpPr>
          <p:nvPr/>
        </p:nvSpPr>
        <p:spPr bwMode="auto">
          <a:xfrm>
            <a:off x="6092143" y="3429000"/>
            <a:ext cx="7757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b="1" dirty="0" smtClean="0">
                <a:solidFill>
                  <a:srgbClr val="FFFF00"/>
                </a:solidFill>
                <a:latin typeface="Tahoma" pitchFamily="34" charset="0"/>
              </a:rPr>
              <a:t>500 </a:t>
            </a:r>
            <a:r>
              <a:rPr lang="el-GR" sz="1200" b="1" dirty="0" smtClean="0">
                <a:solidFill>
                  <a:srgbClr val="FFFF00"/>
                </a:solidFill>
                <a:latin typeface="Tahoma" pitchFamily="34" charset="0"/>
              </a:rPr>
              <a:t>μ</a:t>
            </a:r>
            <a:r>
              <a:rPr lang="en-US" sz="1200" b="1" dirty="0" smtClean="0">
                <a:solidFill>
                  <a:srgbClr val="FFFF00"/>
                </a:solidFill>
                <a:latin typeface="Tahoma" pitchFamily="34" charset="0"/>
              </a:rPr>
              <a:t>m</a:t>
            </a:r>
            <a:endParaRPr lang="en-US" sz="1200" b="1" dirty="0">
              <a:solidFill>
                <a:srgbClr val="FFFF00"/>
              </a:solidFill>
              <a:latin typeface="Tahoma" pitchFamily="34" charset="0"/>
            </a:endParaRPr>
          </a:p>
        </p:txBody>
      </p:sp>
      <p:sp>
        <p:nvSpPr>
          <p:cNvPr id="23" name="Text Box 16"/>
          <p:cNvSpPr txBox="1">
            <a:spLocks noChangeArrowheads="1"/>
          </p:cNvSpPr>
          <p:nvPr/>
        </p:nvSpPr>
        <p:spPr bwMode="auto">
          <a:xfrm>
            <a:off x="1403648" y="6188794"/>
            <a:ext cx="2881312" cy="336550"/>
          </a:xfrm>
          <a:prstGeom prst="rect">
            <a:avLst/>
          </a:prstGeom>
          <a:noFill/>
          <a:ln>
            <a:noFill/>
          </a:ln>
          <a:effectLst/>
          <a:extLst/>
        </p:spPr>
        <p:txBody>
          <a:bodyPr>
            <a:spAutoFit/>
          </a:bodyPr>
          <a:lstStyle/>
          <a:p>
            <a:pPr>
              <a:spcBef>
                <a:spcPct val="50000"/>
              </a:spcBef>
            </a:pPr>
            <a:r>
              <a:rPr lang="en-US" sz="1600" dirty="0" smtClean="0"/>
              <a:t>www.ill.eu</a:t>
            </a:r>
            <a:endParaRPr lang="en-US" sz="1600" dirty="0"/>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9144000" cy="174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5587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23583502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4213" y="1414463"/>
            <a:ext cx="7991475" cy="574675"/>
          </a:xfrm>
        </p:spPr>
        <p:txBody>
          <a:bodyPr/>
          <a:lstStyle/>
          <a:p>
            <a:r>
              <a:rPr lang="en-US" sz="1800">
                <a:solidFill>
                  <a:schemeClr val="tx1"/>
                </a:solidFill>
                <a:effectLst>
                  <a:outerShdw blurRad="38100" dist="38100" dir="2700000" algn="tl">
                    <a:srgbClr val="C0C0C0"/>
                  </a:outerShdw>
                </a:effectLst>
              </a:rPr>
              <a:t>Direct measurement in each pixel of the particle’s </a:t>
            </a:r>
            <a:r>
              <a:rPr lang="en-US" sz="1800">
                <a:solidFill>
                  <a:srgbClr val="FF6600"/>
                </a:solidFill>
                <a:effectLst>
                  <a:outerShdw blurRad="38100" dist="38100" dir="2700000" algn="tl">
                    <a:srgbClr val="C0C0C0"/>
                  </a:outerShdw>
                </a:effectLst>
              </a:rPr>
              <a:t>energy</a:t>
            </a:r>
            <a:r>
              <a:rPr lang="en-US" sz="1800">
                <a:solidFill>
                  <a:schemeClr val="tx1"/>
                </a:solidFill>
                <a:effectLst>
                  <a:outerShdw blurRad="38100" dist="38100" dir="2700000" algn="tl">
                    <a:srgbClr val="C0C0C0"/>
                  </a:outerShdw>
                </a:effectLst>
              </a:rPr>
              <a:t> or its </a:t>
            </a:r>
            <a:r>
              <a:rPr lang="en-US" sz="1800">
                <a:solidFill>
                  <a:srgbClr val="FF6600"/>
                </a:solidFill>
                <a:effectLst>
                  <a:outerShdw blurRad="38100" dist="38100" dir="2700000" algn="tl">
                    <a:srgbClr val="C0C0C0"/>
                  </a:outerShdw>
                </a:effectLst>
              </a:rPr>
              <a:t>interaction time</a:t>
            </a:r>
            <a:r>
              <a:rPr lang="en-US" sz="1800">
                <a:solidFill>
                  <a:schemeClr val="tx1"/>
                </a:solidFill>
                <a:effectLst>
                  <a:outerShdw blurRad="38100" dist="38100" dir="2700000" algn="tl">
                    <a:srgbClr val="C0C0C0"/>
                  </a:outerShdw>
                </a:effectLst>
              </a:rPr>
              <a:t>.</a:t>
            </a:r>
          </a:p>
        </p:txBody>
      </p:sp>
      <p:pic>
        <p:nvPicPr>
          <p:cNvPr id="525315" name="Picture 3"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3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Text Box 4"/>
          <p:cNvSpPr txBox="1">
            <a:spLocks noChangeArrowheads="1"/>
          </p:cNvSpPr>
          <p:nvPr/>
        </p:nvSpPr>
        <p:spPr bwMode="auto">
          <a:xfrm>
            <a:off x="5580063" y="417513"/>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a:latin typeface="Tahoma" pitchFamily="34" charset="0"/>
              </a:rPr>
              <a:t>www.cern.ch/medipix</a:t>
            </a:r>
          </a:p>
        </p:txBody>
      </p:sp>
      <p:sp>
        <p:nvSpPr>
          <p:cNvPr id="525317" name="Line 81"/>
          <p:cNvSpPr>
            <a:spLocks noChangeShapeType="1"/>
          </p:cNvSpPr>
          <p:nvPr/>
        </p:nvSpPr>
        <p:spPr bwMode="auto">
          <a:xfrm>
            <a:off x="2341563" y="3078163"/>
            <a:ext cx="6556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18" name="Line 80"/>
          <p:cNvSpPr>
            <a:spLocks noChangeShapeType="1"/>
          </p:cNvSpPr>
          <p:nvPr/>
        </p:nvSpPr>
        <p:spPr bwMode="auto">
          <a:xfrm>
            <a:off x="2362200" y="3446463"/>
            <a:ext cx="63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10244" name="Rectangle 87"/>
          <p:cNvSpPr>
            <a:spLocks noChangeArrowheads="1"/>
          </p:cNvSpPr>
          <p:nvPr/>
        </p:nvSpPr>
        <p:spPr bwMode="auto">
          <a:xfrm>
            <a:off x="2857500" y="2935288"/>
            <a:ext cx="4016375" cy="2995612"/>
          </a:xfrm>
          <a:prstGeom prst="rect">
            <a:avLst/>
          </a:prstGeom>
          <a:solidFill>
            <a:srgbClr val="F4F7FE"/>
          </a:solidFill>
          <a:ln w="3175" algn="ctr">
            <a:noFill/>
            <a:miter lim="800000"/>
            <a:headEnd/>
            <a:tailEnd/>
          </a:ln>
          <a:effectLst>
            <a:outerShdw blurRad="50800" dist="38100" algn="l" rotWithShape="0">
              <a:prstClr val="black">
                <a:alpha val="40000"/>
              </a:prstClr>
            </a:outerShdw>
          </a:effectLst>
        </p:spPr>
        <p:txBody>
          <a:bodyPr wrap="none" anchor="ctr"/>
          <a:lstStyle/>
          <a:p>
            <a:pPr>
              <a:defRPr/>
            </a:pPr>
            <a:endParaRPr lang="cs-CZ" sz="2400">
              <a:latin typeface="Tahoma" pitchFamily="34" charset="0"/>
            </a:endParaRPr>
          </a:p>
        </p:txBody>
      </p:sp>
      <p:sp>
        <p:nvSpPr>
          <p:cNvPr id="10245" name="Rectangle 86"/>
          <p:cNvSpPr>
            <a:spLocks noChangeArrowheads="1"/>
          </p:cNvSpPr>
          <p:nvPr/>
        </p:nvSpPr>
        <p:spPr bwMode="auto">
          <a:xfrm>
            <a:off x="2714625" y="3221038"/>
            <a:ext cx="4016375" cy="2995612"/>
          </a:xfrm>
          <a:prstGeom prst="rect">
            <a:avLst/>
          </a:prstGeom>
          <a:solidFill>
            <a:srgbClr val="ECF1FE"/>
          </a:solidFill>
          <a:ln w="3175" algn="ctr">
            <a:noFill/>
            <a:miter lim="800000"/>
            <a:headEnd/>
            <a:tailEnd/>
          </a:ln>
          <a:effectLst>
            <a:outerShdw blurRad="50800" dist="38100" algn="l" rotWithShape="0">
              <a:prstClr val="black">
                <a:alpha val="40000"/>
              </a:prstClr>
            </a:outerShdw>
          </a:effectLst>
        </p:spPr>
        <p:txBody>
          <a:bodyPr wrap="none" anchor="ctr"/>
          <a:lstStyle/>
          <a:p>
            <a:pPr>
              <a:defRPr/>
            </a:pPr>
            <a:endParaRPr lang="cs-CZ" sz="2400">
              <a:latin typeface="Tahoma" pitchFamily="34" charset="0"/>
            </a:endParaRPr>
          </a:p>
        </p:txBody>
      </p:sp>
      <p:sp>
        <p:nvSpPr>
          <p:cNvPr id="10246" name="Rectangle 83"/>
          <p:cNvSpPr>
            <a:spLocks noChangeArrowheads="1"/>
          </p:cNvSpPr>
          <p:nvPr/>
        </p:nvSpPr>
        <p:spPr bwMode="auto">
          <a:xfrm>
            <a:off x="2549525" y="3535363"/>
            <a:ext cx="4016375" cy="2995612"/>
          </a:xfrm>
          <a:prstGeom prst="rect">
            <a:avLst/>
          </a:prstGeom>
          <a:solidFill>
            <a:schemeClr val="folHlink"/>
          </a:solidFill>
          <a:ln w="3175" algn="ctr">
            <a:noFill/>
            <a:miter lim="800000"/>
            <a:headEnd/>
            <a:tailEnd/>
          </a:ln>
          <a:effectLst>
            <a:outerShdw blurRad="50800" dist="38100" algn="l" rotWithShape="0">
              <a:prstClr val="black">
                <a:alpha val="40000"/>
              </a:prstClr>
            </a:outerShdw>
          </a:effectLst>
        </p:spPr>
        <p:txBody>
          <a:bodyPr wrap="none" anchor="ctr"/>
          <a:lstStyle/>
          <a:p>
            <a:pPr>
              <a:defRPr/>
            </a:pPr>
            <a:endParaRPr lang="cs-CZ" sz="2400">
              <a:latin typeface="Tahoma" pitchFamily="34" charset="0"/>
            </a:endParaRPr>
          </a:p>
        </p:txBody>
      </p:sp>
      <p:sp>
        <p:nvSpPr>
          <p:cNvPr id="525322" name="Rectangle 3"/>
          <p:cNvSpPr>
            <a:spLocks noChangeArrowheads="1"/>
          </p:cNvSpPr>
          <p:nvPr/>
        </p:nvSpPr>
        <p:spPr bwMode="auto">
          <a:xfrm>
            <a:off x="1296988" y="2738438"/>
            <a:ext cx="1054100" cy="2206625"/>
          </a:xfrm>
          <a:prstGeom prst="rect">
            <a:avLst/>
          </a:prstGeom>
          <a:solidFill>
            <a:schemeClr val="accent1"/>
          </a:solidFill>
          <a:ln w="9525">
            <a:solidFill>
              <a:schemeClr val="tx1"/>
            </a:solidFill>
            <a:miter lim="800000"/>
            <a:headEnd/>
            <a:tailEnd/>
          </a:ln>
        </p:spPr>
        <p:txBody>
          <a:bodyPr wrap="none" anchor="ctr"/>
          <a:lstStyle/>
          <a:p>
            <a:endParaRPr lang="cs-CZ" sz="2400">
              <a:latin typeface="Tahoma" pitchFamily="34" charset="0"/>
            </a:endParaRPr>
          </a:p>
        </p:txBody>
      </p:sp>
      <p:sp>
        <p:nvSpPr>
          <p:cNvPr id="525323" name="Line 4"/>
          <p:cNvSpPr>
            <a:spLocks noChangeShapeType="1"/>
          </p:cNvSpPr>
          <p:nvPr/>
        </p:nvSpPr>
        <p:spPr bwMode="auto">
          <a:xfrm>
            <a:off x="1296988" y="2738438"/>
            <a:ext cx="0" cy="2206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4" name="Line 5"/>
          <p:cNvSpPr>
            <a:spLocks noChangeShapeType="1"/>
          </p:cNvSpPr>
          <p:nvPr/>
        </p:nvSpPr>
        <p:spPr bwMode="auto">
          <a:xfrm flipH="1">
            <a:off x="2341563" y="3708400"/>
            <a:ext cx="0" cy="3079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5" name="Line 6"/>
          <p:cNvSpPr>
            <a:spLocks noChangeShapeType="1"/>
          </p:cNvSpPr>
          <p:nvPr/>
        </p:nvSpPr>
        <p:spPr bwMode="auto">
          <a:xfrm>
            <a:off x="5094288" y="1773238"/>
            <a:ext cx="0" cy="1212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6" name="Line 7"/>
          <p:cNvSpPr>
            <a:spLocks noChangeShapeType="1"/>
          </p:cNvSpPr>
          <p:nvPr/>
        </p:nvSpPr>
        <p:spPr bwMode="auto">
          <a:xfrm>
            <a:off x="5233988" y="2038350"/>
            <a:ext cx="0" cy="646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7" name="Line 8"/>
          <p:cNvSpPr>
            <a:spLocks noChangeShapeType="1"/>
          </p:cNvSpPr>
          <p:nvPr/>
        </p:nvSpPr>
        <p:spPr bwMode="auto">
          <a:xfrm flipH="1">
            <a:off x="825500" y="2379663"/>
            <a:ext cx="4278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8" name="Line 9"/>
          <p:cNvSpPr>
            <a:spLocks noChangeShapeType="1"/>
          </p:cNvSpPr>
          <p:nvPr/>
        </p:nvSpPr>
        <p:spPr bwMode="auto">
          <a:xfrm>
            <a:off x="833438" y="2379663"/>
            <a:ext cx="0" cy="1471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29" name="Line 10"/>
          <p:cNvSpPr>
            <a:spLocks noChangeShapeType="1"/>
          </p:cNvSpPr>
          <p:nvPr/>
        </p:nvSpPr>
        <p:spPr bwMode="auto">
          <a:xfrm>
            <a:off x="825500" y="3851275"/>
            <a:ext cx="47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30" name="Line 11"/>
          <p:cNvSpPr>
            <a:spLocks noChangeShapeType="1"/>
          </p:cNvSpPr>
          <p:nvPr/>
        </p:nvSpPr>
        <p:spPr bwMode="auto">
          <a:xfrm>
            <a:off x="2351088" y="3859213"/>
            <a:ext cx="6556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31" name="Rectangle 12"/>
          <p:cNvSpPr>
            <a:spLocks noChangeArrowheads="1"/>
          </p:cNvSpPr>
          <p:nvPr/>
        </p:nvSpPr>
        <p:spPr bwMode="auto">
          <a:xfrm>
            <a:off x="3006725" y="3717925"/>
            <a:ext cx="1054100" cy="288925"/>
          </a:xfrm>
          <a:prstGeom prst="rect">
            <a:avLst/>
          </a:prstGeom>
          <a:solidFill>
            <a:schemeClr val="accent1"/>
          </a:solidFill>
          <a:ln w="9525">
            <a:solidFill>
              <a:schemeClr val="tx1"/>
            </a:solidFill>
            <a:miter lim="800000"/>
            <a:headEnd/>
            <a:tailEnd/>
          </a:ln>
        </p:spPr>
        <p:txBody>
          <a:bodyPr wrap="none" anchor="ctr"/>
          <a:lstStyle/>
          <a:p>
            <a:endParaRPr lang="cs-CZ" sz="2400">
              <a:latin typeface="Tahoma" pitchFamily="34" charset="0"/>
            </a:endParaRPr>
          </a:p>
        </p:txBody>
      </p:sp>
      <p:sp>
        <p:nvSpPr>
          <p:cNvPr id="525332" name="Line 13"/>
          <p:cNvSpPr>
            <a:spLocks noChangeShapeType="1"/>
          </p:cNvSpPr>
          <p:nvPr/>
        </p:nvSpPr>
        <p:spPr bwMode="auto">
          <a:xfrm flipV="1">
            <a:off x="4060825" y="3851275"/>
            <a:ext cx="2097088" cy="7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33" name="Line 14"/>
          <p:cNvSpPr>
            <a:spLocks noChangeShapeType="1"/>
          </p:cNvSpPr>
          <p:nvPr/>
        </p:nvSpPr>
        <p:spPr bwMode="auto">
          <a:xfrm flipV="1">
            <a:off x="6157913" y="2379663"/>
            <a:ext cx="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34" name="Line 15"/>
          <p:cNvSpPr>
            <a:spLocks noChangeShapeType="1"/>
          </p:cNvSpPr>
          <p:nvPr/>
        </p:nvSpPr>
        <p:spPr bwMode="auto">
          <a:xfrm flipH="1">
            <a:off x="5233988" y="2379663"/>
            <a:ext cx="923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126992" name="Line 16"/>
          <p:cNvSpPr>
            <a:spLocks noChangeShapeType="1"/>
          </p:cNvSpPr>
          <p:nvPr/>
        </p:nvSpPr>
        <p:spPr bwMode="auto">
          <a:xfrm flipV="1">
            <a:off x="642938" y="3613150"/>
            <a:ext cx="1125537" cy="893763"/>
          </a:xfrm>
          <a:prstGeom prst="line">
            <a:avLst/>
          </a:prstGeom>
          <a:noFill/>
          <a:ln w="28575">
            <a:solidFill>
              <a:srgbClr val="CB0F01"/>
            </a:solidFill>
            <a:round/>
            <a:headEnd/>
            <a:tailEnd type="stealth" w="lg" len="lg"/>
          </a:ln>
          <a:extLst>
            <a:ext uri="{909E8E84-426E-40DD-AFC4-6F175D3DCCD1}">
              <a14:hiddenFill xmlns:a14="http://schemas.microsoft.com/office/drawing/2010/main">
                <a:noFill/>
              </a14:hiddenFill>
            </a:ext>
          </a:extLst>
        </p:spPr>
        <p:txBody>
          <a:bodyPr wrap="none"/>
          <a:lstStyle/>
          <a:p>
            <a:endParaRPr lang="cs-CZ"/>
          </a:p>
        </p:txBody>
      </p:sp>
      <p:sp>
        <p:nvSpPr>
          <p:cNvPr id="525336" name="Line 17"/>
          <p:cNvSpPr>
            <a:spLocks noChangeShapeType="1"/>
          </p:cNvSpPr>
          <p:nvPr/>
        </p:nvSpPr>
        <p:spPr bwMode="auto">
          <a:xfrm>
            <a:off x="2759075" y="3851275"/>
            <a:ext cx="0" cy="115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nvGrpSpPr>
          <p:cNvPr id="2" name="Group 18"/>
          <p:cNvGrpSpPr>
            <a:grpSpLocks/>
          </p:cNvGrpSpPr>
          <p:nvPr/>
        </p:nvGrpSpPr>
        <p:grpSpPr bwMode="auto">
          <a:xfrm>
            <a:off x="1508125" y="3333750"/>
            <a:ext cx="406400" cy="612775"/>
            <a:chOff x="1604" y="2391"/>
            <a:chExt cx="256" cy="386"/>
          </a:xfrm>
        </p:grpSpPr>
        <p:grpSp>
          <p:nvGrpSpPr>
            <p:cNvPr id="525338" name="Group 19"/>
            <p:cNvGrpSpPr>
              <a:grpSpLocks/>
            </p:cNvGrpSpPr>
            <p:nvPr/>
          </p:nvGrpSpPr>
          <p:grpSpPr bwMode="auto">
            <a:xfrm>
              <a:off x="1604" y="2391"/>
              <a:ext cx="224" cy="136"/>
              <a:chOff x="1604" y="2391"/>
              <a:chExt cx="224" cy="136"/>
            </a:xfrm>
          </p:grpSpPr>
          <p:sp>
            <p:nvSpPr>
              <p:cNvPr id="525339" name="Oval 20"/>
              <p:cNvSpPr>
                <a:spLocks noChangeArrowheads="1"/>
              </p:cNvSpPr>
              <p:nvPr/>
            </p:nvSpPr>
            <p:spPr bwMode="auto">
              <a:xfrm>
                <a:off x="1772" y="2391"/>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sp>
            <p:nvSpPr>
              <p:cNvPr id="525340" name="Oval 21"/>
              <p:cNvSpPr>
                <a:spLocks noChangeArrowheads="1"/>
              </p:cNvSpPr>
              <p:nvPr/>
            </p:nvSpPr>
            <p:spPr bwMode="auto">
              <a:xfrm>
                <a:off x="1604" y="2471"/>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sp>
            <p:nvSpPr>
              <p:cNvPr id="525341" name="Oval 22"/>
              <p:cNvSpPr>
                <a:spLocks noChangeArrowheads="1"/>
              </p:cNvSpPr>
              <p:nvPr/>
            </p:nvSpPr>
            <p:spPr bwMode="auto">
              <a:xfrm>
                <a:off x="1716" y="2471"/>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grpSp>
        <p:grpSp>
          <p:nvGrpSpPr>
            <p:cNvPr id="525342" name="Group 23"/>
            <p:cNvGrpSpPr>
              <a:grpSpLocks/>
            </p:cNvGrpSpPr>
            <p:nvPr/>
          </p:nvGrpSpPr>
          <p:grpSpPr bwMode="auto">
            <a:xfrm>
              <a:off x="1604" y="2609"/>
              <a:ext cx="256" cy="168"/>
              <a:chOff x="1604" y="2609"/>
              <a:chExt cx="256" cy="168"/>
            </a:xfrm>
          </p:grpSpPr>
          <p:sp>
            <p:nvSpPr>
              <p:cNvPr id="525343" name="Oval 24"/>
              <p:cNvSpPr>
                <a:spLocks noChangeArrowheads="1"/>
              </p:cNvSpPr>
              <p:nvPr/>
            </p:nvSpPr>
            <p:spPr bwMode="auto">
              <a:xfrm>
                <a:off x="1688" y="2665"/>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sp>
            <p:nvSpPr>
              <p:cNvPr id="525344" name="Oval 25"/>
              <p:cNvSpPr>
                <a:spLocks noChangeArrowheads="1"/>
              </p:cNvSpPr>
              <p:nvPr/>
            </p:nvSpPr>
            <p:spPr bwMode="auto">
              <a:xfrm>
                <a:off x="1804" y="2609"/>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sp>
            <p:nvSpPr>
              <p:cNvPr id="525345" name="Oval 26"/>
              <p:cNvSpPr>
                <a:spLocks noChangeArrowheads="1"/>
              </p:cNvSpPr>
              <p:nvPr/>
            </p:nvSpPr>
            <p:spPr bwMode="auto">
              <a:xfrm>
                <a:off x="1604" y="2721"/>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grpSp>
      </p:grpSp>
      <p:grpSp>
        <p:nvGrpSpPr>
          <p:cNvPr id="5" name="Group 27"/>
          <p:cNvGrpSpPr>
            <a:grpSpLocks/>
          </p:cNvGrpSpPr>
          <p:nvPr/>
        </p:nvGrpSpPr>
        <p:grpSpPr bwMode="auto">
          <a:xfrm>
            <a:off x="1450975" y="3381375"/>
            <a:ext cx="603250" cy="476250"/>
            <a:chOff x="1513" y="2421"/>
            <a:chExt cx="509" cy="300"/>
          </a:xfrm>
        </p:grpSpPr>
        <p:sp>
          <p:nvSpPr>
            <p:cNvPr id="525347" name="Line 28"/>
            <p:cNvSpPr>
              <a:spLocks noChangeShapeType="1"/>
            </p:cNvSpPr>
            <p:nvPr/>
          </p:nvSpPr>
          <p:spPr bwMode="auto">
            <a:xfrm flipH="1">
              <a:off x="1513" y="2421"/>
              <a:ext cx="21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cs-CZ"/>
            </a:p>
          </p:txBody>
        </p:sp>
        <p:sp>
          <p:nvSpPr>
            <p:cNvPr id="525348" name="Line 29"/>
            <p:cNvSpPr>
              <a:spLocks noChangeShapeType="1"/>
            </p:cNvSpPr>
            <p:nvPr/>
          </p:nvSpPr>
          <p:spPr bwMode="auto">
            <a:xfrm flipV="1">
              <a:off x="1772" y="2721"/>
              <a:ext cx="2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cs-CZ"/>
            </a:p>
          </p:txBody>
        </p:sp>
      </p:grpSp>
      <p:sp>
        <p:nvSpPr>
          <p:cNvPr id="525349" name="Text Box 30"/>
          <p:cNvSpPr txBox="1">
            <a:spLocks noChangeArrowheads="1"/>
          </p:cNvSpPr>
          <p:nvPr/>
        </p:nvSpPr>
        <p:spPr bwMode="auto">
          <a:xfrm>
            <a:off x="825500" y="2486025"/>
            <a:ext cx="474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sz="2000">
                <a:latin typeface="Tahoma" pitchFamily="34" charset="0"/>
              </a:rPr>
              <a:t>N</a:t>
            </a:r>
            <a:r>
              <a:rPr lang="en-US" sz="2000" baseline="30000">
                <a:latin typeface="Tahoma" pitchFamily="34" charset="0"/>
              </a:rPr>
              <a:t>+</a:t>
            </a:r>
            <a:endParaRPr lang="cs-CZ" sz="2000" baseline="30000">
              <a:latin typeface="Tahoma" pitchFamily="34" charset="0"/>
            </a:endParaRPr>
          </a:p>
        </p:txBody>
      </p:sp>
      <p:sp>
        <p:nvSpPr>
          <p:cNvPr id="525350" name="Text Box 31"/>
          <p:cNvSpPr txBox="1">
            <a:spLocks noChangeArrowheads="1"/>
          </p:cNvSpPr>
          <p:nvPr/>
        </p:nvSpPr>
        <p:spPr bwMode="auto">
          <a:xfrm>
            <a:off x="2351088" y="2503488"/>
            <a:ext cx="44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sz="2000">
                <a:latin typeface="Tahoma" pitchFamily="34" charset="0"/>
              </a:rPr>
              <a:t>P</a:t>
            </a:r>
            <a:r>
              <a:rPr lang="en-US" sz="2000" baseline="30000">
                <a:latin typeface="Tahoma" pitchFamily="34" charset="0"/>
              </a:rPr>
              <a:t>+</a:t>
            </a:r>
            <a:endParaRPr lang="cs-CZ" sz="2000" baseline="30000">
              <a:latin typeface="Tahoma" pitchFamily="34" charset="0"/>
            </a:endParaRPr>
          </a:p>
        </p:txBody>
      </p:sp>
      <p:sp>
        <p:nvSpPr>
          <p:cNvPr id="525351" name="Oval 32"/>
          <p:cNvSpPr>
            <a:spLocks noChangeArrowheads="1"/>
          </p:cNvSpPr>
          <p:nvPr/>
        </p:nvSpPr>
        <p:spPr bwMode="auto">
          <a:xfrm>
            <a:off x="2709863" y="3819525"/>
            <a:ext cx="88900" cy="88900"/>
          </a:xfrm>
          <a:prstGeom prst="ellipse">
            <a:avLst/>
          </a:prstGeom>
          <a:solidFill>
            <a:schemeClr val="tx1"/>
          </a:solidFill>
          <a:ln w="9525">
            <a:solidFill>
              <a:schemeClr val="tx1"/>
            </a:solidFill>
            <a:round/>
            <a:headEnd/>
            <a:tailEnd/>
          </a:ln>
        </p:spPr>
        <p:txBody>
          <a:bodyPr wrap="none" anchor="ctr"/>
          <a:lstStyle/>
          <a:p>
            <a:endParaRPr lang="cs-CZ" sz="2400">
              <a:latin typeface="Tahoma" pitchFamily="34" charset="0"/>
            </a:endParaRPr>
          </a:p>
        </p:txBody>
      </p:sp>
      <p:grpSp>
        <p:nvGrpSpPr>
          <p:cNvPr id="6" name="Group 33"/>
          <p:cNvGrpSpPr>
            <a:grpSpLocks/>
          </p:cNvGrpSpPr>
          <p:nvPr/>
        </p:nvGrpSpPr>
        <p:grpSpPr bwMode="auto">
          <a:xfrm>
            <a:off x="1300163" y="3254375"/>
            <a:ext cx="960437" cy="781050"/>
            <a:chOff x="1473" y="2341"/>
            <a:chExt cx="605" cy="492"/>
          </a:xfrm>
        </p:grpSpPr>
        <p:grpSp>
          <p:nvGrpSpPr>
            <p:cNvPr id="525353" name="Group 34"/>
            <p:cNvGrpSpPr>
              <a:grpSpLocks/>
            </p:cNvGrpSpPr>
            <p:nvPr/>
          </p:nvGrpSpPr>
          <p:grpSpPr bwMode="auto">
            <a:xfrm>
              <a:off x="1473" y="2341"/>
              <a:ext cx="94" cy="224"/>
              <a:chOff x="1473" y="2341"/>
              <a:chExt cx="94" cy="224"/>
            </a:xfrm>
          </p:grpSpPr>
          <p:sp>
            <p:nvSpPr>
              <p:cNvPr id="525354" name="Oval 35"/>
              <p:cNvSpPr>
                <a:spLocks noChangeArrowheads="1"/>
              </p:cNvSpPr>
              <p:nvPr/>
            </p:nvSpPr>
            <p:spPr bwMode="auto">
              <a:xfrm>
                <a:off x="1511" y="2341"/>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sp>
            <p:nvSpPr>
              <p:cNvPr id="525355" name="Oval 36"/>
              <p:cNvSpPr>
                <a:spLocks noChangeArrowheads="1"/>
              </p:cNvSpPr>
              <p:nvPr/>
            </p:nvSpPr>
            <p:spPr bwMode="auto">
              <a:xfrm>
                <a:off x="1473" y="2421"/>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sp>
            <p:nvSpPr>
              <p:cNvPr id="525356" name="Oval 37"/>
              <p:cNvSpPr>
                <a:spLocks noChangeArrowheads="1"/>
              </p:cNvSpPr>
              <p:nvPr/>
            </p:nvSpPr>
            <p:spPr bwMode="auto">
              <a:xfrm>
                <a:off x="1486" y="2509"/>
                <a:ext cx="56" cy="56"/>
              </a:xfrm>
              <a:prstGeom prst="ellipse">
                <a:avLst/>
              </a:prstGeom>
              <a:solidFill>
                <a:srgbClr val="CB0F01"/>
              </a:solidFill>
              <a:ln w="28575">
                <a:solidFill>
                  <a:srgbClr val="CB0F01"/>
                </a:solidFill>
                <a:round/>
                <a:headEnd/>
                <a:tailEnd/>
              </a:ln>
            </p:spPr>
            <p:txBody>
              <a:bodyPr wrap="none" anchor="ctr"/>
              <a:lstStyle/>
              <a:p>
                <a:endParaRPr lang="cs-CZ" sz="2400">
                  <a:latin typeface="Tahoma" pitchFamily="34" charset="0"/>
                </a:endParaRPr>
              </a:p>
            </p:txBody>
          </p:sp>
        </p:grpSp>
        <p:grpSp>
          <p:nvGrpSpPr>
            <p:cNvPr id="525357" name="Group 38"/>
            <p:cNvGrpSpPr>
              <a:grpSpLocks/>
            </p:cNvGrpSpPr>
            <p:nvPr/>
          </p:nvGrpSpPr>
          <p:grpSpPr bwMode="auto">
            <a:xfrm>
              <a:off x="1942" y="2647"/>
              <a:ext cx="136" cy="186"/>
              <a:chOff x="1942" y="2647"/>
              <a:chExt cx="136" cy="186"/>
            </a:xfrm>
          </p:grpSpPr>
          <p:sp>
            <p:nvSpPr>
              <p:cNvPr id="525358" name="Oval 39"/>
              <p:cNvSpPr>
                <a:spLocks noChangeArrowheads="1"/>
              </p:cNvSpPr>
              <p:nvPr/>
            </p:nvSpPr>
            <p:spPr bwMode="auto">
              <a:xfrm>
                <a:off x="2022" y="2777"/>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sp>
            <p:nvSpPr>
              <p:cNvPr id="525359" name="Oval 40"/>
              <p:cNvSpPr>
                <a:spLocks noChangeArrowheads="1"/>
              </p:cNvSpPr>
              <p:nvPr/>
            </p:nvSpPr>
            <p:spPr bwMode="auto">
              <a:xfrm>
                <a:off x="2022" y="2647"/>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sp>
            <p:nvSpPr>
              <p:cNvPr id="525360" name="Oval 41"/>
              <p:cNvSpPr>
                <a:spLocks noChangeArrowheads="1"/>
              </p:cNvSpPr>
              <p:nvPr/>
            </p:nvSpPr>
            <p:spPr bwMode="auto">
              <a:xfrm>
                <a:off x="1942" y="2745"/>
                <a:ext cx="56" cy="56"/>
              </a:xfrm>
              <a:prstGeom prst="ellipse">
                <a:avLst/>
              </a:prstGeom>
              <a:solidFill>
                <a:schemeClr val="accent1"/>
              </a:solidFill>
              <a:ln w="28575">
                <a:solidFill>
                  <a:srgbClr val="CB0F01"/>
                </a:solidFill>
                <a:round/>
                <a:headEnd/>
                <a:tailEnd/>
              </a:ln>
            </p:spPr>
            <p:txBody>
              <a:bodyPr wrap="none" anchor="ctr"/>
              <a:lstStyle/>
              <a:p>
                <a:endParaRPr lang="cs-CZ" sz="2400">
                  <a:latin typeface="Tahoma" pitchFamily="34" charset="0"/>
                </a:endParaRPr>
              </a:p>
            </p:txBody>
          </p:sp>
        </p:grpSp>
      </p:grpSp>
      <p:sp>
        <p:nvSpPr>
          <p:cNvPr id="127018" name="Line 42"/>
          <p:cNvSpPr>
            <a:spLocks noChangeShapeType="1"/>
          </p:cNvSpPr>
          <p:nvPr/>
        </p:nvSpPr>
        <p:spPr bwMode="auto">
          <a:xfrm flipV="1">
            <a:off x="2574925" y="3727450"/>
            <a:ext cx="373063" cy="3175"/>
          </a:xfrm>
          <a:prstGeom prst="line">
            <a:avLst/>
          </a:prstGeom>
          <a:noFill/>
          <a:ln w="19050">
            <a:solidFill>
              <a:srgbClr val="CB0F01"/>
            </a:solidFill>
            <a:round/>
            <a:headEnd/>
            <a:tailEnd type="triangle" w="lg" len="lg"/>
          </a:ln>
          <a:extLst>
            <a:ext uri="{909E8E84-426E-40DD-AFC4-6F175D3DCCD1}">
              <a14:hiddenFill xmlns:a14="http://schemas.microsoft.com/office/drawing/2010/main">
                <a:noFill/>
              </a14:hiddenFill>
            </a:ext>
          </a:extLst>
        </p:spPr>
        <p:txBody>
          <a:bodyPr wrap="none"/>
          <a:lstStyle/>
          <a:p>
            <a:endParaRPr lang="cs-CZ"/>
          </a:p>
        </p:txBody>
      </p:sp>
      <p:sp>
        <p:nvSpPr>
          <p:cNvPr id="525362" name="Text Box 43"/>
          <p:cNvSpPr txBox="1">
            <a:spLocks noChangeArrowheads="1"/>
          </p:cNvSpPr>
          <p:nvPr/>
        </p:nvSpPr>
        <p:spPr bwMode="auto">
          <a:xfrm>
            <a:off x="1606550" y="2711450"/>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sz="2000">
                <a:latin typeface="Tahoma" pitchFamily="34" charset="0"/>
              </a:rPr>
              <a:t>Si</a:t>
            </a:r>
          </a:p>
        </p:txBody>
      </p:sp>
      <p:sp>
        <p:nvSpPr>
          <p:cNvPr id="525363" name="Rectangle 44"/>
          <p:cNvSpPr>
            <a:spLocks noChangeArrowheads="1"/>
          </p:cNvSpPr>
          <p:nvPr/>
        </p:nvSpPr>
        <p:spPr bwMode="auto">
          <a:xfrm>
            <a:off x="5016500" y="5027613"/>
            <a:ext cx="1320800" cy="1060450"/>
          </a:xfrm>
          <a:prstGeom prst="rect">
            <a:avLst/>
          </a:prstGeom>
          <a:solidFill>
            <a:schemeClr val="accent1"/>
          </a:solidFill>
          <a:ln w="19050" algn="ctr">
            <a:solidFill>
              <a:srgbClr val="000000"/>
            </a:solidFill>
            <a:miter lim="800000"/>
            <a:headEnd/>
            <a:tailEnd/>
          </a:ln>
        </p:spPr>
        <p:txBody>
          <a:bodyPr anchor="ctr"/>
          <a:lstStyle/>
          <a:p>
            <a:r>
              <a:rPr lang="en-US" sz="1600" b="1">
                <a:latin typeface="Tahoma" pitchFamily="34" charset="0"/>
              </a:rPr>
              <a:t>Counter</a:t>
            </a:r>
            <a:r>
              <a:rPr lang="en-US" sz="1400">
                <a:latin typeface="Tahoma" pitchFamily="34" charset="0"/>
              </a:rPr>
              <a:t>: Clock oscillat</a:t>
            </a:r>
          </a:p>
          <a:p>
            <a:endParaRPr lang="en-US" sz="1400">
              <a:latin typeface="Tahoma" pitchFamily="34" charset="0"/>
            </a:endParaRPr>
          </a:p>
          <a:p>
            <a:endParaRPr lang="cs-CZ" sz="1400">
              <a:latin typeface="Tahoma" pitchFamily="34" charset="0"/>
            </a:endParaRPr>
          </a:p>
        </p:txBody>
      </p:sp>
      <p:sp>
        <p:nvSpPr>
          <p:cNvPr id="525364" name="AutoShape 45"/>
          <p:cNvSpPr>
            <a:spLocks noChangeArrowheads="1"/>
          </p:cNvSpPr>
          <p:nvPr/>
        </p:nvSpPr>
        <p:spPr bwMode="auto">
          <a:xfrm rot="5400000">
            <a:off x="3074987" y="4630738"/>
            <a:ext cx="665163" cy="757238"/>
          </a:xfrm>
          <a:prstGeom prst="triangle">
            <a:avLst>
              <a:gd name="adj" fmla="val 50000"/>
            </a:avLst>
          </a:prstGeom>
          <a:solidFill>
            <a:srgbClr val="FFFFFF"/>
          </a:solidFill>
          <a:ln w="9525" algn="ctr">
            <a:solidFill>
              <a:srgbClr val="000000"/>
            </a:solidFill>
            <a:miter lim="800000"/>
            <a:headEnd/>
            <a:tailEnd/>
          </a:ln>
        </p:spPr>
        <p:txBody>
          <a:bodyPr rot="10800000" vert="eaVert" wrap="none" anchor="ctr"/>
          <a:lstStyle/>
          <a:p>
            <a:endParaRPr lang="cs-CZ" sz="2400">
              <a:latin typeface="Tahoma" pitchFamily="34" charset="0"/>
            </a:endParaRPr>
          </a:p>
        </p:txBody>
      </p:sp>
      <p:sp>
        <p:nvSpPr>
          <p:cNvPr id="525365" name="Line 46"/>
          <p:cNvSpPr>
            <a:spLocks noChangeShapeType="1"/>
          </p:cNvSpPr>
          <p:nvPr/>
        </p:nvSpPr>
        <p:spPr bwMode="auto">
          <a:xfrm>
            <a:off x="4737100" y="5245100"/>
            <a:ext cx="2571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66" name="Line 47"/>
          <p:cNvSpPr>
            <a:spLocks noChangeShapeType="1"/>
          </p:cNvSpPr>
          <p:nvPr/>
        </p:nvSpPr>
        <p:spPr bwMode="auto">
          <a:xfrm flipV="1">
            <a:off x="2762250" y="5010150"/>
            <a:ext cx="255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67" name="Line 48"/>
          <p:cNvSpPr>
            <a:spLocks noChangeShapeType="1"/>
          </p:cNvSpPr>
          <p:nvPr/>
        </p:nvSpPr>
        <p:spPr bwMode="auto">
          <a:xfrm>
            <a:off x="3797300" y="5010150"/>
            <a:ext cx="1539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68" name="Line 50"/>
          <p:cNvSpPr>
            <a:spLocks noChangeShapeType="1"/>
          </p:cNvSpPr>
          <p:nvPr/>
        </p:nvSpPr>
        <p:spPr bwMode="auto">
          <a:xfrm>
            <a:off x="3622675" y="5478463"/>
            <a:ext cx="334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nvGrpSpPr>
          <p:cNvPr id="9" name="Group 52"/>
          <p:cNvGrpSpPr>
            <a:grpSpLocks/>
          </p:cNvGrpSpPr>
          <p:nvPr/>
        </p:nvGrpSpPr>
        <p:grpSpPr bwMode="auto">
          <a:xfrm>
            <a:off x="3622675" y="4008438"/>
            <a:ext cx="2335213" cy="663575"/>
            <a:chOff x="2529" y="2413"/>
            <a:chExt cx="1471" cy="418"/>
          </a:xfrm>
        </p:grpSpPr>
        <p:sp>
          <p:nvSpPr>
            <p:cNvPr id="525370" name="Freeform 53"/>
            <p:cNvSpPr>
              <a:spLocks/>
            </p:cNvSpPr>
            <p:nvPr/>
          </p:nvSpPr>
          <p:spPr bwMode="auto">
            <a:xfrm>
              <a:off x="3151" y="2413"/>
              <a:ext cx="849" cy="343"/>
            </a:xfrm>
            <a:custGeom>
              <a:avLst/>
              <a:gdLst>
                <a:gd name="T0" fmla="*/ 0 w 954"/>
                <a:gd name="T1" fmla="*/ 89 h 395"/>
                <a:gd name="T2" fmla="*/ 25 w 954"/>
                <a:gd name="T3" fmla="*/ 89 h 395"/>
                <a:gd name="T4" fmla="*/ 35 w 954"/>
                <a:gd name="T5" fmla="*/ 16 h 395"/>
                <a:gd name="T6" fmla="*/ 66 w 954"/>
                <a:gd name="T7" fmla="*/ 12 h 395"/>
                <a:gd name="T8" fmla="*/ 221 w 954"/>
                <a:gd name="T9" fmla="*/ 89 h 395"/>
                <a:gd name="T10" fmla="*/ 298 w 954"/>
                <a:gd name="T11" fmla="*/ 89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sz="2400">
                <a:latin typeface="Tahoma" pitchFamily="34" charset="0"/>
              </a:endParaRPr>
            </a:p>
          </p:txBody>
        </p:sp>
        <p:sp>
          <p:nvSpPr>
            <p:cNvPr id="525371" name="Line 54"/>
            <p:cNvSpPr>
              <a:spLocks noChangeShapeType="1"/>
            </p:cNvSpPr>
            <p:nvPr/>
          </p:nvSpPr>
          <p:spPr bwMode="auto">
            <a:xfrm>
              <a:off x="3139" y="2719"/>
              <a:ext cx="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2" name="Freeform 55"/>
            <p:cNvSpPr>
              <a:spLocks/>
            </p:cNvSpPr>
            <p:nvPr/>
          </p:nvSpPr>
          <p:spPr bwMode="auto">
            <a:xfrm>
              <a:off x="2529" y="2634"/>
              <a:ext cx="457" cy="197"/>
            </a:xfrm>
            <a:custGeom>
              <a:avLst/>
              <a:gdLst>
                <a:gd name="T0" fmla="*/ 0 w 457"/>
                <a:gd name="T1" fmla="*/ 197 h 197"/>
                <a:gd name="T2" fmla="*/ 0 w 457"/>
                <a:gd name="T3" fmla="*/ 0 h 197"/>
                <a:gd name="T4" fmla="*/ 45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cs-CZ" sz="2400">
                <a:latin typeface="Tahoma" pitchFamily="34" charset="0"/>
              </a:endParaRPr>
            </a:p>
          </p:txBody>
        </p:sp>
      </p:grpSp>
      <p:grpSp>
        <p:nvGrpSpPr>
          <p:cNvPr id="10" name="Group 56"/>
          <p:cNvGrpSpPr>
            <a:grpSpLocks/>
          </p:cNvGrpSpPr>
          <p:nvPr/>
        </p:nvGrpSpPr>
        <p:grpSpPr bwMode="auto">
          <a:xfrm>
            <a:off x="4286250" y="4649788"/>
            <a:ext cx="1285875" cy="273050"/>
            <a:chOff x="2834" y="2816"/>
            <a:chExt cx="1131" cy="172"/>
          </a:xfrm>
        </p:grpSpPr>
        <p:sp>
          <p:nvSpPr>
            <p:cNvPr id="525374" name="Line 57"/>
            <p:cNvSpPr>
              <a:spLocks noChangeShapeType="1"/>
            </p:cNvSpPr>
            <p:nvPr/>
          </p:nvSpPr>
          <p:spPr bwMode="auto">
            <a:xfrm>
              <a:off x="3096" y="2925"/>
              <a:ext cx="1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5" name="Line 58"/>
            <p:cNvSpPr>
              <a:spLocks noChangeShapeType="1"/>
            </p:cNvSpPr>
            <p:nvPr/>
          </p:nvSpPr>
          <p:spPr bwMode="auto">
            <a:xfrm flipV="1">
              <a:off x="3221" y="2816"/>
              <a:ext cx="0" cy="10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6" name="Line 59"/>
            <p:cNvSpPr>
              <a:spLocks noChangeShapeType="1"/>
            </p:cNvSpPr>
            <p:nvPr/>
          </p:nvSpPr>
          <p:spPr bwMode="auto">
            <a:xfrm>
              <a:off x="3221" y="2816"/>
              <a:ext cx="51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7" name="Line 60"/>
            <p:cNvSpPr>
              <a:spLocks noChangeShapeType="1"/>
            </p:cNvSpPr>
            <p:nvPr/>
          </p:nvSpPr>
          <p:spPr bwMode="auto">
            <a:xfrm flipV="1">
              <a:off x="3741" y="2816"/>
              <a:ext cx="0" cy="10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8" name="Line 61"/>
            <p:cNvSpPr>
              <a:spLocks noChangeShapeType="1"/>
            </p:cNvSpPr>
            <p:nvPr/>
          </p:nvSpPr>
          <p:spPr bwMode="auto">
            <a:xfrm>
              <a:off x="3741" y="2925"/>
              <a:ext cx="224"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5379" name="Freeform 62"/>
            <p:cNvSpPr>
              <a:spLocks/>
            </p:cNvSpPr>
            <p:nvPr/>
          </p:nvSpPr>
          <p:spPr bwMode="auto">
            <a:xfrm>
              <a:off x="2834" y="2862"/>
              <a:ext cx="147" cy="126"/>
            </a:xfrm>
            <a:custGeom>
              <a:avLst/>
              <a:gdLst>
                <a:gd name="T0" fmla="*/ 0 w 457"/>
                <a:gd name="T1" fmla="*/ 2 h 197"/>
                <a:gd name="T2" fmla="*/ 0 w 457"/>
                <a:gd name="T3" fmla="*/ 0 h 197"/>
                <a:gd name="T4" fmla="*/ 0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cs-CZ" sz="2400">
                <a:latin typeface="Tahoma" pitchFamily="34" charset="0"/>
              </a:endParaRPr>
            </a:p>
          </p:txBody>
        </p:sp>
      </p:grpSp>
      <p:sp>
        <p:nvSpPr>
          <p:cNvPr id="525380" name="Text Box 63"/>
          <p:cNvSpPr txBox="1">
            <a:spLocks noChangeArrowheads="1"/>
          </p:cNvSpPr>
          <p:nvPr/>
        </p:nvSpPr>
        <p:spPr bwMode="auto">
          <a:xfrm>
            <a:off x="4700588" y="26336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000">
                <a:latin typeface="Tahoma" pitchFamily="34" charset="0"/>
              </a:rPr>
              <a:t>+</a:t>
            </a:r>
            <a:endParaRPr lang="cs-CZ" sz="2000">
              <a:latin typeface="Tahoma" pitchFamily="34" charset="0"/>
            </a:endParaRPr>
          </a:p>
        </p:txBody>
      </p:sp>
      <p:sp>
        <p:nvSpPr>
          <p:cNvPr id="525381" name="Text Box 64"/>
          <p:cNvSpPr txBox="1">
            <a:spLocks noChangeArrowheads="1"/>
          </p:cNvSpPr>
          <p:nvPr/>
        </p:nvSpPr>
        <p:spPr bwMode="auto">
          <a:xfrm>
            <a:off x="2963863" y="4864100"/>
            <a:ext cx="779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a:latin typeface="Tahoma" pitchFamily="34" charset="0"/>
              </a:rPr>
              <a:t>Amplifier</a:t>
            </a:r>
            <a:endParaRPr lang="cs-CZ" sz="1200">
              <a:latin typeface="Tahoma" pitchFamily="34" charset="0"/>
            </a:endParaRPr>
          </a:p>
        </p:txBody>
      </p:sp>
      <p:sp>
        <p:nvSpPr>
          <p:cNvPr id="525382" name="AutoShape 65"/>
          <p:cNvSpPr>
            <a:spLocks noChangeArrowheads="1"/>
          </p:cNvSpPr>
          <p:nvPr/>
        </p:nvSpPr>
        <p:spPr bwMode="auto">
          <a:xfrm rot="5400000">
            <a:off x="4013200" y="4868863"/>
            <a:ext cx="665163" cy="757237"/>
          </a:xfrm>
          <a:prstGeom prst="triangle">
            <a:avLst>
              <a:gd name="adj" fmla="val 50000"/>
            </a:avLst>
          </a:prstGeom>
          <a:solidFill>
            <a:srgbClr val="FFFFFF"/>
          </a:solidFill>
          <a:ln w="9525" algn="ctr">
            <a:solidFill>
              <a:srgbClr val="000000"/>
            </a:solidFill>
            <a:miter lim="800000"/>
            <a:headEnd/>
            <a:tailEnd/>
          </a:ln>
        </p:spPr>
        <p:txBody>
          <a:bodyPr rot="10800000" vert="eaVert" wrap="none" anchor="ctr"/>
          <a:lstStyle/>
          <a:p>
            <a:endParaRPr lang="cs-CZ" sz="2400">
              <a:latin typeface="Tahoma" pitchFamily="34" charset="0"/>
            </a:endParaRPr>
          </a:p>
        </p:txBody>
      </p:sp>
      <p:sp>
        <p:nvSpPr>
          <p:cNvPr id="525383" name="Text Box 66"/>
          <p:cNvSpPr txBox="1">
            <a:spLocks noChangeArrowheads="1"/>
          </p:cNvSpPr>
          <p:nvPr/>
        </p:nvSpPr>
        <p:spPr bwMode="auto">
          <a:xfrm>
            <a:off x="3902075" y="5035550"/>
            <a:ext cx="650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a:latin typeface="Tahoma" pitchFamily="34" charset="0"/>
              </a:rPr>
              <a:t>Compa</a:t>
            </a:r>
          </a:p>
          <a:p>
            <a:r>
              <a:rPr lang="en-US" sz="1200">
                <a:latin typeface="Tahoma" pitchFamily="34" charset="0"/>
              </a:rPr>
              <a:t>rator</a:t>
            </a:r>
            <a:endParaRPr lang="cs-CZ" sz="1200">
              <a:latin typeface="Tahoma" pitchFamily="34" charset="0"/>
            </a:endParaRPr>
          </a:p>
        </p:txBody>
      </p:sp>
      <p:sp>
        <p:nvSpPr>
          <p:cNvPr id="525384" name="Rectangle 67"/>
          <p:cNvSpPr>
            <a:spLocks noChangeArrowheads="1"/>
          </p:cNvSpPr>
          <p:nvPr/>
        </p:nvSpPr>
        <p:spPr bwMode="auto">
          <a:xfrm>
            <a:off x="5211763" y="5613400"/>
            <a:ext cx="923925" cy="417513"/>
          </a:xfrm>
          <a:prstGeom prst="rect">
            <a:avLst/>
          </a:prstGeom>
          <a:solidFill>
            <a:schemeClr val="bg1"/>
          </a:solidFill>
          <a:ln w="9525">
            <a:solidFill>
              <a:schemeClr val="tx1"/>
            </a:solidFill>
            <a:miter lim="800000"/>
            <a:headEnd/>
            <a:tailEnd/>
          </a:ln>
        </p:spPr>
        <p:txBody>
          <a:bodyPr wrap="none" anchor="ctr"/>
          <a:lstStyle/>
          <a:p>
            <a:r>
              <a:rPr lang="en-US" sz="2000">
                <a:latin typeface="Tahoma" pitchFamily="34" charset="0"/>
              </a:rPr>
              <a:t>000</a:t>
            </a:r>
            <a:endParaRPr lang="cs-CZ" sz="2000">
              <a:latin typeface="Tahoma" pitchFamily="34" charset="0"/>
            </a:endParaRPr>
          </a:p>
        </p:txBody>
      </p:sp>
      <p:sp>
        <p:nvSpPr>
          <p:cNvPr id="127044" name="Rectangle 68"/>
          <p:cNvSpPr>
            <a:spLocks noChangeArrowheads="1"/>
          </p:cNvSpPr>
          <p:nvPr/>
        </p:nvSpPr>
        <p:spPr bwMode="auto">
          <a:xfrm>
            <a:off x="5211763" y="5613400"/>
            <a:ext cx="923925" cy="417513"/>
          </a:xfrm>
          <a:prstGeom prst="rect">
            <a:avLst/>
          </a:prstGeom>
          <a:solidFill>
            <a:schemeClr val="bg1"/>
          </a:solidFill>
          <a:ln w="9525">
            <a:solidFill>
              <a:schemeClr val="tx1"/>
            </a:solidFill>
            <a:miter lim="800000"/>
            <a:headEnd/>
            <a:tailEnd/>
          </a:ln>
        </p:spPr>
        <p:txBody>
          <a:bodyPr wrap="none" anchor="ctr"/>
          <a:lstStyle/>
          <a:p>
            <a:r>
              <a:rPr lang="en-US" sz="2000">
                <a:latin typeface="Tahoma" pitchFamily="34" charset="0"/>
              </a:rPr>
              <a:t>0006</a:t>
            </a:r>
            <a:endParaRPr lang="cs-CZ" sz="2000">
              <a:latin typeface="Tahoma" pitchFamily="34" charset="0"/>
            </a:endParaRPr>
          </a:p>
        </p:txBody>
      </p:sp>
      <p:sp>
        <p:nvSpPr>
          <p:cNvPr id="525386" name="Text Box 69"/>
          <p:cNvSpPr txBox="1">
            <a:spLocks noChangeArrowheads="1"/>
          </p:cNvSpPr>
          <p:nvPr/>
        </p:nvSpPr>
        <p:spPr bwMode="auto">
          <a:xfrm>
            <a:off x="6953250" y="2435225"/>
            <a:ext cx="1905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400" dirty="0">
                <a:latin typeface="Tahoma" pitchFamily="34" charset="0"/>
              </a:rPr>
              <a:t>Threshold level above </a:t>
            </a:r>
          </a:p>
          <a:p>
            <a:pPr algn="ctr"/>
            <a:r>
              <a:rPr lang="en-US" sz="1400" dirty="0">
                <a:latin typeface="Tahoma" pitchFamily="34" charset="0"/>
              </a:rPr>
              <a:t>electronic noise </a:t>
            </a:r>
          </a:p>
          <a:p>
            <a:pPr algn="ctr">
              <a:buFont typeface="Symbol" pitchFamily="18" charset="2"/>
              <a:buChar char="Þ"/>
            </a:pPr>
            <a:r>
              <a:rPr lang="cs-CZ" sz="1400" dirty="0">
                <a:latin typeface="Tahoma" pitchFamily="34" charset="0"/>
              </a:rPr>
              <a:t> </a:t>
            </a:r>
            <a:r>
              <a:rPr lang="en-US" sz="1400" dirty="0">
                <a:latin typeface="Tahoma" pitchFamily="34" charset="0"/>
              </a:rPr>
              <a:t>No false counting. </a:t>
            </a:r>
          </a:p>
          <a:p>
            <a:pPr algn="ctr">
              <a:buFont typeface="Symbol" pitchFamily="18" charset="2"/>
              <a:buChar char="Þ"/>
            </a:pPr>
            <a:endParaRPr lang="en-US" sz="1400" dirty="0">
              <a:latin typeface="Tahoma" pitchFamily="34" charset="0"/>
            </a:endParaRPr>
          </a:p>
          <a:p>
            <a:pPr algn="ctr">
              <a:buFont typeface="Symbol" pitchFamily="18" charset="2"/>
              <a:buNone/>
            </a:pPr>
            <a:r>
              <a:rPr lang="en-US" sz="1400" dirty="0">
                <a:latin typeface="Tahoma" pitchFamily="34" charset="0"/>
              </a:rPr>
              <a:t>Digital integration (counting)</a:t>
            </a:r>
          </a:p>
          <a:p>
            <a:pPr algn="ctr">
              <a:buFont typeface="Symbol" pitchFamily="18" charset="2"/>
              <a:buChar char="Þ"/>
            </a:pPr>
            <a:r>
              <a:rPr lang="en-US" sz="1400" dirty="0">
                <a:latin typeface="Tahoma" pitchFamily="34" charset="0"/>
              </a:rPr>
              <a:t> No dark current.</a:t>
            </a: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Char char="Þ"/>
            </a:pPr>
            <a:endParaRPr lang="en-US" sz="1400" dirty="0">
              <a:latin typeface="Tahoma" pitchFamily="34" charset="0"/>
            </a:endParaRPr>
          </a:p>
          <a:p>
            <a:pPr algn="ctr">
              <a:buFont typeface="Symbol" pitchFamily="18" charset="2"/>
              <a:buNone/>
            </a:pPr>
            <a:r>
              <a:rPr lang="en-US" sz="1400" dirty="0">
                <a:latin typeface="Tahoma" pitchFamily="34" charset="0"/>
              </a:rPr>
              <a:t>Wide dynamic range, arbitrary exposure time.</a:t>
            </a:r>
          </a:p>
        </p:txBody>
      </p:sp>
      <p:sp>
        <p:nvSpPr>
          <p:cNvPr id="10286" name="AutoShape 70"/>
          <p:cNvSpPr>
            <a:spLocks noChangeArrowheads="1"/>
          </p:cNvSpPr>
          <p:nvPr/>
        </p:nvSpPr>
        <p:spPr bwMode="auto">
          <a:xfrm>
            <a:off x="7500958" y="4221166"/>
            <a:ext cx="814387" cy="388937"/>
          </a:xfrm>
          <a:prstGeom prst="downArrow">
            <a:avLst>
              <a:gd name="adj1" fmla="val 50000"/>
              <a:gd name="adj2"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defRPr/>
            </a:pPr>
            <a:endParaRPr lang="cs-CZ" sz="2400"/>
          </a:p>
        </p:txBody>
      </p:sp>
      <p:sp>
        <p:nvSpPr>
          <p:cNvPr id="525390" name="Line 71"/>
          <p:cNvSpPr>
            <a:spLocks noChangeShapeType="1"/>
          </p:cNvSpPr>
          <p:nvPr/>
        </p:nvSpPr>
        <p:spPr bwMode="auto">
          <a:xfrm flipH="1">
            <a:off x="2341563" y="4097338"/>
            <a:ext cx="0" cy="3079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91" name="Line 72"/>
          <p:cNvSpPr>
            <a:spLocks noChangeShapeType="1"/>
          </p:cNvSpPr>
          <p:nvPr/>
        </p:nvSpPr>
        <p:spPr bwMode="auto">
          <a:xfrm flipH="1">
            <a:off x="2341563" y="4487863"/>
            <a:ext cx="0" cy="3079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92" name="Line 73"/>
          <p:cNvSpPr>
            <a:spLocks noChangeShapeType="1"/>
          </p:cNvSpPr>
          <p:nvPr/>
        </p:nvSpPr>
        <p:spPr bwMode="auto">
          <a:xfrm flipH="1">
            <a:off x="2341563" y="3319463"/>
            <a:ext cx="0" cy="3079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93" name="Line 74"/>
          <p:cNvSpPr>
            <a:spLocks noChangeShapeType="1"/>
          </p:cNvSpPr>
          <p:nvPr/>
        </p:nvSpPr>
        <p:spPr bwMode="auto">
          <a:xfrm flipH="1">
            <a:off x="2341563" y="2930525"/>
            <a:ext cx="0" cy="3079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525394" name="Text Box 75"/>
          <p:cNvSpPr txBox="1">
            <a:spLocks noChangeArrowheads="1"/>
          </p:cNvSpPr>
          <p:nvPr/>
        </p:nvSpPr>
        <p:spPr bwMode="auto">
          <a:xfrm rot="-5400000">
            <a:off x="223838" y="3302000"/>
            <a:ext cx="10080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a:latin typeface="Tahoma" pitchFamily="34" charset="0"/>
              </a:rPr>
              <a:t>Bias Voltage</a:t>
            </a:r>
            <a:endParaRPr lang="cs-CZ" sz="1200">
              <a:latin typeface="Tahoma" pitchFamily="34" charset="0"/>
            </a:endParaRPr>
          </a:p>
        </p:txBody>
      </p:sp>
      <p:sp>
        <p:nvSpPr>
          <p:cNvPr id="525395" name="Text Box 76"/>
          <p:cNvSpPr txBox="1">
            <a:spLocks noChangeArrowheads="1"/>
          </p:cNvSpPr>
          <p:nvPr/>
        </p:nvSpPr>
        <p:spPr bwMode="auto">
          <a:xfrm rot="-5400000">
            <a:off x="874712" y="5013326"/>
            <a:ext cx="8175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sz="1200">
                <a:latin typeface="Tahoma" pitchFamily="34" charset="0"/>
              </a:rPr>
              <a:t>Common</a:t>
            </a:r>
          </a:p>
          <a:p>
            <a:pPr algn="r"/>
            <a:r>
              <a:rPr lang="en-US" sz="1200">
                <a:latin typeface="Tahoma" pitchFamily="34" charset="0"/>
              </a:rPr>
              <a:t>back-side</a:t>
            </a:r>
          </a:p>
          <a:p>
            <a:pPr algn="r"/>
            <a:r>
              <a:rPr lang="en-US" sz="1200">
                <a:latin typeface="Tahoma" pitchFamily="34" charset="0"/>
              </a:rPr>
              <a:t>electrode</a:t>
            </a:r>
            <a:endParaRPr lang="cs-CZ" sz="1200">
              <a:latin typeface="Tahoma" pitchFamily="34" charset="0"/>
            </a:endParaRPr>
          </a:p>
        </p:txBody>
      </p:sp>
      <p:sp>
        <p:nvSpPr>
          <p:cNvPr id="525396" name="Text Box 77"/>
          <p:cNvSpPr txBox="1">
            <a:spLocks noChangeArrowheads="1"/>
          </p:cNvSpPr>
          <p:nvPr/>
        </p:nvSpPr>
        <p:spPr bwMode="auto">
          <a:xfrm rot="-5400000">
            <a:off x="1815307" y="5020468"/>
            <a:ext cx="8318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sz="1200">
                <a:latin typeface="Tahoma" pitchFamily="34" charset="0"/>
              </a:rPr>
              <a:t>Pixelated</a:t>
            </a:r>
          </a:p>
          <a:p>
            <a:pPr algn="r"/>
            <a:r>
              <a:rPr lang="en-US" sz="1200">
                <a:latin typeface="Tahoma" pitchFamily="34" charset="0"/>
              </a:rPr>
              <a:t>front-side</a:t>
            </a:r>
          </a:p>
          <a:p>
            <a:pPr algn="r"/>
            <a:r>
              <a:rPr lang="en-US" sz="1200">
                <a:latin typeface="Tahoma" pitchFamily="34" charset="0"/>
              </a:rPr>
              <a:t>electrode</a:t>
            </a:r>
            <a:endParaRPr lang="cs-CZ" sz="1200">
              <a:latin typeface="Tahoma" pitchFamily="34" charset="0"/>
            </a:endParaRPr>
          </a:p>
        </p:txBody>
      </p:sp>
      <p:sp>
        <p:nvSpPr>
          <p:cNvPr id="525397" name="Text Box 84"/>
          <p:cNvSpPr txBox="1">
            <a:spLocks noChangeArrowheads="1"/>
          </p:cNvSpPr>
          <p:nvPr/>
        </p:nvSpPr>
        <p:spPr bwMode="auto">
          <a:xfrm>
            <a:off x="2643188" y="6149975"/>
            <a:ext cx="185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600" b="1">
                <a:latin typeface="Tahoma" pitchFamily="34" charset="0"/>
              </a:rPr>
              <a:t>Pixel electronics</a:t>
            </a:r>
            <a:endParaRPr lang="cs-CZ" sz="1600" b="1">
              <a:latin typeface="Tahoma" pitchFamily="34" charset="0"/>
            </a:endParaRPr>
          </a:p>
        </p:txBody>
      </p:sp>
      <p:grpSp>
        <p:nvGrpSpPr>
          <p:cNvPr id="11" name="Group 88"/>
          <p:cNvGrpSpPr>
            <a:grpSpLocks/>
          </p:cNvGrpSpPr>
          <p:nvPr/>
        </p:nvGrpSpPr>
        <p:grpSpPr bwMode="auto">
          <a:xfrm>
            <a:off x="2832100" y="4359275"/>
            <a:ext cx="3106738" cy="1477963"/>
            <a:chOff x="1874" y="2697"/>
            <a:chExt cx="1957" cy="931"/>
          </a:xfrm>
        </p:grpSpPr>
        <p:sp>
          <p:nvSpPr>
            <p:cNvPr id="525399" name="Text Box 51"/>
            <p:cNvSpPr txBox="1">
              <a:spLocks noChangeArrowheads="1"/>
            </p:cNvSpPr>
            <p:nvPr/>
          </p:nvSpPr>
          <p:spPr bwMode="auto">
            <a:xfrm>
              <a:off x="1874" y="3340"/>
              <a:ext cx="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sz="1200">
                  <a:latin typeface="Tahoma" pitchFamily="34" charset="0"/>
                </a:rPr>
                <a:t>Threshold</a:t>
              </a:r>
            </a:p>
            <a:p>
              <a:pPr algn="r"/>
              <a:r>
                <a:rPr lang="en-US" sz="1200">
                  <a:latin typeface="Tahoma" pitchFamily="34" charset="0"/>
                </a:rPr>
                <a:t>level</a:t>
              </a:r>
              <a:endParaRPr lang="cs-CZ" sz="1200">
                <a:latin typeface="Tahoma" pitchFamily="34" charset="0"/>
              </a:endParaRPr>
            </a:p>
          </p:txBody>
        </p:sp>
        <p:sp>
          <p:nvSpPr>
            <p:cNvPr id="525400" name="Line 85"/>
            <p:cNvSpPr>
              <a:spLocks noChangeShapeType="1"/>
            </p:cNvSpPr>
            <p:nvPr/>
          </p:nvSpPr>
          <p:spPr bwMode="auto">
            <a:xfrm>
              <a:off x="2994" y="2697"/>
              <a:ext cx="837" cy="0"/>
            </a:xfrm>
            <a:prstGeom prst="line">
              <a:avLst/>
            </a:prstGeom>
            <a:noFill/>
            <a:ln w="9525">
              <a:solidFill>
                <a:srgbClr val="FF9966"/>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525401" name="Rectangle 89"/>
          <p:cNvSpPr>
            <a:spLocks noChangeArrowheads="1"/>
          </p:cNvSpPr>
          <p:nvPr/>
        </p:nvSpPr>
        <p:spPr bwMode="auto">
          <a:xfrm>
            <a:off x="609600" y="260350"/>
            <a:ext cx="73469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nSpc>
                <a:spcPct val="90000"/>
              </a:lnSpc>
            </a:pPr>
            <a:r>
              <a:rPr lang="en-US" sz="2600" b="1">
                <a:solidFill>
                  <a:schemeClr val="tx2"/>
                </a:solidFill>
                <a:latin typeface="Tahoma" pitchFamily="34" charset="0"/>
              </a:rPr>
              <a:t>Hybrid Semiconductor Pixel Detector</a:t>
            </a:r>
            <a:r>
              <a:rPr lang="cs-CZ" sz="2600" b="1">
                <a:solidFill>
                  <a:schemeClr val="tx2"/>
                </a:solidFill>
                <a:latin typeface="Tahoma" pitchFamily="34" charset="0"/>
              </a:rPr>
              <a:t/>
            </a:r>
            <a:br>
              <a:rPr lang="cs-CZ" sz="2600" b="1">
                <a:solidFill>
                  <a:schemeClr val="tx2"/>
                </a:solidFill>
                <a:latin typeface="Tahoma" pitchFamily="34" charset="0"/>
              </a:rPr>
            </a:br>
            <a:r>
              <a:rPr lang="en-US" sz="1700" b="1">
                <a:solidFill>
                  <a:schemeClr val="tx2"/>
                </a:solidFill>
                <a:latin typeface="Tahoma" pitchFamily="34" charset="0"/>
              </a:rPr>
              <a:t>Single particle counting pixel detector + POS + E + T sensitive</a:t>
            </a:r>
          </a:p>
        </p:txBody>
      </p:sp>
      <p:grpSp>
        <p:nvGrpSpPr>
          <p:cNvPr id="525410" name="Group 98"/>
          <p:cNvGrpSpPr>
            <a:grpSpLocks/>
          </p:cNvGrpSpPr>
          <p:nvPr/>
        </p:nvGrpSpPr>
        <p:grpSpPr bwMode="auto">
          <a:xfrm>
            <a:off x="4716463" y="4652963"/>
            <a:ext cx="1800225" cy="288925"/>
            <a:chOff x="2971" y="2931"/>
            <a:chExt cx="1134" cy="182"/>
          </a:xfrm>
        </p:grpSpPr>
        <p:sp>
          <p:nvSpPr>
            <p:cNvPr id="525404" name="Freeform 92"/>
            <p:cNvSpPr>
              <a:spLocks/>
            </p:cNvSpPr>
            <p:nvPr/>
          </p:nvSpPr>
          <p:spPr bwMode="auto">
            <a:xfrm>
              <a:off x="2971" y="2976"/>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5405" name="Freeform 93"/>
            <p:cNvSpPr>
              <a:spLocks/>
            </p:cNvSpPr>
            <p:nvPr/>
          </p:nvSpPr>
          <p:spPr bwMode="auto">
            <a:xfrm>
              <a:off x="3152" y="2976"/>
              <a:ext cx="181" cy="137"/>
            </a:xfrm>
            <a:custGeom>
              <a:avLst/>
              <a:gdLst>
                <a:gd name="T0" fmla="*/ 0 w 1134"/>
                <a:gd name="T1" fmla="*/ 211 h 468"/>
                <a:gd name="T2" fmla="*/ 90 w 1134"/>
                <a:gd name="T3" fmla="*/ 438 h 468"/>
                <a:gd name="T4" fmla="*/ 272 w 1134"/>
                <a:gd name="T5" fmla="*/ 30 h 468"/>
                <a:gd name="T6" fmla="*/ 453 w 1134"/>
                <a:gd name="T7" fmla="*/ 393 h 468"/>
                <a:gd name="T8" fmla="*/ 680 w 1134"/>
                <a:gd name="T9" fmla="*/ 30 h 468"/>
                <a:gd name="T10" fmla="*/ 861 w 1134"/>
                <a:gd name="T11" fmla="*/ 393 h 468"/>
                <a:gd name="T12" fmla="*/ 1043 w 1134"/>
                <a:gd name="T13" fmla="*/ 30 h 468"/>
                <a:gd name="T14" fmla="*/ 1134 w 1134"/>
                <a:gd name="T15" fmla="*/ 211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4" h="468">
                  <a:moveTo>
                    <a:pt x="0" y="211"/>
                  </a:moveTo>
                  <a:cubicBezTo>
                    <a:pt x="22" y="339"/>
                    <a:pt x="45" y="468"/>
                    <a:pt x="90" y="438"/>
                  </a:cubicBezTo>
                  <a:cubicBezTo>
                    <a:pt x="135" y="408"/>
                    <a:pt x="211" y="37"/>
                    <a:pt x="272" y="30"/>
                  </a:cubicBezTo>
                  <a:cubicBezTo>
                    <a:pt x="333" y="23"/>
                    <a:pt x="385" y="393"/>
                    <a:pt x="453" y="393"/>
                  </a:cubicBezTo>
                  <a:cubicBezTo>
                    <a:pt x="521" y="393"/>
                    <a:pt x="612" y="30"/>
                    <a:pt x="680" y="30"/>
                  </a:cubicBezTo>
                  <a:cubicBezTo>
                    <a:pt x="748" y="30"/>
                    <a:pt x="801" y="393"/>
                    <a:pt x="861" y="393"/>
                  </a:cubicBezTo>
                  <a:cubicBezTo>
                    <a:pt x="921" y="393"/>
                    <a:pt x="997" y="60"/>
                    <a:pt x="1043" y="30"/>
                  </a:cubicBezTo>
                  <a:cubicBezTo>
                    <a:pt x="1089" y="0"/>
                    <a:pt x="1119" y="181"/>
                    <a:pt x="1134" y="211"/>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25406" name="AutoShape 94"/>
            <p:cNvSpPr>
              <a:spLocks noChangeArrowheads="1"/>
            </p:cNvSpPr>
            <p:nvPr/>
          </p:nvSpPr>
          <p:spPr bwMode="auto">
            <a:xfrm>
              <a:off x="3606" y="2931"/>
              <a:ext cx="499" cy="136"/>
            </a:xfrm>
            <a:prstGeom prst="wedgeRoundRectCallout">
              <a:avLst>
                <a:gd name="adj1" fmla="val -92884"/>
                <a:gd name="adj2" fmla="val -2204"/>
                <a:gd name="adj3" fmla="val 1666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lstStyle/>
            <a:p>
              <a:pPr algn="ctr"/>
              <a:r>
                <a:rPr lang="en-US" sz="1200" b="1">
                  <a:solidFill>
                    <a:schemeClr val="bg1"/>
                  </a:solidFill>
                </a:rPr>
                <a:t>clock</a:t>
              </a:r>
            </a:p>
          </p:txBody>
        </p:sp>
      </p:grpSp>
      <p:sp>
        <p:nvSpPr>
          <p:cNvPr id="525408" name="Text Box 96"/>
          <p:cNvSpPr txBox="1">
            <a:spLocks noChangeArrowheads="1"/>
          </p:cNvSpPr>
          <p:nvPr/>
        </p:nvSpPr>
        <p:spPr bwMode="auto">
          <a:xfrm>
            <a:off x="7092950" y="5516563"/>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p>
        </p:txBody>
      </p:sp>
      <p:sp>
        <p:nvSpPr>
          <p:cNvPr id="525409" name="Text Box 97"/>
          <p:cNvSpPr txBox="1">
            <a:spLocks noChangeArrowheads="1"/>
          </p:cNvSpPr>
          <p:nvPr/>
        </p:nvSpPr>
        <p:spPr bwMode="auto">
          <a:xfrm>
            <a:off x="7092950" y="5876925"/>
            <a:ext cx="16573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bg1"/>
                </a:solidFill>
              </a:rPr>
              <a:t>Wilkinson type ADC per pixel</a:t>
            </a:r>
          </a:p>
        </p:txBody>
      </p:sp>
    </p:spTree>
    <p:extLst>
      <p:ext uri="{BB962C8B-B14F-4D97-AF65-F5344CB8AC3E}">
        <p14:creationId xmlns:p14="http://schemas.microsoft.com/office/powerpoint/2010/main" val="752101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699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01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7044"/>
                                        </p:tgtEl>
                                        <p:attrNameLst>
                                          <p:attrName>style.visibility</p:attrName>
                                        </p:attrNameLst>
                                      </p:cBhvr>
                                      <p:to>
                                        <p:strVal val="visible"/>
                                      </p:to>
                                    </p:set>
                                  </p:childTnLst>
                                </p:cTn>
                              </p:par>
                              <p:par>
                                <p:cTn id="47" presetID="3" presetClass="entr" presetSubtype="10" fill="hold" nodeType="withEffect">
                                  <p:stCondLst>
                                    <p:cond delay="0"/>
                                  </p:stCondLst>
                                  <p:childTnLst>
                                    <p:set>
                                      <p:cBhvr>
                                        <p:cTn id="48" dur="1" fill="hold">
                                          <p:stCondLst>
                                            <p:cond delay="0"/>
                                          </p:stCondLst>
                                        </p:cTn>
                                        <p:tgtEl>
                                          <p:spTgt spid="525410"/>
                                        </p:tgtEl>
                                        <p:attrNameLst>
                                          <p:attrName>style.visibility</p:attrName>
                                        </p:attrNameLst>
                                      </p:cBhvr>
                                      <p:to>
                                        <p:strVal val="visible"/>
                                      </p:to>
                                    </p:set>
                                    <p:animEffect transition="in" filter="blinds(horizontal)">
                                      <p:cBhvr>
                                        <p:cTn id="49" dur="500"/>
                                        <p:tgtEl>
                                          <p:spTgt spid="52541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25409"/>
                                        </p:tgtEl>
                                        <p:attrNameLst>
                                          <p:attrName>style.visibility</p:attrName>
                                        </p:attrNameLst>
                                      </p:cBhvr>
                                      <p:to>
                                        <p:strVal val="visible"/>
                                      </p:to>
                                    </p:set>
                                    <p:animEffect transition="in" filter="blinds(horizontal)">
                                      <p:cBhvr>
                                        <p:cTn id="54" dur="500"/>
                                        <p:tgtEl>
                                          <p:spTgt spid="525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2" grpId="0" animBg="1"/>
      <p:bldP spid="126992" grpId="1" animBg="1"/>
      <p:bldP spid="127018" grpId="0" animBg="1"/>
      <p:bldP spid="127044" grpId="0" animBg="1"/>
      <p:bldP spid="5254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054775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r>
              <a:rPr lang="en-US" b="1" dirty="0">
                <a:effectLst>
                  <a:outerShdw blurRad="38100" dist="38100" dir="2700000" algn="tl">
                    <a:srgbClr val="C0C0C0"/>
                  </a:outerShdw>
                </a:effectLst>
              </a:rPr>
              <a:t>Applications</a:t>
            </a:r>
            <a:r>
              <a:rPr lang="en-US" b="1" dirty="0" smtClean="0">
                <a:effectLst>
                  <a:outerShdw blurRad="38100" dist="38100" dir="2700000" algn="tl">
                    <a:srgbClr val="C0C0C0"/>
                  </a:outerShdw>
                </a:effectLst>
              </a:rPr>
              <a:t>: Radiation Imaging</a:t>
            </a:r>
            <a:endParaRPr lang="cs-CZ" b="1" dirty="0">
              <a:effectLst>
                <a:outerShdw blurRad="38100" dist="38100" dir="2700000" algn="tl">
                  <a:srgbClr val="C0C0C0"/>
                </a:outerShdw>
              </a:effectLst>
            </a:endParaRPr>
          </a:p>
        </p:txBody>
      </p:sp>
      <p:grpSp>
        <p:nvGrpSpPr>
          <p:cNvPr id="3" name="Skupina 14"/>
          <p:cNvGrpSpPr>
            <a:grpSpLocks noChangeAspect="1"/>
          </p:cNvGrpSpPr>
          <p:nvPr/>
        </p:nvGrpSpPr>
        <p:grpSpPr bwMode="auto">
          <a:xfrm>
            <a:off x="763588" y="1704975"/>
            <a:ext cx="1536700" cy="2089150"/>
            <a:chOff x="1306555" y="3394359"/>
            <a:chExt cx="2153270" cy="2927065"/>
          </a:xfrm>
        </p:grpSpPr>
        <p:grpSp>
          <p:nvGrpSpPr>
            <p:cNvPr id="306182" name="Skupina 5"/>
            <p:cNvGrpSpPr>
              <a:grpSpLocks noChangeAspect="1"/>
            </p:cNvGrpSpPr>
            <p:nvPr/>
          </p:nvGrpSpPr>
          <p:grpSpPr bwMode="auto">
            <a:xfrm>
              <a:off x="1306555" y="3809999"/>
              <a:ext cx="2153270" cy="2511425"/>
              <a:chOff x="639763" y="1724025"/>
              <a:chExt cx="3941762" cy="4597400"/>
            </a:xfrm>
          </p:grpSpPr>
          <p:pic>
            <p:nvPicPr>
              <p:cNvPr id="7" name="Picture 6" descr="kost rekonsrukce mys1"/>
              <p:cNvPicPr>
                <a:picLocks noChangeAspect="1" noChangeArrowheads="1"/>
              </p:cNvPicPr>
              <p:nvPr/>
            </p:nvPicPr>
            <p:blipFill>
              <a:blip r:embed="rId2"/>
              <a:srcRect/>
              <a:stretch>
                <a:fillRect/>
              </a:stretch>
            </p:blipFill>
            <p:spPr bwMode="auto">
              <a:xfrm>
                <a:off x="639763" y="1724553"/>
                <a:ext cx="3941762" cy="4596872"/>
              </a:xfrm>
              <a:prstGeom prst="rect">
                <a:avLst/>
              </a:prstGeom>
              <a:ln>
                <a:noFill/>
              </a:ln>
              <a:effectLst>
                <a:outerShdw blurRad="190500" algn="tl" rotWithShape="0">
                  <a:srgbClr val="000000">
                    <a:alpha val="70000"/>
                  </a:srgbClr>
                </a:outerShdw>
              </a:effectLst>
            </p:spPr>
          </p:pic>
          <p:grpSp>
            <p:nvGrpSpPr>
              <p:cNvPr id="306184" name="Group 7"/>
              <p:cNvGrpSpPr>
                <a:grpSpLocks/>
              </p:cNvGrpSpPr>
              <p:nvPr/>
            </p:nvGrpSpPr>
            <p:grpSpPr bwMode="auto">
              <a:xfrm>
                <a:off x="3163888" y="5416550"/>
                <a:ext cx="1114425" cy="458788"/>
                <a:chOff x="1993" y="3412"/>
                <a:chExt cx="702" cy="289"/>
              </a:xfrm>
            </p:grpSpPr>
            <p:grpSp>
              <p:nvGrpSpPr>
                <p:cNvPr id="306185" name="Group 8"/>
                <p:cNvGrpSpPr>
                  <a:grpSpLocks/>
                </p:cNvGrpSpPr>
                <p:nvPr/>
              </p:nvGrpSpPr>
              <p:grpSpPr bwMode="auto">
                <a:xfrm>
                  <a:off x="1993" y="3412"/>
                  <a:ext cx="702" cy="154"/>
                  <a:chOff x="4462" y="3489"/>
                  <a:chExt cx="384" cy="154"/>
                </a:xfrm>
              </p:grpSpPr>
              <p:sp>
                <p:nvSpPr>
                  <p:cNvPr id="306186" name="Line 9"/>
                  <p:cNvSpPr>
                    <a:spLocks noChangeShapeType="1"/>
                  </p:cNvSpPr>
                  <p:nvPr/>
                </p:nvSpPr>
                <p:spPr bwMode="auto">
                  <a:xfrm>
                    <a:off x="4462" y="3566"/>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87" name="Line 10"/>
                  <p:cNvSpPr>
                    <a:spLocks noChangeShapeType="1"/>
                  </p:cNvSpPr>
                  <p:nvPr/>
                </p:nvSpPr>
                <p:spPr bwMode="auto">
                  <a:xfrm>
                    <a:off x="4462" y="3489"/>
                    <a:ext cx="0" cy="15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88" name="Line 11"/>
                  <p:cNvSpPr>
                    <a:spLocks noChangeShapeType="1"/>
                  </p:cNvSpPr>
                  <p:nvPr/>
                </p:nvSpPr>
                <p:spPr bwMode="auto">
                  <a:xfrm>
                    <a:off x="4842" y="3489"/>
                    <a:ext cx="0" cy="15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06189" name="Text Box 12"/>
                <p:cNvSpPr txBox="1">
                  <a:spLocks noChangeArrowheads="1"/>
                </p:cNvSpPr>
                <p:nvPr/>
              </p:nvSpPr>
              <p:spPr bwMode="auto">
                <a:xfrm>
                  <a:off x="2132" y="3489"/>
                  <a:ext cx="4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chemeClr val="bg1"/>
                      </a:solidFill>
                      <a:latin typeface="Tahoma" pitchFamily="34" charset="0"/>
                    </a:rPr>
                    <a:t>1 mm</a:t>
                  </a:r>
                  <a:endParaRPr lang="cs-CZ" sz="1600">
                    <a:solidFill>
                      <a:schemeClr val="bg1"/>
                    </a:solidFill>
                    <a:latin typeface="Tahoma" pitchFamily="34" charset="0"/>
                  </a:endParaRPr>
                </a:p>
              </p:txBody>
            </p:sp>
          </p:grpSp>
        </p:grpSp>
        <p:sp>
          <p:nvSpPr>
            <p:cNvPr id="14" name="TextovéPole 13"/>
            <p:cNvSpPr txBox="1"/>
            <p:nvPr/>
          </p:nvSpPr>
          <p:spPr>
            <a:xfrm>
              <a:off x="1308779" y="3394359"/>
              <a:ext cx="2151046" cy="429274"/>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X-rays: intensity</a:t>
              </a:r>
              <a:endParaRPr lang="cs-CZ" sz="1400" dirty="0">
                <a:latin typeface="Arial" charset="0"/>
                <a:cs typeface="Arial" charset="0"/>
              </a:endParaRPr>
            </a:p>
          </p:txBody>
        </p:sp>
      </p:grpSp>
      <p:grpSp>
        <p:nvGrpSpPr>
          <p:cNvPr id="9" name="Skupina 22"/>
          <p:cNvGrpSpPr>
            <a:grpSpLocks noChangeAspect="1"/>
          </p:cNvGrpSpPr>
          <p:nvPr/>
        </p:nvGrpSpPr>
        <p:grpSpPr bwMode="auto">
          <a:xfrm>
            <a:off x="4302125" y="1704975"/>
            <a:ext cx="1260475" cy="2089150"/>
            <a:chOff x="3271557" y="3321335"/>
            <a:chExt cx="1766604" cy="2927067"/>
          </a:xfrm>
        </p:grpSpPr>
        <p:grpSp>
          <p:nvGrpSpPr>
            <p:cNvPr id="306192" name="Skupina 15"/>
            <p:cNvGrpSpPr>
              <a:grpSpLocks noChangeAspect="1"/>
            </p:cNvGrpSpPr>
            <p:nvPr/>
          </p:nvGrpSpPr>
          <p:grpSpPr bwMode="auto">
            <a:xfrm>
              <a:off x="3271557" y="3735040"/>
              <a:ext cx="1766604" cy="2513362"/>
              <a:chOff x="2481263" y="5103493"/>
              <a:chExt cx="933419" cy="1432245"/>
            </a:xfrm>
          </p:grpSpPr>
          <p:pic>
            <p:nvPicPr>
              <p:cNvPr id="17" name="Picture 62"/>
              <p:cNvPicPr>
                <a:picLocks noChangeAspect="1" noChangeArrowheads="1"/>
              </p:cNvPicPr>
              <p:nvPr/>
            </p:nvPicPr>
            <p:blipFill>
              <a:blip r:embed="rId3">
                <a:lum bright="-30000" contrast="20000"/>
              </a:blip>
              <a:srcRect/>
              <a:stretch>
                <a:fillRect/>
              </a:stretch>
            </p:blipFill>
            <p:spPr bwMode="auto">
              <a:xfrm>
                <a:off x="2481263" y="5103492"/>
                <a:ext cx="933419" cy="1432246"/>
              </a:xfrm>
              <a:prstGeom prst="rect">
                <a:avLst/>
              </a:prstGeom>
              <a:ln>
                <a:noFill/>
              </a:ln>
              <a:effectLst>
                <a:outerShdw blurRad="190500" algn="tl" rotWithShape="0">
                  <a:srgbClr val="000000">
                    <a:alpha val="70000"/>
                  </a:srgbClr>
                </a:outerShdw>
              </a:effectLst>
            </p:spPr>
          </p:pic>
          <p:sp>
            <p:nvSpPr>
              <p:cNvPr id="306194" name="Text Box 57"/>
              <p:cNvSpPr txBox="1">
                <a:spLocks noChangeArrowheads="1"/>
              </p:cNvSpPr>
              <p:nvPr/>
            </p:nvSpPr>
            <p:spPr bwMode="auto">
              <a:xfrm>
                <a:off x="2481263" y="5179962"/>
                <a:ext cx="486333" cy="20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70" tIns="25636" rIns="51270" bIns="2563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cs-CZ" sz="1100">
                    <a:solidFill>
                      <a:srgbClr val="000000"/>
                    </a:solidFill>
                    <a:latin typeface="Tahoma" pitchFamily="34" charset="0"/>
                  </a:rPr>
                  <a:t>30</a:t>
                </a:r>
                <a:r>
                  <a:rPr lang="en-US" sz="1100">
                    <a:solidFill>
                      <a:srgbClr val="000000"/>
                    </a:solidFill>
                    <a:latin typeface="Tahoma" pitchFamily="34" charset="0"/>
                  </a:rPr>
                  <a:t> </a:t>
                </a:r>
                <a:r>
                  <a:rPr lang="cs-CZ" sz="1100">
                    <a:solidFill>
                      <a:srgbClr val="000000"/>
                    </a:solidFill>
                    <a:latin typeface="Symbol" pitchFamily="18" charset="2"/>
                  </a:rPr>
                  <a:t>m</a:t>
                </a:r>
                <a:r>
                  <a:rPr lang="cs-CZ" sz="1100">
                    <a:solidFill>
                      <a:srgbClr val="000000"/>
                    </a:solidFill>
                    <a:latin typeface="Tahoma" pitchFamily="34" charset="0"/>
                  </a:rPr>
                  <a:t>m</a:t>
                </a:r>
                <a:endParaRPr lang="cs-CZ" sz="3600">
                  <a:latin typeface="Tahoma" pitchFamily="34" charset="0"/>
                </a:endParaRPr>
              </a:p>
            </p:txBody>
          </p:sp>
          <p:sp>
            <p:nvSpPr>
              <p:cNvPr id="306195" name="Line 59"/>
              <p:cNvSpPr>
                <a:spLocks noChangeShapeType="1"/>
              </p:cNvSpPr>
              <p:nvPr/>
            </p:nvSpPr>
            <p:spPr bwMode="auto">
              <a:xfrm>
                <a:off x="2567757" y="5388634"/>
                <a:ext cx="2062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6" name="Line 60"/>
              <p:cNvSpPr>
                <a:spLocks noChangeShapeType="1"/>
              </p:cNvSpPr>
              <p:nvPr/>
            </p:nvSpPr>
            <p:spPr bwMode="auto">
              <a:xfrm>
                <a:off x="2567757" y="5335669"/>
                <a:ext cx="0" cy="10685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6197" name="Line 61"/>
              <p:cNvSpPr>
                <a:spLocks noChangeShapeType="1"/>
              </p:cNvSpPr>
              <p:nvPr/>
            </p:nvSpPr>
            <p:spPr bwMode="auto">
              <a:xfrm>
                <a:off x="2774048" y="5334740"/>
                <a:ext cx="0" cy="10685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2" name="TextovéPole 21"/>
            <p:cNvSpPr txBox="1"/>
            <p:nvPr/>
          </p:nvSpPr>
          <p:spPr>
            <a:xfrm>
              <a:off x="3271557" y="3321335"/>
              <a:ext cx="1764380" cy="409256"/>
            </a:xfrm>
            <a:prstGeom prst="rect">
              <a:avLst/>
            </a:prstGeom>
            <a:solidFill>
              <a:schemeClr val="accent3">
                <a:lumMod val="75000"/>
              </a:schemeClr>
            </a:solidFill>
          </p:spPr>
          <p:txBody>
            <a:bodyPr>
              <a:spAutoFit/>
            </a:bodyPr>
            <a:lstStyle/>
            <a:p>
              <a:pPr>
                <a:defRPr/>
              </a:pPr>
              <a:r>
                <a:rPr lang="en-US" sz="1300" dirty="0">
                  <a:latin typeface="Arial" charset="0"/>
                  <a:cs typeface="Arial" charset="0"/>
                </a:rPr>
                <a:t>X-rays: phase</a:t>
              </a:r>
              <a:endParaRPr lang="cs-CZ" sz="1300" dirty="0">
                <a:latin typeface="Arial" charset="0"/>
                <a:cs typeface="Arial" charset="0"/>
              </a:endParaRPr>
            </a:p>
          </p:txBody>
        </p:sp>
      </p:grpSp>
      <p:grpSp>
        <p:nvGrpSpPr>
          <p:cNvPr id="11" name="Skupina 25"/>
          <p:cNvGrpSpPr>
            <a:grpSpLocks noChangeAspect="1"/>
          </p:cNvGrpSpPr>
          <p:nvPr/>
        </p:nvGrpSpPr>
        <p:grpSpPr bwMode="auto">
          <a:xfrm>
            <a:off x="681038" y="4113213"/>
            <a:ext cx="1787525" cy="2087562"/>
            <a:chOff x="5003766" y="3314776"/>
            <a:chExt cx="2519596" cy="2943898"/>
          </a:xfrm>
        </p:grpSpPr>
        <p:pic>
          <p:nvPicPr>
            <p:cNvPr id="24" name="Picture 14" descr="watch3"/>
            <p:cNvPicPr>
              <a:picLocks noChangeAspect="1" noChangeArrowheads="1"/>
            </p:cNvPicPr>
            <p:nvPr/>
          </p:nvPicPr>
          <p:blipFill>
            <a:blip r:embed="rId4"/>
            <a:srcRect/>
            <a:stretch>
              <a:fillRect/>
            </a:stretch>
          </p:blipFill>
          <p:spPr bwMode="auto">
            <a:xfrm>
              <a:off x="5003766" y="3746846"/>
              <a:ext cx="2519596" cy="2511828"/>
            </a:xfrm>
            <a:prstGeom prst="rect">
              <a:avLst/>
            </a:prstGeom>
            <a:ln>
              <a:noFill/>
            </a:ln>
            <a:effectLst>
              <a:outerShdw blurRad="190500" algn="tl" rotWithShape="0">
                <a:srgbClr val="000000">
                  <a:alpha val="70000"/>
                </a:srgbClr>
              </a:outerShdw>
            </a:effectLst>
          </p:spPr>
        </p:pic>
        <p:sp>
          <p:nvSpPr>
            <p:cNvPr id="25" name="TextovéPole 24"/>
            <p:cNvSpPr txBox="1"/>
            <p:nvPr/>
          </p:nvSpPr>
          <p:spPr>
            <a:xfrm>
              <a:off x="5003766" y="3314776"/>
              <a:ext cx="2519596" cy="434309"/>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Neutrons: intensity</a:t>
              </a:r>
              <a:endParaRPr lang="cs-CZ" sz="1400" dirty="0">
                <a:latin typeface="Arial" charset="0"/>
                <a:cs typeface="Arial" charset="0"/>
              </a:endParaRPr>
            </a:p>
          </p:txBody>
        </p:sp>
      </p:grpSp>
      <p:grpSp>
        <p:nvGrpSpPr>
          <p:cNvPr id="12" name="Skupina 28"/>
          <p:cNvGrpSpPr>
            <a:grpSpLocks/>
          </p:cNvGrpSpPr>
          <p:nvPr/>
        </p:nvGrpSpPr>
        <p:grpSpPr bwMode="auto">
          <a:xfrm>
            <a:off x="4232275" y="4105275"/>
            <a:ext cx="1882775" cy="2089150"/>
            <a:chOff x="5736009" y="4060237"/>
            <a:chExt cx="1882800" cy="2088000"/>
          </a:xfrm>
        </p:grpSpPr>
        <p:pic>
          <p:nvPicPr>
            <p:cNvPr id="27" name="Picture 7" descr="1x"/>
            <p:cNvPicPr>
              <a:picLocks noChangeAspect="1" noChangeArrowheads="1"/>
            </p:cNvPicPr>
            <p:nvPr/>
          </p:nvPicPr>
          <p:blipFill>
            <a:blip r:embed="rId5"/>
            <a:srcRect l="8406" t="4813" r="14001" b="4372"/>
            <a:stretch>
              <a:fillRect/>
            </a:stretch>
          </p:blipFill>
          <p:spPr bwMode="auto">
            <a:xfrm>
              <a:off x="5736009" y="4366456"/>
              <a:ext cx="1881213" cy="1781781"/>
            </a:xfrm>
            <a:prstGeom prst="rect">
              <a:avLst/>
            </a:prstGeom>
            <a:ln>
              <a:noFill/>
            </a:ln>
            <a:effectLst>
              <a:outerShdw blurRad="190500" algn="tl" rotWithShape="0">
                <a:srgbClr val="000000">
                  <a:alpha val="70000"/>
                </a:srgbClr>
              </a:outerShdw>
            </a:effectLst>
          </p:spPr>
        </p:pic>
        <p:sp>
          <p:nvSpPr>
            <p:cNvPr id="28" name="TextovéPole 27"/>
            <p:cNvSpPr txBox="1"/>
            <p:nvPr/>
          </p:nvSpPr>
          <p:spPr>
            <a:xfrm>
              <a:off x="5736009" y="4060237"/>
              <a:ext cx="1882800" cy="307805"/>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Ions: energy</a:t>
              </a:r>
              <a:endParaRPr lang="cs-CZ" sz="1400" dirty="0">
                <a:latin typeface="Arial" charset="0"/>
                <a:cs typeface="Arial" charset="0"/>
              </a:endParaRPr>
            </a:p>
          </p:txBody>
        </p:sp>
      </p:grpSp>
      <p:grpSp>
        <p:nvGrpSpPr>
          <p:cNvPr id="13" name="Skupina 32"/>
          <p:cNvGrpSpPr>
            <a:grpSpLocks/>
          </p:cNvGrpSpPr>
          <p:nvPr/>
        </p:nvGrpSpPr>
        <p:grpSpPr bwMode="auto">
          <a:xfrm>
            <a:off x="2395538" y="1695450"/>
            <a:ext cx="1792287" cy="2098675"/>
            <a:chOff x="1104479" y="4150079"/>
            <a:chExt cx="1792800" cy="2098321"/>
          </a:xfrm>
        </p:grpSpPr>
        <p:pic>
          <p:nvPicPr>
            <p:cNvPr id="31" name="Picture 3"/>
            <p:cNvPicPr>
              <a:picLocks noChangeAspect="1" noChangeArrowheads="1"/>
            </p:cNvPicPr>
            <p:nvPr/>
          </p:nvPicPr>
          <p:blipFill>
            <a:blip r:embed="rId6"/>
            <a:srcRect/>
            <a:stretch>
              <a:fillRect/>
            </a:stretch>
          </p:blipFill>
          <p:spPr bwMode="auto">
            <a:xfrm>
              <a:off x="1104479" y="4454828"/>
              <a:ext cx="1792800" cy="1793572"/>
            </a:xfrm>
            <a:prstGeom prst="rect">
              <a:avLst/>
            </a:prstGeom>
            <a:ln>
              <a:noFill/>
            </a:ln>
            <a:effectLst>
              <a:outerShdw blurRad="190500" algn="tl" rotWithShape="0">
                <a:srgbClr val="000000">
                  <a:alpha val="70000"/>
                </a:srgbClr>
              </a:outerShdw>
            </a:effectLst>
          </p:spPr>
        </p:pic>
        <p:sp>
          <p:nvSpPr>
            <p:cNvPr id="32" name="TextovéPole 31"/>
            <p:cNvSpPr txBox="1"/>
            <p:nvPr/>
          </p:nvSpPr>
          <p:spPr>
            <a:xfrm>
              <a:off x="1106066" y="4150079"/>
              <a:ext cx="1791213" cy="304749"/>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X-rays: energy</a:t>
              </a:r>
              <a:endParaRPr lang="cs-CZ" sz="1400" dirty="0">
                <a:latin typeface="Arial" charset="0"/>
                <a:cs typeface="Arial" charset="0"/>
              </a:endParaRPr>
            </a:p>
          </p:txBody>
        </p:sp>
      </p:grpSp>
      <p:grpSp>
        <p:nvGrpSpPr>
          <p:cNvPr id="15" name="Skupina 37"/>
          <p:cNvGrpSpPr>
            <a:grpSpLocks/>
          </p:cNvGrpSpPr>
          <p:nvPr/>
        </p:nvGrpSpPr>
        <p:grpSpPr bwMode="auto">
          <a:xfrm>
            <a:off x="5643563" y="1695450"/>
            <a:ext cx="1790700" cy="2098675"/>
            <a:chOff x="5959794" y="1787657"/>
            <a:chExt cx="1791163" cy="2098321"/>
          </a:xfrm>
        </p:grpSpPr>
        <p:pic>
          <p:nvPicPr>
            <p:cNvPr id="61442" name="Picture 2"/>
            <p:cNvPicPr>
              <a:picLocks noChangeAspect="1" noChangeArrowheads="1"/>
            </p:cNvPicPr>
            <p:nvPr/>
          </p:nvPicPr>
          <p:blipFill>
            <a:blip r:embed="rId7"/>
            <a:srcRect/>
            <a:stretch>
              <a:fillRect/>
            </a:stretch>
          </p:blipFill>
          <p:spPr bwMode="auto">
            <a:xfrm>
              <a:off x="5959794" y="2093993"/>
              <a:ext cx="1791163" cy="1791985"/>
            </a:xfrm>
            <a:prstGeom prst="rect">
              <a:avLst/>
            </a:prstGeom>
            <a:ln>
              <a:noFill/>
            </a:ln>
            <a:effectLst>
              <a:outerShdw blurRad="190500" algn="tl" rotWithShape="0">
                <a:srgbClr val="000000">
                  <a:alpha val="70000"/>
                </a:srgbClr>
              </a:outerShdw>
            </a:effectLst>
          </p:spPr>
        </p:pic>
        <p:sp>
          <p:nvSpPr>
            <p:cNvPr id="36" name="TextovéPole 35"/>
            <p:cNvSpPr txBox="1"/>
            <p:nvPr/>
          </p:nvSpPr>
          <p:spPr>
            <a:xfrm>
              <a:off x="5959794" y="1787657"/>
              <a:ext cx="1791163" cy="304749"/>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X-rays: polarization</a:t>
              </a:r>
              <a:endParaRPr lang="cs-CZ" sz="1400" dirty="0">
                <a:latin typeface="Arial" charset="0"/>
                <a:cs typeface="Arial" charset="0"/>
              </a:endParaRPr>
            </a:p>
          </p:txBody>
        </p:sp>
      </p:grpSp>
      <p:sp>
        <p:nvSpPr>
          <p:cNvPr id="30621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cs-CZ" sz="2000">
              <a:latin typeface="Tahoma" pitchFamily="34" charset="0"/>
            </a:endParaRPr>
          </a:p>
        </p:txBody>
      </p:sp>
      <p:grpSp>
        <p:nvGrpSpPr>
          <p:cNvPr id="16" name="Skupina 51"/>
          <p:cNvGrpSpPr>
            <a:grpSpLocks/>
          </p:cNvGrpSpPr>
          <p:nvPr/>
        </p:nvGrpSpPr>
        <p:grpSpPr bwMode="auto">
          <a:xfrm>
            <a:off x="2547938" y="4113213"/>
            <a:ext cx="1584325" cy="2092325"/>
            <a:chOff x="3045575" y="4158385"/>
            <a:chExt cx="1584000" cy="2091792"/>
          </a:xfrm>
        </p:grpSpPr>
        <p:grpSp>
          <p:nvGrpSpPr>
            <p:cNvPr id="306213" name="Skupina 49"/>
            <p:cNvGrpSpPr>
              <a:grpSpLocks noChangeAspect="1"/>
            </p:cNvGrpSpPr>
            <p:nvPr/>
          </p:nvGrpSpPr>
          <p:grpSpPr bwMode="auto">
            <a:xfrm>
              <a:off x="3045575" y="4468177"/>
              <a:ext cx="1583631" cy="1782000"/>
              <a:chOff x="3286245" y="4264767"/>
              <a:chExt cx="1692488" cy="1904493"/>
            </a:xfrm>
          </p:grpSpPr>
          <p:sp>
            <p:nvSpPr>
              <p:cNvPr id="48" name="Obdélník 47"/>
              <p:cNvSpPr/>
              <p:nvPr/>
            </p:nvSpPr>
            <p:spPr bwMode="auto">
              <a:xfrm>
                <a:off x="3286245" y="4264437"/>
                <a:ext cx="1692882" cy="1904823"/>
              </a:xfrm>
              <a:prstGeom prst="rect">
                <a:avLst/>
              </a:prstGeom>
              <a:solidFill>
                <a:srgbClr val="FFFFFF"/>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a:lstStyle/>
              <a:p>
                <a:pPr>
                  <a:defRPr/>
                </a:pPr>
                <a:endParaRPr lang="cs-CZ" sz="2000">
                  <a:latin typeface="Arial" charset="0"/>
                  <a:cs typeface="Arial" charset="0"/>
                </a:endParaRPr>
              </a:p>
            </p:txBody>
          </p:sp>
          <p:grpSp>
            <p:nvGrpSpPr>
              <p:cNvPr id="306215" name="Skupina 46"/>
              <p:cNvGrpSpPr>
                <a:grpSpLocks/>
              </p:cNvGrpSpPr>
              <p:nvPr/>
            </p:nvGrpSpPr>
            <p:grpSpPr bwMode="auto">
              <a:xfrm>
                <a:off x="3389098" y="4314700"/>
                <a:ext cx="1486782" cy="1806239"/>
                <a:chOff x="3124200" y="4210439"/>
                <a:chExt cx="1486782" cy="1806239"/>
              </a:xfrm>
            </p:grpSpPr>
            <p:pic>
              <p:nvPicPr>
                <p:cNvPr id="30621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r="16624" b="17561"/>
                <a:stretch>
                  <a:fillRect/>
                </a:stretch>
              </p:blipFill>
              <p:spPr bwMode="auto">
                <a:xfrm>
                  <a:off x="3124200" y="4210439"/>
                  <a:ext cx="1486782" cy="18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217" name="Text Box 4"/>
                <p:cNvSpPr txBox="1">
                  <a:spLocks noChangeArrowheads="1"/>
                </p:cNvSpPr>
                <p:nvPr/>
              </p:nvSpPr>
              <p:spPr bwMode="auto">
                <a:xfrm>
                  <a:off x="4113548" y="5197063"/>
                  <a:ext cx="417403" cy="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2730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200">
                      <a:solidFill>
                        <a:srgbClr val="FFFFFF"/>
                      </a:solidFill>
                      <a:latin typeface="Tahoma" pitchFamily="34" charset="0"/>
                      <a:ea typeface="MS Mincho" pitchFamily="49" charset="-128"/>
                    </a:rPr>
                    <a:t>Area of transmission</a:t>
                  </a:r>
                  <a:endParaRPr lang="en-US" sz="1600">
                    <a:latin typeface="Tahoma" pitchFamily="34" charset="0"/>
                  </a:endParaRPr>
                </a:p>
              </p:txBody>
            </p:sp>
          </p:grpSp>
        </p:grpSp>
        <p:sp>
          <p:nvSpPr>
            <p:cNvPr id="51" name="TextovéPole 50"/>
            <p:cNvSpPr txBox="1"/>
            <p:nvPr/>
          </p:nvSpPr>
          <p:spPr>
            <a:xfrm>
              <a:off x="3045575" y="4158385"/>
              <a:ext cx="1584000" cy="307897"/>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Neutrons: energy</a:t>
              </a:r>
              <a:endParaRPr lang="cs-CZ" sz="1400" dirty="0">
                <a:latin typeface="Arial" charset="0"/>
                <a:cs typeface="Arial" charset="0"/>
              </a:endParaRPr>
            </a:p>
          </p:txBody>
        </p:sp>
      </p:grpSp>
      <p:grpSp>
        <p:nvGrpSpPr>
          <p:cNvPr id="20" name="Skupina 56"/>
          <p:cNvGrpSpPr>
            <a:grpSpLocks/>
          </p:cNvGrpSpPr>
          <p:nvPr/>
        </p:nvGrpSpPr>
        <p:grpSpPr bwMode="auto">
          <a:xfrm>
            <a:off x="6188075" y="4105275"/>
            <a:ext cx="1905000" cy="2090738"/>
            <a:chOff x="6241122" y="4115067"/>
            <a:chExt cx="1904400" cy="2089896"/>
          </a:xfrm>
        </p:grpSpPr>
        <p:pic>
          <p:nvPicPr>
            <p:cNvPr id="56" name="Picture 5"/>
            <p:cNvPicPr>
              <a:picLocks noChangeAspect="1" noChangeArrowheads="1"/>
            </p:cNvPicPr>
            <p:nvPr/>
          </p:nvPicPr>
          <p:blipFill>
            <a:blip r:embed="rId9"/>
            <a:srcRect/>
            <a:stretch>
              <a:fillRect/>
            </a:stretch>
          </p:blipFill>
          <p:spPr bwMode="auto">
            <a:xfrm>
              <a:off x="6241122" y="4422918"/>
              <a:ext cx="1904400" cy="1782045"/>
            </a:xfrm>
            <a:prstGeom prst="rect">
              <a:avLst/>
            </a:prstGeom>
            <a:ln>
              <a:noFill/>
            </a:ln>
            <a:effectLst>
              <a:outerShdw blurRad="190500" algn="tl" rotWithShape="0">
                <a:srgbClr val="000000">
                  <a:alpha val="70000"/>
                </a:srgbClr>
              </a:outerShdw>
            </a:effectLst>
          </p:spPr>
        </p:pic>
        <p:sp>
          <p:nvSpPr>
            <p:cNvPr id="55" name="TextovéPole 54"/>
            <p:cNvSpPr txBox="1"/>
            <p:nvPr/>
          </p:nvSpPr>
          <p:spPr>
            <a:xfrm>
              <a:off x="6241122" y="4115067"/>
              <a:ext cx="1904400" cy="307851"/>
            </a:xfrm>
            <a:prstGeom prst="rect">
              <a:avLst/>
            </a:prstGeom>
            <a:solidFill>
              <a:schemeClr val="accent3">
                <a:lumMod val="75000"/>
              </a:schemeClr>
            </a:solidFill>
          </p:spPr>
          <p:txBody>
            <a:bodyPr>
              <a:spAutoFit/>
            </a:bodyPr>
            <a:lstStyle/>
            <a:p>
              <a:pPr>
                <a:defRPr/>
              </a:pPr>
              <a:r>
                <a:rPr lang="en-US" sz="1400" dirty="0">
                  <a:latin typeface="Arial" charset="0"/>
                  <a:cs typeface="Arial" charset="0"/>
                </a:rPr>
                <a:t>Ions: direction</a:t>
              </a:r>
              <a:endParaRPr lang="cs-CZ" sz="1400" dirty="0">
                <a:latin typeface="Arial" charset="0"/>
                <a:cs typeface="Arial" charset="0"/>
              </a:endParaRPr>
            </a:p>
          </p:txBody>
        </p:sp>
      </p:grpSp>
      <p:sp>
        <p:nvSpPr>
          <p:cNvPr id="46" name="Footer Placeholder 4"/>
          <p:cNvSpPr txBox="1">
            <a:spLocks noGrp="1"/>
          </p:cNvSpPr>
          <p:nvPr/>
        </p:nvSpPr>
        <p:spPr bwMode="auto">
          <a:xfrm>
            <a:off x="3340101" y="0"/>
            <a:ext cx="5803900" cy="228600"/>
          </a:xfrm>
          <a:prstGeom prst="rect">
            <a:avLst/>
          </a:prstGeom>
          <a:solidFill>
            <a:schemeClr val="bg2"/>
          </a:solidFill>
          <a:ln>
            <a:miter lim="800000"/>
            <a:headEnd/>
            <a:tailEnd/>
          </a:ln>
        </p:spPr>
        <p:txBody>
          <a:bodyPr anchor="b"/>
          <a:lstStyle/>
          <a:p>
            <a:pPr algn="r">
              <a:defRPr/>
            </a:pPr>
            <a:r>
              <a:rPr lang="en-US" sz="900" b="1" dirty="0">
                <a:solidFill>
                  <a:schemeClr val="bg1"/>
                </a:solidFill>
                <a:latin typeface="+mn-lt"/>
              </a:rPr>
              <a:t>Jan </a:t>
            </a:r>
            <a:r>
              <a:rPr lang="cs-CZ" sz="900" b="1" dirty="0" smtClean="0">
                <a:solidFill>
                  <a:schemeClr val="bg1"/>
                </a:solidFill>
                <a:latin typeface="+mn-lt"/>
              </a:rPr>
              <a:t>Jakůbek</a:t>
            </a:r>
            <a:r>
              <a:rPr lang="en-US" sz="900" b="1" dirty="0" smtClean="0">
                <a:solidFill>
                  <a:schemeClr val="bg1"/>
                </a:solidFill>
                <a:latin typeface="+mn-lt"/>
              </a:rPr>
              <a:t>, IEAP CTU Prague</a:t>
            </a:r>
            <a:endParaRPr lang="en-US" sz="900" b="1" dirty="0">
              <a:solidFill>
                <a:schemeClr val="bg1"/>
              </a:solidFill>
              <a:latin typeface="+mn-lt"/>
            </a:endParaRPr>
          </a:p>
        </p:txBody>
      </p:sp>
    </p:spTree>
    <p:extLst>
      <p:ext uri="{BB962C8B-B14F-4D97-AF65-F5344CB8AC3E}">
        <p14:creationId xmlns:p14="http://schemas.microsoft.com/office/powerpoint/2010/main" val="15557268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txBox="1">
            <a:spLocks noGrp="1"/>
          </p:cNvSpPr>
          <p:nvPr/>
        </p:nvSpPr>
        <p:spPr bwMode="auto">
          <a:xfrm>
            <a:off x="685800" y="6248400"/>
            <a:ext cx="1905000" cy="457200"/>
          </a:xfrm>
          <a:prstGeom prst="rect">
            <a:avLst/>
          </a:prstGeom>
          <a:noFill/>
          <a:ln>
            <a:miter lim="800000"/>
            <a:headEnd/>
            <a:tailEnd/>
          </a:ln>
        </p:spPr>
        <p:txBody>
          <a:bodyPr anchor="b"/>
          <a:lstStyle/>
          <a:p>
            <a:pPr>
              <a:defRPr/>
            </a:pPr>
            <a:r>
              <a:rPr lang="en-US" sz="900">
                <a:latin typeface="+mn-lt"/>
              </a:rPr>
              <a:t>ILL Grenoble 25</a:t>
            </a:r>
            <a:r>
              <a:rPr lang="en-US" sz="900" baseline="30000">
                <a:latin typeface="+mn-lt"/>
              </a:rPr>
              <a:t>th</a:t>
            </a:r>
            <a:r>
              <a:rPr lang="en-US" sz="900">
                <a:latin typeface="+mn-lt"/>
              </a:rPr>
              <a:t> April 2007</a:t>
            </a:r>
          </a:p>
        </p:txBody>
      </p:sp>
      <p:pic>
        <p:nvPicPr>
          <p:cNvPr id="361476" name="Picture 5"/>
          <p:cNvPicPr>
            <a:picLocks noChangeAspect="1" noChangeArrowheads="1"/>
          </p:cNvPicPr>
          <p:nvPr/>
        </p:nvPicPr>
        <p:blipFill>
          <a:blip r:embed="rId3">
            <a:lum bright="-24000"/>
            <a:extLst>
              <a:ext uri="{28A0092B-C50C-407E-A947-70E740481C1C}">
                <a14:useLocalDpi xmlns:a14="http://schemas.microsoft.com/office/drawing/2010/main" val="0"/>
              </a:ext>
            </a:extLst>
          </a:blip>
          <a:srcRect r="13521"/>
          <a:stretch>
            <a:fillRect/>
          </a:stretch>
        </p:blipFill>
        <p:spPr bwMode="auto">
          <a:xfrm>
            <a:off x="4819650" y="1778000"/>
            <a:ext cx="3868738"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8662" name="Rectangle 6"/>
          <p:cNvSpPr>
            <a:spLocks noGrp="1" noChangeArrowheads="1"/>
          </p:cNvSpPr>
          <p:nvPr>
            <p:ph type="title" idx="4294967295"/>
          </p:nvPr>
        </p:nvSpPr>
        <p:spPr/>
        <p:txBody>
          <a:bodyPr/>
          <a:lstStyle/>
          <a:p>
            <a:pPr>
              <a:defRPr/>
            </a:pPr>
            <a:r>
              <a:rPr lang="en-US" sz="2000" b="1">
                <a:effectLst>
                  <a:outerShdw blurRad="38100" dist="38100" dir="2700000" algn="tl">
                    <a:srgbClr val="C0C0C0"/>
                  </a:outerShdw>
                </a:effectLst>
                <a:latin typeface="+mj-lt"/>
                <a:ea typeface="+mj-ea"/>
                <a:cs typeface="+mj-cs"/>
              </a:rPr>
              <a:t>X-ray phase contrast imaging:</a:t>
            </a:r>
            <a:r>
              <a:rPr lang="en-US" sz="4000" b="1">
                <a:effectLst>
                  <a:outerShdw blurRad="38100" dist="38100" dir="2700000" algn="tl">
                    <a:srgbClr val="C0C0C0"/>
                  </a:outerShdw>
                </a:effectLst>
                <a:latin typeface="+mj-lt"/>
                <a:ea typeface="+mj-ea"/>
                <a:cs typeface="+mj-cs"/>
              </a:rPr>
              <a:t> </a:t>
            </a:r>
            <a:br>
              <a:rPr lang="en-US" sz="4000" b="1">
                <a:effectLst>
                  <a:outerShdw blurRad="38100" dist="38100" dir="2700000" algn="tl">
                    <a:srgbClr val="C0C0C0"/>
                  </a:outerShdw>
                </a:effectLst>
                <a:latin typeface="+mj-lt"/>
                <a:ea typeface="+mj-ea"/>
                <a:cs typeface="+mj-cs"/>
              </a:rPr>
            </a:br>
            <a:r>
              <a:rPr lang="en-US" sz="3200" b="1">
                <a:effectLst>
                  <a:outerShdw blurRad="38100" dist="38100" dir="2700000" algn="tl">
                    <a:srgbClr val="C0C0C0"/>
                  </a:outerShdw>
                </a:effectLst>
                <a:latin typeface="+mj-lt"/>
                <a:ea typeface="+mj-ea"/>
                <a:cs typeface="+mj-cs"/>
              </a:rPr>
              <a:t>Edges are enhanced in radiograms</a:t>
            </a:r>
            <a:endParaRPr lang="cs-CZ" sz="3200" b="1">
              <a:effectLst>
                <a:outerShdw blurRad="38100" dist="38100" dir="2700000" algn="tl">
                  <a:srgbClr val="C0C0C0"/>
                </a:outerShdw>
              </a:effectLst>
              <a:latin typeface="+mj-lt"/>
              <a:ea typeface="+mj-ea"/>
              <a:cs typeface="+mj-cs"/>
            </a:endParaRPr>
          </a:p>
        </p:txBody>
      </p:sp>
      <p:grpSp>
        <p:nvGrpSpPr>
          <p:cNvPr id="2" name="Group 13"/>
          <p:cNvGrpSpPr>
            <a:grpSpLocks/>
          </p:cNvGrpSpPr>
          <p:nvPr/>
        </p:nvGrpSpPr>
        <p:grpSpPr bwMode="auto">
          <a:xfrm>
            <a:off x="6208713" y="3567113"/>
            <a:ext cx="2479675" cy="1492250"/>
            <a:chOff x="3969" y="2354"/>
            <a:chExt cx="1562" cy="940"/>
          </a:xfrm>
        </p:grpSpPr>
        <p:sp>
          <p:nvSpPr>
            <p:cNvPr id="361479" name="Line 14"/>
            <p:cNvSpPr>
              <a:spLocks noChangeShapeType="1"/>
            </p:cNvSpPr>
            <p:nvPr/>
          </p:nvSpPr>
          <p:spPr bwMode="auto">
            <a:xfrm flipH="1">
              <a:off x="4014" y="2750"/>
              <a:ext cx="227" cy="54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61480" name="Text Box 15"/>
            <p:cNvSpPr txBox="1">
              <a:spLocks noChangeArrowheads="1"/>
            </p:cNvSpPr>
            <p:nvPr/>
          </p:nvSpPr>
          <p:spPr bwMode="auto">
            <a:xfrm>
              <a:off x="3969" y="2354"/>
              <a:ext cx="156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chemeClr val="bg1"/>
                  </a:solidFill>
                  <a:cs typeface="Arial" pitchFamily="34" charset="0"/>
                </a:rPr>
                <a:t>Edges are enhanced </a:t>
              </a:r>
            </a:p>
            <a:p>
              <a:r>
                <a:rPr lang="en-US" sz="1600">
                  <a:solidFill>
                    <a:schemeClr val="bg1"/>
                  </a:solidFill>
                  <a:cs typeface="Arial" pitchFamily="34" charset="0"/>
                </a:rPr>
                <a:t>by phase effects</a:t>
              </a:r>
              <a:endParaRPr lang="cs-CZ" sz="1600">
                <a:solidFill>
                  <a:schemeClr val="bg1"/>
                </a:solidFill>
                <a:cs typeface="Arial" pitchFamily="34" charset="0"/>
              </a:endParaRPr>
            </a:p>
          </p:txBody>
        </p:sp>
      </p:grpSp>
      <p:sp>
        <p:nvSpPr>
          <p:cNvPr id="361481" name="Text Box 16"/>
          <p:cNvSpPr txBox="1">
            <a:spLocks noChangeArrowheads="1"/>
          </p:cNvSpPr>
          <p:nvPr/>
        </p:nvSpPr>
        <p:spPr bwMode="auto">
          <a:xfrm>
            <a:off x="4852988" y="5891213"/>
            <a:ext cx="173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b="1">
                <a:solidFill>
                  <a:srgbClr val="000000"/>
                </a:solidFill>
                <a:cs typeface="Arial" pitchFamily="34" charset="0"/>
              </a:rPr>
              <a:t>Mouse Kidney</a:t>
            </a:r>
            <a:endParaRPr lang="cs-CZ" b="1">
              <a:solidFill>
                <a:srgbClr val="000000"/>
              </a:solidFill>
              <a:cs typeface="Arial" pitchFamily="34" charset="0"/>
            </a:endParaRPr>
          </a:p>
        </p:txBody>
      </p:sp>
      <p:pic>
        <p:nvPicPr>
          <p:cNvPr id="361482" name="Picture 21"/>
          <p:cNvPicPr>
            <a:picLocks noChangeAspect="1" noChangeArrowheads="1"/>
          </p:cNvPicPr>
          <p:nvPr/>
        </p:nvPicPr>
        <p:blipFill>
          <a:blip r:embed="rId4">
            <a:lum bright="-36000" contrast="42000"/>
            <a:extLst>
              <a:ext uri="{28A0092B-C50C-407E-A947-70E740481C1C}">
                <a14:useLocalDpi xmlns:a14="http://schemas.microsoft.com/office/drawing/2010/main" val="0"/>
              </a:ext>
            </a:extLst>
          </a:blip>
          <a:srcRect r="39185"/>
          <a:stretch>
            <a:fillRect/>
          </a:stretch>
        </p:blipFill>
        <p:spPr bwMode="auto">
          <a:xfrm>
            <a:off x="757238" y="1778000"/>
            <a:ext cx="3814762"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3" name="Text Box 29"/>
          <p:cNvSpPr txBox="1">
            <a:spLocks noChangeArrowheads="1"/>
          </p:cNvSpPr>
          <p:nvPr/>
        </p:nvSpPr>
        <p:spPr bwMode="auto">
          <a:xfrm>
            <a:off x="2659063" y="5891213"/>
            <a:ext cx="1912937" cy="366712"/>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b="1">
                <a:solidFill>
                  <a:schemeClr val="bg1"/>
                </a:solidFill>
                <a:cs typeface="Arial" pitchFamily="34" charset="0"/>
              </a:rPr>
              <a:t>Termite head</a:t>
            </a:r>
            <a:endParaRPr lang="cs-CZ" b="1">
              <a:solidFill>
                <a:schemeClr val="bg1"/>
              </a:solidFill>
              <a:cs typeface="Arial" pitchFamily="34" charset="0"/>
            </a:endParaRPr>
          </a:p>
        </p:txBody>
      </p:sp>
      <p:sp>
        <p:nvSpPr>
          <p:cNvPr id="13" name="Footer Placeholder 4"/>
          <p:cNvSpPr txBox="1">
            <a:spLocks noGrp="1"/>
          </p:cNvSpPr>
          <p:nvPr/>
        </p:nvSpPr>
        <p:spPr bwMode="auto">
          <a:xfrm>
            <a:off x="3340101" y="0"/>
            <a:ext cx="5803900" cy="228600"/>
          </a:xfrm>
          <a:prstGeom prst="rect">
            <a:avLst/>
          </a:prstGeom>
          <a:solidFill>
            <a:schemeClr val="bg2"/>
          </a:solidFill>
          <a:ln>
            <a:miter lim="800000"/>
            <a:headEnd/>
            <a:tailEnd/>
          </a:ln>
        </p:spPr>
        <p:txBody>
          <a:bodyPr anchor="b"/>
          <a:lstStyle/>
          <a:p>
            <a:pPr algn="r">
              <a:defRPr/>
            </a:pPr>
            <a:r>
              <a:rPr lang="en-US" sz="900" b="1" dirty="0">
                <a:solidFill>
                  <a:schemeClr val="bg1"/>
                </a:solidFill>
                <a:latin typeface="+mn-lt"/>
              </a:rPr>
              <a:t>Jan </a:t>
            </a:r>
            <a:r>
              <a:rPr lang="cs-CZ" sz="900" b="1" dirty="0" smtClean="0">
                <a:solidFill>
                  <a:schemeClr val="bg1"/>
                </a:solidFill>
                <a:latin typeface="+mn-lt"/>
              </a:rPr>
              <a:t>Jakůbek</a:t>
            </a:r>
            <a:r>
              <a:rPr lang="en-US" sz="900" b="1" dirty="0" smtClean="0">
                <a:solidFill>
                  <a:schemeClr val="bg1"/>
                </a:solidFill>
                <a:latin typeface="+mn-lt"/>
              </a:rPr>
              <a:t>, IEAP CTU Prague</a:t>
            </a:r>
            <a:endParaRPr lang="en-US" sz="900" b="1" dirty="0">
              <a:solidFill>
                <a:schemeClr val="bg1"/>
              </a:solidFill>
              <a:latin typeface="+mn-lt"/>
            </a:endParaRPr>
          </a:p>
        </p:txBody>
      </p:sp>
      <p:grpSp>
        <p:nvGrpSpPr>
          <p:cNvPr id="6" name="Skupina 5"/>
          <p:cNvGrpSpPr/>
          <p:nvPr/>
        </p:nvGrpSpPr>
        <p:grpSpPr>
          <a:xfrm>
            <a:off x="899592" y="1838424"/>
            <a:ext cx="864096" cy="294432"/>
            <a:chOff x="899592" y="1838424"/>
            <a:chExt cx="864096" cy="294432"/>
          </a:xfrm>
        </p:grpSpPr>
        <p:cxnSp>
          <p:nvCxnSpPr>
            <p:cNvPr id="4" name="Přímá spojnice 3"/>
            <p:cNvCxnSpPr/>
            <p:nvPr/>
          </p:nvCxnSpPr>
          <p:spPr>
            <a:xfrm>
              <a:off x="899592" y="1985640"/>
              <a:ext cx="86409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899592" y="1838424"/>
              <a:ext cx="0" cy="29123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V="1">
              <a:off x="1763688" y="1841624"/>
              <a:ext cx="0" cy="29123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7" name="TextovéPole 6"/>
          <p:cNvSpPr txBox="1"/>
          <p:nvPr/>
        </p:nvSpPr>
        <p:spPr>
          <a:xfrm>
            <a:off x="919436" y="2129656"/>
            <a:ext cx="864096" cy="276999"/>
          </a:xfrm>
          <a:prstGeom prst="rect">
            <a:avLst/>
          </a:prstGeom>
          <a:noFill/>
        </p:spPr>
        <p:txBody>
          <a:bodyPr wrap="square" rtlCol="0">
            <a:spAutoFit/>
          </a:bodyPr>
          <a:lstStyle/>
          <a:p>
            <a:pPr algn="ctr"/>
            <a:r>
              <a:rPr lang="en-US" sz="1200" b="1" dirty="0" smtClean="0">
                <a:solidFill>
                  <a:srgbClr val="000000"/>
                </a:solidFill>
              </a:rPr>
              <a:t>100 um</a:t>
            </a:r>
            <a:endParaRPr lang="cs-CZ" sz="1200" b="1" dirty="0">
              <a:solidFill>
                <a:srgbClr val="000000"/>
              </a:solidFill>
            </a:endParaRPr>
          </a:p>
        </p:txBody>
      </p:sp>
    </p:spTree>
    <p:extLst>
      <p:ext uri="{BB962C8B-B14F-4D97-AF65-F5344CB8AC3E}">
        <p14:creationId xmlns:p14="http://schemas.microsoft.com/office/powerpoint/2010/main" val="2754954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4" name="Picture 2" descr="pan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1789113"/>
            <a:ext cx="45402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Rectangle 3"/>
          <p:cNvSpPr>
            <a:spLocks noGrp="1" noChangeArrowheads="1"/>
          </p:cNvSpPr>
          <p:nvPr>
            <p:ph type="title" idx="4294967295"/>
          </p:nvPr>
        </p:nvSpPr>
        <p:spPr/>
        <p:txBody>
          <a:bodyPr/>
          <a:lstStyle/>
          <a:p>
            <a:pPr>
              <a:defRPr/>
            </a:pPr>
            <a:r>
              <a:rPr lang="en-US" sz="2000" b="1" dirty="0">
                <a:effectLst>
                  <a:outerShdw blurRad="38100" dist="38100" dir="2700000" algn="tl">
                    <a:srgbClr val="C0C0C0"/>
                  </a:outerShdw>
                </a:effectLst>
                <a:latin typeface="+mj-lt"/>
                <a:ea typeface="+mj-ea"/>
                <a:cs typeface="+mj-cs"/>
              </a:rPr>
              <a:t>Primary Application: High contrast imaging</a:t>
            </a:r>
            <a:r>
              <a:rPr lang="en-US" sz="3200" b="1" dirty="0">
                <a:effectLst>
                  <a:outerShdw blurRad="38100" dist="38100" dir="2700000" algn="tl">
                    <a:srgbClr val="C0C0C0"/>
                  </a:outerShdw>
                </a:effectLst>
                <a:latin typeface="+mj-lt"/>
                <a:ea typeface="+mj-ea"/>
                <a:cs typeface="+mj-cs"/>
              </a:rPr>
              <a:t/>
            </a:r>
            <a:br>
              <a:rPr lang="en-US" sz="3200" b="1" dirty="0">
                <a:effectLst>
                  <a:outerShdw blurRad="38100" dist="38100" dir="2700000" algn="tl">
                    <a:srgbClr val="C0C0C0"/>
                  </a:outerShdw>
                </a:effectLst>
                <a:latin typeface="+mj-lt"/>
                <a:ea typeface="+mj-ea"/>
                <a:cs typeface="+mj-cs"/>
              </a:rPr>
            </a:br>
            <a:r>
              <a:rPr lang="en-US" sz="4000" b="1" dirty="0">
                <a:effectLst>
                  <a:outerShdw blurRad="38100" dist="38100" dir="2700000" algn="tl">
                    <a:srgbClr val="C0C0C0"/>
                  </a:outerShdw>
                </a:effectLst>
                <a:latin typeface="+mj-lt"/>
                <a:ea typeface="+mj-ea"/>
                <a:cs typeface="+mj-cs"/>
              </a:rPr>
              <a:t>Mouse backbone and pelvis</a:t>
            </a:r>
            <a:endParaRPr lang="cs-CZ" sz="4000" b="1" dirty="0">
              <a:effectLst>
                <a:outerShdw blurRad="38100" dist="38100" dir="2700000" algn="tl">
                  <a:srgbClr val="C0C0C0"/>
                </a:outerShdw>
              </a:effectLst>
              <a:latin typeface="+mj-lt"/>
              <a:ea typeface="+mj-ea"/>
              <a:cs typeface="+mj-cs"/>
            </a:endParaRPr>
          </a:p>
        </p:txBody>
      </p:sp>
      <p:pic>
        <p:nvPicPr>
          <p:cNvPr id="430084" name="Picture 4" descr="panev"/>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06463" y="1789113"/>
            <a:ext cx="45402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5" name="Picture 5" descr="panev srst"/>
          <p:cNvPicPr>
            <a:picLocks noChangeAspect="1" noChangeArrowheads="1"/>
          </p:cNvPicPr>
          <p:nvPr/>
        </p:nvPicPr>
        <p:blipFill>
          <a:blip r:embed="rId3">
            <a:extLst>
              <a:ext uri="{28A0092B-C50C-407E-A947-70E740481C1C}">
                <a14:useLocalDpi xmlns:a14="http://schemas.microsoft.com/office/drawing/2010/main" val="0"/>
              </a:ext>
            </a:extLst>
          </a:blip>
          <a:srcRect b="105"/>
          <a:stretch>
            <a:fillRect/>
          </a:stretch>
        </p:blipFill>
        <p:spPr bwMode="auto">
          <a:xfrm>
            <a:off x="906463" y="1789113"/>
            <a:ext cx="45402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984500" y="1789113"/>
            <a:ext cx="5919788" cy="3313112"/>
            <a:chOff x="1880" y="1127"/>
            <a:chExt cx="3729" cy="2087"/>
          </a:xfrm>
        </p:grpSpPr>
        <p:sp>
          <p:nvSpPr>
            <p:cNvPr id="307209" name="Rectangle 7"/>
            <p:cNvSpPr>
              <a:spLocks noChangeArrowheads="1"/>
            </p:cNvSpPr>
            <p:nvPr/>
          </p:nvSpPr>
          <p:spPr bwMode="auto">
            <a:xfrm>
              <a:off x="1880" y="2127"/>
              <a:ext cx="721" cy="664"/>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000">
                <a:latin typeface="Tahoma" pitchFamily="34" charset="0"/>
              </a:endParaRPr>
            </a:p>
          </p:txBody>
        </p:sp>
        <p:sp>
          <p:nvSpPr>
            <p:cNvPr id="307210" name="Line 8"/>
            <p:cNvSpPr>
              <a:spLocks noChangeShapeType="1"/>
            </p:cNvSpPr>
            <p:nvPr/>
          </p:nvSpPr>
          <p:spPr bwMode="auto">
            <a:xfrm flipV="1">
              <a:off x="1880" y="1127"/>
              <a:ext cx="1639" cy="10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307211" name="Line 9"/>
            <p:cNvSpPr>
              <a:spLocks noChangeShapeType="1"/>
            </p:cNvSpPr>
            <p:nvPr/>
          </p:nvSpPr>
          <p:spPr bwMode="auto">
            <a:xfrm>
              <a:off x="1880" y="2791"/>
              <a:ext cx="1639" cy="423"/>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307212" name="Line 10"/>
            <p:cNvSpPr>
              <a:spLocks noChangeShapeType="1"/>
            </p:cNvSpPr>
            <p:nvPr/>
          </p:nvSpPr>
          <p:spPr bwMode="auto">
            <a:xfrm flipV="1">
              <a:off x="2601" y="1127"/>
              <a:ext cx="3008" cy="10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307213" name="Line 11"/>
            <p:cNvSpPr>
              <a:spLocks noChangeShapeType="1"/>
            </p:cNvSpPr>
            <p:nvPr/>
          </p:nvSpPr>
          <p:spPr bwMode="auto">
            <a:xfrm>
              <a:off x="2601" y="2791"/>
              <a:ext cx="3008" cy="423"/>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pic>
          <p:nvPicPr>
            <p:cNvPr id="307214" name="Picture 12" descr="panev 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 y="1127"/>
              <a:ext cx="2090"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093" name="Picture 13" descr="panev detail sr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413" y="1789113"/>
            <a:ext cx="33178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94" name="AutoShape 14"/>
          <p:cNvSpPr>
            <a:spLocks noChangeArrowheads="1"/>
          </p:cNvSpPr>
          <p:nvPr/>
        </p:nvSpPr>
        <p:spPr bwMode="auto">
          <a:xfrm>
            <a:off x="6242050" y="5133975"/>
            <a:ext cx="2441575" cy="1190625"/>
          </a:xfrm>
          <a:prstGeom prst="wedgeRectCallout">
            <a:avLst>
              <a:gd name="adj1" fmla="val -111639"/>
              <a:gd name="adj2" fmla="val -59065"/>
            </a:avLst>
          </a:prstGeom>
          <a:solidFill>
            <a:srgbClr val="FFFFFF"/>
          </a:solidFill>
          <a:ln w="9525" algn="ctr">
            <a:solidFill>
              <a:srgbClr val="000000"/>
            </a:solidFill>
            <a:miter lim="800000"/>
            <a:headEnd/>
            <a:tailEnd/>
          </a:ln>
        </p:spPr>
        <p:txBody>
          <a:bodyPr/>
          <a:lstStyle/>
          <a:p>
            <a:pPr algn="ctr"/>
            <a:r>
              <a:rPr lang="en-US" sz="2400"/>
              <a:t>Soft tissue organs well recognized</a:t>
            </a:r>
            <a:endParaRPr lang="cs-CZ" sz="2400"/>
          </a:p>
        </p:txBody>
      </p:sp>
      <p:sp>
        <p:nvSpPr>
          <p:cNvPr id="430095" name="AutoShape 15"/>
          <p:cNvSpPr>
            <a:spLocks noChangeArrowheads="1"/>
          </p:cNvSpPr>
          <p:nvPr/>
        </p:nvSpPr>
        <p:spPr bwMode="auto">
          <a:xfrm>
            <a:off x="6242050" y="3471863"/>
            <a:ext cx="2441575" cy="958850"/>
          </a:xfrm>
          <a:prstGeom prst="wedgeRectCallout">
            <a:avLst>
              <a:gd name="adj1" fmla="val -100324"/>
              <a:gd name="adj2" fmla="val -37250"/>
            </a:avLst>
          </a:prstGeom>
          <a:solidFill>
            <a:srgbClr val="FFFFFF"/>
          </a:solidFill>
          <a:ln w="9525" algn="ctr">
            <a:solidFill>
              <a:srgbClr val="000000"/>
            </a:solidFill>
            <a:miter lim="800000"/>
            <a:headEnd/>
            <a:tailEnd/>
          </a:ln>
        </p:spPr>
        <p:txBody>
          <a:bodyPr/>
          <a:lstStyle/>
          <a:p>
            <a:pPr algn="ctr"/>
            <a:r>
              <a:rPr lang="en-US" sz="2400"/>
              <a:t>Bone structure nicely imaged</a:t>
            </a:r>
            <a:endParaRPr lang="cs-CZ" sz="2400"/>
          </a:p>
        </p:txBody>
      </p:sp>
      <p:sp>
        <p:nvSpPr>
          <p:cNvPr id="430096" name="AutoShape 16"/>
          <p:cNvSpPr>
            <a:spLocks noChangeArrowheads="1"/>
          </p:cNvSpPr>
          <p:nvPr/>
        </p:nvSpPr>
        <p:spPr bwMode="auto">
          <a:xfrm>
            <a:off x="6242050" y="1519238"/>
            <a:ext cx="2662238" cy="958850"/>
          </a:xfrm>
          <a:prstGeom prst="wedgeRectCallout">
            <a:avLst>
              <a:gd name="adj1" fmla="val -109931"/>
              <a:gd name="adj2" fmla="val 6458"/>
            </a:avLst>
          </a:prstGeom>
          <a:solidFill>
            <a:srgbClr val="FFFFFF"/>
          </a:solidFill>
          <a:ln w="9525" algn="ctr">
            <a:solidFill>
              <a:srgbClr val="000000"/>
            </a:solidFill>
            <a:miter lim="800000"/>
            <a:headEnd/>
            <a:tailEnd/>
          </a:ln>
        </p:spPr>
        <p:txBody>
          <a:bodyPr/>
          <a:lstStyle/>
          <a:p>
            <a:pPr algn="ctr"/>
            <a:r>
              <a:rPr lang="en-US" sz="2400"/>
              <a:t>Very light objects resolved (hairs)</a:t>
            </a:r>
            <a:endParaRPr lang="cs-CZ" sz="2400"/>
          </a:p>
        </p:txBody>
      </p:sp>
      <p:sp>
        <p:nvSpPr>
          <p:cNvPr id="307219" name="Text Box 17"/>
          <p:cNvSpPr txBox="1">
            <a:spLocks noChangeArrowheads="1"/>
          </p:cNvSpPr>
          <p:nvPr/>
        </p:nvSpPr>
        <p:spPr bwMode="auto">
          <a:xfrm>
            <a:off x="2195736" y="1196752"/>
            <a:ext cx="31822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2400" b="1" dirty="0"/>
              <a:t>In-vivo imaging</a:t>
            </a:r>
            <a:endParaRPr lang="cs-CZ" sz="2400" b="1" dirty="0"/>
          </a:p>
        </p:txBody>
      </p:sp>
      <p:sp>
        <p:nvSpPr>
          <p:cNvPr id="430098" name="AutoShape 18"/>
          <p:cNvSpPr>
            <a:spLocks noChangeArrowheads="1"/>
          </p:cNvSpPr>
          <p:nvPr/>
        </p:nvSpPr>
        <p:spPr bwMode="auto">
          <a:xfrm>
            <a:off x="6521450" y="1735138"/>
            <a:ext cx="2382838" cy="958850"/>
          </a:xfrm>
          <a:prstGeom prst="wedgeRectCallout">
            <a:avLst>
              <a:gd name="adj1" fmla="val -69056"/>
              <a:gd name="adj2" fmla="val 275829"/>
            </a:avLst>
          </a:prstGeom>
          <a:solidFill>
            <a:srgbClr val="FFFFFF"/>
          </a:solidFill>
          <a:ln w="9525" algn="ctr">
            <a:solidFill>
              <a:srgbClr val="000000"/>
            </a:solidFill>
            <a:miter lim="800000"/>
            <a:headEnd/>
            <a:tailEnd/>
          </a:ln>
        </p:spPr>
        <p:txBody>
          <a:bodyPr/>
          <a:lstStyle/>
          <a:p>
            <a:pPr algn="ctr"/>
            <a:r>
              <a:rPr lang="en-US" sz="2400"/>
              <a:t>Strange textured noise</a:t>
            </a:r>
            <a:endParaRPr lang="cs-CZ" sz="2400"/>
          </a:p>
        </p:txBody>
      </p:sp>
      <p:grpSp>
        <p:nvGrpSpPr>
          <p:cNvPr id="3" name="Group 19"/>
          <p:cNvGrpSpPr>
            <a:grpSpLocks/>
          </p:cNvGrpSpPr>
          <p:nvPr/>
        </p:nvGrpSpPr>
        <p:grpSpPr bwMode="auto">
          <a:xfrm>
            <a:off x="5586413" y="4767263"/>
            <a:ext cx="1296987" cy="1900237"/>
            <a:chOff x="3519" y="3003"/>
            <a:chExt cx="817" cy="1197"/>
          </a:xfrm>
        </p:grpSpPr>
        <p:pic>
          <p:nvPicPr>
            <p:cNvPr id="307222" name="Picture 20"/>
            <p:cNvPicPr>
              <a:picLocks noChangeAspect="1" noChangeArrowheads="1"/>
            </p:cNvPicPr>
            <p:nvPr/>
          </p:nvPicPr>
          <p:blipFill>
            <a:blip r:embed="rId6">
              <a:clrChange>
                <a:clrFrom>
                  <a:srgbClr val="FFFFFF"/>
                </a:clrFrom>
                <a:clrTo>
                  <a:srgbClr val="FFFFFF">
                    <a:alpha val="0"/>
                  </a:srgbClr>
                </a:clrTo>
              </a:clrChange>
              <a:lum contrast="42000"/>
              <a:extLst>
                <a:ext uri="{28A0092B-C50C-407E-A947-70E740481C1C}">
                  <a14:useLocalDpi xmlns:a14="http://schemas.microsoft.com/office/drawing/2010/main" val="0"/>
                </a:ext>
              </a:extLst>
            </a:blip>
            <a:srcRect/>
            <a:stretch>
              <a:fillRect/>
            </a:stretch>
          </p:blipFill>
          <p:spPr bwMode="auto">
            <a:xfrm rot="-7037862">
              <a:off x="3528" y="3392"/>
              <a:ext cx="808"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223" name="Oval 21"/>
            <p:cNvSpPr>
              <a:spLocks noChangeArrowheads="1"/>
            </p:cNvSpPr>
            <p:nvPr/>
          </p:nvSpPr>
          <p:spPr bwMode="auto">
            <a:xfrm>
              <a:off x="3711" y="3003"/>
              <a:ext cx="221" cy="19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000">
                <a:latin typeface="Tahoma" pitchFamily="34" charset="0"/>
              </a:endParaRPr>
            </a:p>
          </p:txBody>
        </p:sp>
        <p:sp>
          <p:nvSpPr>
            <p:cNvPr id="307224" name="Oval 22"/>
            <p:cNvSpPr>
              <a:spLocks noChangeArrowheads="1"/>
            </p:cNvSpPr>
            <p:nvPr/>
          </p:nvSpPr>
          <p:spPr bwMode="auto">
            <a:xfrm>
              <a:off x="3519" y="3392"/>
              <a:ext cx="817" cy="80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000">
                <a:latin typeface="Tahoma" pitchFamily="34" charset="0"/>
              </a:endParaRPr>
            </a:p>
          </p:txBody>
        </p:sp>
        <p:sp>
          <p:nvSpPr>
            <p:cNvPr id="307225" name="Line 23"/>
            <p:cNvSpPr>
              <a:spLocks noChangeShapeType="1"/>
            </p:cNvSpPr>
            <p:nvPr/>
          </p:nvSpPr>
          <p:spPr bwMode="auto">
            <a:xfrm flipH="1">
              <a:off x="3528" y="3089"/>
              <a:ext cx="183" cy="62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26" name="Line 24"/>
            <p:cNvSpPr>
              <a:spLocks noChangeShapeType="1"/>
            </p:cNvSpPr>
            <p:nvPr/>
          </p:nvSpPr>
          <p:spPr bwMode="auto">
            <a:xfrm>
              <a:off x="3932" y="3089"/>
              <a:ext cx="315" cy="44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30105" name="Text Box 25"/>
          <p:cNvSpPr txBox="1">
            <a:spLocks noChangeArrowheads="1"/>
          </p:cNvSpPr>
          <p:nvPr/>
        </p:nvSpPr>
        <p:spPr bwMode="auto">
          <a:xfrm>
            <a:off x="1928813" y="5356225"/>
            <a:ext cx="3201987" cy="1320800"/>
          </a:xfrm>
          <a:prstGeom prst="rect">
            <a:avLst/>
          </a:prstGeom>
          <a:solidFill>
            <a:schemeClr val="bg1"/>
          </a:solidFill>
          <a:ln w="9525" algn="ctr">
            <a:solidFill>
              <a:srgbClr val="00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2000" b="1"/>
              <a:t>Not a noise:</a:t>
            </a:r>
          </a:p>
          <a:p>
            <a:pPr algn="ctr"/>
            <a:r>
              <a:rPr lang="en-US" sz="2000"/>
              <a:t>We can resolve individual hair fibers through the mouse body !</a:t>
            </a:r>
            <a:endParaRPr lang="cs-CZ" sz="2000"/>
          </a:p>
        </p:txBody>
      </p:sp>
      <p:sp>
        <p:nvSpPr>
          <p:cNvPr id="27" name="Footer Placeholder 4"/>
          <p:cNvSpPr txBox="1">
            <a:spLocks noGrp="1"/>
          </p:cNvSpPr>
          <p:nvPr/>
        </p:nvSpPr>
        <p:spPr bwMode="auto">
          <a:xfrm>
            <a:off x="3340101" y="0"/>
            <a:ext cx="5803900" cy="228600"/>
          </a:xfrm>
          <a:prstGeom prst="rect">
            <a:avLst/>
          </a:prstGeom>
          <a:solidFill>
            <a:schemeClr val="bg2"/>
          </a:solidFill>
          <a:ln>
            <a:miter lim="800000"/>
            <a:headEnd/>
            <a:tailEnd/>
          </a:ln>
        </p:spPr>
        <p:txBody>
          <a:bodyPr anchor="b"/>
          <a:lstStyle/>
          <a:p>
            <a:pPr algn="r">
              <a:defRPr/>
            </a:pPr>
            <a:r>
              <a:rPr lang="en-US" sz="900" b="1" dirty="0">
                <a:solidFill>
                  <a:schemeClr val="bg1"/>
                </a:solidFill>
                <a:latin typeface="+mn-lt"/>
              </a:rPr>
              <a:t>Jan </a:t>
            </a:r>
            <a:r>
              <a:rPr lang="cs-CZ" sz="900" b="1" dirty="0" smtClean="0">
                <a:solidFill>
                  <a:schemeClr val="bg1"/>
                </a:solidFill>
                <a:latin typeface="+mn-lt"/>
              </a:rPr>
              <a:t>Jakůbek</a:t>
            </a:r>
            <a:r>
              <a:rPr lang="en-US" sz="900" b="1" dirty="0" smtClean="0">
                <a:solidFill>
                  <a:schemeClr val="bg1"/>
                </a:solidFill>
                <a:latin typeface="+mn-lt"/>
              </a:rPr>
              <a:t>, IEAP CTU Prague</a:t>
            </a:r>
            <a:endParaRPr lang="en-US" sz="900" b="1" dirty="0">
              <a:solidFill>
                <a:schemeClr val="bg1"/>
              </a:solidFill>
              <a:latin typeface="+mn-lt"/>
            </a:endParaRPr>
          </a:p>
        </p:txBody>
      </p:sp>
    </p:spTree>
    <p:extLst>
      <p:ext uri="{BB962C8B-B14F-4D97-AF65-F5344CB8AC3E}">
        <p14:creationId xmlns:p14="http://schemas.microsoft.com/office/powerpoint/2010/main" val="33019735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0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0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0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00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00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43008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3009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3009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30094"/>
                                        </p:tgtEl>
                                        <p:attrNameLst>
                                          <p:attrName>style.visibility</p:attrName>
                                        </p:attrNameLst>
                                      </p:cBhvr>
                                      <p:to>
                                        <p:strVal val="hidden"/>
                                      </p:to>
                                    </p:set>
                                  </p:childTnLst>
                                </p:cTn>
                              </p:par>
                              <p:par>
                                <p:cTn id="31" presetID="53"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43009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30098"/>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30098"/>
                                        </p:tgtEl>
                                        <p:attrNameLst>
                                          <p:attrName>style.visibility</p:attrName>
                                        </p:attrNameLst>
                                      </p:cBhvr>
                                      <p:to>
                                        <p:strVal val="hidden"/>
                                      </p:to>
                                    </p:set>
                                  </p:childTnLst>
                                </p:cTn>
                              </p:par>
                              <p:par>
                                <p:cTn id="46" presetID="53"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0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4" grpId="0" animBg="1"/>
      <p:bldP spid="430094" grpId="1" animBg="1"/>
      <p:bldP spid="430095" grpId="0" animBg="1"/>
      <p:bldP spid="430095" grpId="1" animBg="1"/>
      <p:bldP spid="430096" grpId="0" animBg="1"/>
      <p:bldP spid="430098" grpId="0" animBg="1"/>
      <p:bldP spid="4301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7"/>
          <p:cNvSpPr txBox="1">
            <a:spLocks noChangeArrowheads="1"/>
          </p:cNvSpPr>
          <p:nvPr/>
        </p:nvSpPr>
        <p:spPr bwMode="auto">
          <a:xfrm>
            <a:off x="2702525" y="1604237"/>
            <a:ext cx="4040188" cy="40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668" tIns="37830" rIns="75668" bIns="37830">
            <a:spAutoFit/>
          </a:bodyPr>
          <a:lstStyle>
            <a:lvl1pPr defTabSz="1060450" eaLnBrk="0" hangingPunct="0">
              <a:defRPr sz="2800">
                <a:solidFill>
                  <a:schemeClr val="tx1"/>
                </a:solidFill>
                <a:latin typeface="Calibri" pitchFamily="34" charset="0"/>
              </a:defRPr>
            </a:lvl1pPr>
            <a:lvl2pPr marL="742950" indent="-285750" defTabSz="1060450" eaLnBrk="0" hangingPunct="0">
              <a:defRPr sz="2800">
                <a:solidFill>
                  <a:schemeClr val="tx1"/>
                </a:solidFill>
                <a:latin typeface="Calibri" pitchFamily="34" charset="0"/>
              </a:defRPr>
            </a:lvl2pPr>
            <a:lvl3pPr marL="1143000" indent="-228600" defTabSz="1060450" eaLnBrk="0" hangingPunct="0">
              <a:defRPr sz="2800">
                <a:solidFill>
                  <a:schemeClr val="tx1"/>
                </a:solidFill>
                <a:latin typeface="Calibri" pitchFamily="34" charset="0"/>
              </a:defRPr>
            </a:lvl3pPr>
            <a:lvl4pPr marL="1600200" indent="-228600" defTabSz="1060450" eaLnBrk="0" hangingPunct="0">
              <a:defRPr sz="2800">
                <a:solidFill>
                  <a:schemeClr val="tx1"/>
                </a:solidFill>
                <a:latin typeface="Calibri" pitchFamily="34" charset="0"/>
              </a:defRPr>
            </a:lvl4pPr>
            <a:lvl5pPr marL="2057400" indent="-228600" defTabSz="1060450" eaLnBrk="0" hangingPunct="0">
              <a:defRPr sz="2800">
                <a:solidFill>
                  <a:schemeClr val="tx1"/>
                </a:solidFill>
                <a:latin typeface="Calibri" pitchFamily="34" charset="0"/>
              </a:defRPr>
            </a:lvl5pPr>
            <a:lvl6pPr marL="2514600" indent="-228600" defTabSz="1060450" eaLnBrk="0" fontAlgn="base" hangingPunct="0">
              <a:spcBef>
                <a:spcPct val="0"/>
              </a:spcBef>
              <a:spcAft>
                <a:spcPct val="0"/>
              </a:spcAft>
              <a:defRPr sz="2800">
                <a:solidFill>
                  <a:schemeClr val="tx1"/>
                </a:solidFill>
                <a:latin typeface="Calibri" pitchFamily="34" charset="0"/>
              </a:defRPr>
            </a:lvl6pPr>
            <a:lvl7pPr marL="2971800" indent="-228600" defTabSz="1060450" eaLnBrk="0" fontAlgn="base" hangingPunct="0">
              <a:spcBef>
                <a:spcPct val="0"/>
              </a:spcBef>
              <a:spcAft>
                <a:spcPct val="0"/>
              </a:spcAft>
              <a:defRPr sz="2800">
                <a:solidFill>
                  <a:schemeClr val="tx1"/>
                </a:solidFill>
                <a:latin typeface="Calibri" pitchFamily="34" charset="0"/>
              </a:defRPr>
            </a:lvl7pPr>
            <a:lvl8pPr marL="3429000" indent="-228600" defTabSz="1060450" eaLnBrk="0" fontAlgn="base" hangingPunct="0">
              <a:spcBef>
                <a:spcPct val="0"/>
              </a:spcBef>
              <a:spcAft>
                <a:spcPct val="0"/>
              </a:spcAft>
              <a:defRPr sz="2800">
                <a:solidFill>
                  <a:schemeClr val="tx1"/>
                </a:solidFill>
                <a:latin typeface="Calibri" pitchFamily="34" charset="0"/>
              </a:defRPr>
            </a:lvl8pPr>
            <a:lvl9pPr marL="3886200" indent="-228600" defTabSz="1060450" eaLnBrk="0" fontAlgn="base" hangingPunct="0">
              <a:spcBef>
                <a:spcPct val="0"/>
              </a:spcBef>
              <a:spcAft>
                <a:spcPct val="0"/>
              </a:spcAft>
              <a:defRPr sz="2800">
                <a:solidFill>
                  <a:schemeClr val="tx1"/>
                </a:solidFill>
                <a:latin typeface="Calibri" pitchFamily="34" charset="0"/>
              </a:defRPr>
            </a:lvl9pPr>
          </a:lstStyle>
          <a:p>
            <a:pPr algn="ctr" eaLnBrk="1" hangingPunct="1"/>
            <a:r>
              <a:rPr lang="en-US" sz="2100" b="1" dirty="0"/>
              <a:t>Quaternary fission</a:t>
            </a:r>
          </a:p>
        </p:txBody>
      </p:sp>
      <p:grpSp>
        <p:nvGrpSpPr>
          <p:cNvPr id="3" name="Skupina 2"/>
          <p:cNvGrpSpPr/>
          <p:nvPr/>
        </p:nvGrpSpPr>
        <p:grpSpPr>
          <a:xfrm>
            <a:off x="822610" y="2724856"/>
            <a:ext cx="3639911" cy="1588634"/>
            <a:chOff x="2139950" y="1585912"/>
            <a:chExt cx="5095875" cy="2224088"/>
          </a:xfrm>
        </p:grpSpPr>
        <p:grpSp>
          <p:nvGrpSpPr>
            <p:cNvPr id="4" name="Group 145"/>
            <p:cNvGrpSpPr>
              <a:grpSpLocks/>
            </p:cNvGrpSpPr>
            <p:nvPr/>
          </p:nvGrpSpPr>
          <p:grpSpPr bwMode="auto">
            <a:xfrm>
              <a:off x="2139950" y="2066925"/>
              <a:ext cx="2514600" cy="1371600"/>
              <a:chOff x="0" y="781"/>
              <a:chExt cx="1584" cy="864"/>
            </a:xfrm>
          </p:grpSpPr>
          <p:sp>
            <p:nvSpPr>
              <p:cNvPr id="16" name="Oval 113"/>
              <p:cNvSpPr>
                <a:spLocks noChangeArrowheads="1"/>
              </p:cNvSpPr>
              <p:nvPr/>
            </p:nvSpPr>
            <p:spPr bwMode="auto">
              <a:xfrm>
                <a:off x="336" y="781"/>
                <a:ext cx="1152" cy="864"/>
              </a:xfrm>
              <a:prstGeom prst="ellipse">
                <a:avLst/>
              </a:prstGeom>
              <a:solidFill>
                <a:srgbClr val="339966"/>
              </a:solidFill>
              <a:ln w="9525">
                <a:solidFill>
                  <a:schemeClr val="tx1"/>
                </a:solidFill>
                <a:round/>
                <a:headEnd/>
                <a:tailEnd/>
              </a:ln>
            </p:spPr>
            <p:txBody>
              <a:bodyPr wrap="none" anchor="ctr"/>
              <a:lstStyle/>
              <a:p>
                <a:endParaRPr lang="ru-RU"/>
              </a:p>
            </p:txBody>
          </p:sp>
          <p:sp>
            <p:nvSpPr>
              <p:cNvPr id="17" name="Text Box 118"/>
              <p:cNvSpPr txBox="1">
                <a:spLocks noChangeArrowheads="1"/>
              </p:cNvSpPr>
              <p:nvPr/>
            </p:nvSpPr>
            <p:spPr bwMode="auto">
              <a:xfrm>
                <a:off x="576" y="925"/>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rPr>
                  <a:t>HF</a:t>
                </a:r>
              </a:p>
            </p:txBody>
          </p:sp>
          <p:sp>
            <p:nvSpPr>
              <p:cNvPr id="18" name="Line 121"/>
              <p:cNvSpPr>
                <a:spLocks noChangeShapeType="1"/>
              </p:cNvSpPr>
              <p:nvPr/>
            </p:nvSpPr>
            <p:spPr bwMode="auto">
              <a:xfrm flipH="1" flipV="1">
                <a:off x="0" y="1204"/>
                <a:ext cx="1584" cy="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5" name="Group 159"/>
            <p:cNvGrpSpPr>
              <a:grpSpLocks/>
            </p:cNvGrpSpPr>
            <p:nvPr/>
          </p:nvGrpSpPr>
          <p:grpSpPr bwMode="auto">
            <a:xfrm>
              <a:off x="4578350" y="2752725"/>
              <a:ext cx="990600" cy="1057275"/>
              <a:chOff x="1536" y="1213"/>
              <a:chExt cx="624" cy="666"/>
            </a:xfrm>
          </p:grpSpPr>
          <p:sp>
            <p:nvSpPr>
              <p:cNvPr id="13" name="Text Box 120"/>
              <p:cNvSpPr txBox="1">
                <a:spLocks noChangeArrowheads="1"/>
              </p:cNvSpPr>
              <p:nvPr/>
            </p:nvSpPr>
            <p:spPr bwMode="auto">
              <a:xfrm>
                <a:off x="1632" y="1405"/>
                <a:ext cx="52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dirty="0">
                    <a:latin typeface="Times New Roman" pitchFamily="18" charset="0"/>
                    <a:sym typeface="Symbol" pitchFamily="18" charset="2"/>
                  </a:rPr>
                  <a:t></a:t>
                </a:r>
              </a:p>
            </p:txBody>
          </p:sp>
          <p:sp>
            <p:nvSpPr>
              <p:cNvPr id="14" name="Oval 115"/>
              <p:cNvSpPr>
                <a:spLocks noChangeArrowheads="1"/>
              </p:cNvSpPr>
              <p:nvPr/>
            </p:nvSpPr>
            <p:spPr bwMode="auto">
              <a:xfrm>
                <a:off x="1536" y="1261"/>
                <a:ext cx="144" cy="144"/>
              </a:xfrm>
              <a:prstGeom prst="ellipse">
                <a:avLst/>
              </a:prstGeom>
              <a:solidFill>
                <a:srgbClr val="00FFFF"/>
              </a:solidFill>
              <a:ln w="9525">
                <a:solidFill>
                  <a:schemeClr val="tx1"/>
                </a:solidFill>
                <a:round/>
                <a:headEnd/>
                <a:tailEnd/>
              </a:ln>
            </p:spPr>
            <p:txBody>
              <a:bodyPr wrap="none" anchor="ctr"/>
              <a:lstStyle/>
              <a:p>
                <a:endParaRPr lang="ru-RU"/>
              </a:p>
            </p:txBody>
          </p:sp>
          <p:sp>
            <p:nvSpPr>
              <p:cNvPr id="15" name="Line 117"/>
              <p:cNvSpPr>
                <a:spLocks noChangeShapeType="1"/>
              </p:cNvSpPr>
              <p:nvPr/>
            </p:nvSpPr>
            <p:spPr bwMode="auto">
              <a:xfrm>
                <a:off x="1584" y="1213"/>
                <a:ext cx="96" cy="666"/>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6" name="Group 148"/>
            <p:cNvGrpSpPr>
              <a:grpSpLocks/>
            </p:cNvGrpSpPr>
            <p:nvPr/>
          </p:nvGrpSpPr>
          <p:grpSpPr bwMode="auto">
            <a:xfrm rot="-166353">
              <a:off x="4660900" y="2249487"/>
              <a:ext cx="2574925" cy="914400"/>
              <a:chOff x="1584" y="934"/>
              <a:chExt cx="1622" cy="576"/>
            </a:xfrm>
          </p:grpSpPr>
          <p:sp>
            <p:nvSpPr>
              <p:cNvPr id="10" name="Oval 149"/>
              <p:cNvSpPr>
                <a:spLocks noChangeArrowheads="1"/>
              </p:cNvSpPr>
              <p:nvPr/>
            </p:nvSpPr>
            <p:spPr bwMode="auto">
              <a:xfrm>
                <a:off x="1728" y="934"/>
                <a:ext cx="816" cy="576"/>
              </a:xfrm>
              <a:prstGeom prst="ellipse">
                <a:avLst/>
              </a:prstGeom>
              <a:solidFill>
                <a:srgbClr val="339966"/>
              </a:solidFill>
              <a:ln w="9525">
                <a:solidFill>
                  <a:schemeClr val="tx1"/>
                </a:solidFill>
                <a:round/>
                <a:headEnd/>
                <a:tailEnd/>
              </a:ln>
            </p:spPr>
            <p:txBody>
              <a:bodyPr wrap="none" anchor="ctr"/>
              <a:lstStyle/>
              <a:p>
                <a:endParaRPr lang="ru-RU"/>
              </a:p>
            </p:txBody>
          </p:sp>
          <p:sp>
            <p:nvSpPr>
              <p:cNvPr id="11" name="Line 150"/>
              <p:cNvSpPr>
                <a:spLocks noChangeShapeType="1"/>
              </p:cNvSpPr>
              <p:nvPr/>
            </p:nvSpPr>
            <p:spPr bwMode="auto">
              <a:xfrm>
                <a:off x="1584" y="1213"/>
                <a:ext cx="1622" cy="1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sp>
            <p:nvSpPr>
              <p:cNvPr id="12" name="Text Box 151"/>
              <p:cNvSpPr txBox="1">
                <a:spLocks noChangeArrowheads="1"/>
              </p:cNvSpPr>
              <p:nvPr/>
            </p:nvSpPr>
            <p:spPr bwMode="auto">
              <a:xfrm>
                <a:off x="2064" y="954"/>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dirty="0">
                    <a:latin typeface="Times New Roman" pitchFamily="18" charset="0"/>
                  </a:rPr>
                  <a:t>LF</a:t>
                </a:r>
              </a:p>
            </p:txBody>
          </p:sp>
        </p:grpSp>
        <p:sp>
          <p:nvSpPr>
            <p:cNvPr id="7" name="Text Box 174"/>
            <p:cNvSpPr txBox="1">
              <a:spLocks noChangeArrowheads="1"/>
            </p:cNvSpPr>
            <p:nvPr/>
          </p:nvSpPr>
          <p:spPr bwMode="auto">
            <a:xfrm>
              <a:off x="4935538" y="1924050"/>
              <a:ext cx="468313" cy="4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sym typeface="Symbol" pitchFamily="18" charset="2"/>
                </a:rPr>
                <a:t></a:t>
              </a:r>
            </a:p>
          </p:txBody>
        </p:sp>
        <p:sp>
          <p:nvSpPr>
            <p:cNvPr id="8" name="Oval 175"/>
            <p:cNvSpPr>
              <a:spLocks noChangeArrowheads="1"/>
            </p:cNvSpPr>
            <p:nvPr/>
          </p:nvSpPr>
          <p:spPr bwMode="auto">
            <a:xfrm>
              <a:off x="4706938" y="2305050"/>
              <a:ext cx="228600" cy="228600"/>
            </a:xfrm>
            <a:prstGeom prst="ellipse">
              <a:avLst/>
            </a:prstGeom>
            <a:solidFill>
              <a:srgbClr val="00FFFF"/>
            </a:solidFill>
            <a:ln w="9525">
              <a:solidFill>
                <a:schemeClr val="tx1"/>
              </a:solidFill>
              <a:round/>
              <a:headEnd/>
              <a:tailEnd/>
            </a:ln>
          </p:spPr>
          <p:txBody>
            <a:bodyPr wrap="none" anchor="ctr"/>
            <a:lstStyle/>
            <a:p>
              <a:endParaRPr lang="ru-RU"/>
            </a:p>
          </p:txBody>
        </p:sp>
        <p:sp>
          <p:nvSpPr>
            <p:cNvPr id="9" name="Line 176"/>
            <p:cNvSpPr>
              <a:spLocks noChangeShapeType="1"/>
            </p:cNvSpPr>
            <p:nvPr/>
          </p:nvSpPr>
          <p:spPr bwMode="auto">
            <a:xfrm flipV="1">
              <a:off x="4649788" y="1585912"/>
              <a:ext cx="598487" cy="1154113"/>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19" name="Skupina 18"/>
          <p:cNvGrpSpPr/>
          <p:nvPr/>
        </p:nvGrpSpPr>
        <p:grpSpPr>
          <a:xfrm>
            <a:off x="5287509" y="2920521"/>
            <a:ext cx="3638777" cy="1370268"/>
            <a:chOff x="2060575" y="4605337"/>
            <a:chExt cx="5094288" cy="1918376"/>
          </a:xfrm>
        </p:grpSpPr>
        <p:grpSp>
          <p:nvGrpSpPr>
            <p:cNvPr id="20" name="Group 145"/>
            <p:cNvGrpSpPr>
              <a:grpSpLocks/>
            </p:cNvGrpSpPr>
            <p:nvPr/>
          </p:nvGrpSpPr>
          <p:grpSpPr bwMode="auto">
            <a:xfrm>
              <a:off x="2060575" y="4605337"/>
              <a:ext cx="2514600" cy="1371600"/>
              <a:chOff x="0" y="781"/>
              <a:chExt cx="1584" cy="864"/>
            </a:xfrm>
          </p:grpSpPr>
          <p:sp>
            <p:nvSpPr>
              <p:cNvPr id="35" name="Oval 113"/>
              <p:cNvSpPr>
                <a:spLocks noChangeArrowheads="1"/>
              </p:cNvSpPr>
              <p:nvPr/>
            </p:nvSpPr>
            <p:spPr bwMode="auto">
              <a:xfrm>
                <a:off x="336" y="781"/>
                <a:ext cx="1152" cy="864"/>
              </a:xfrm>
              <a:prstGeom prst="ellipse">
                <a:avLst/>
              </a:prstGeom>
              <a:solidFill>
                <a:srgbClr val="339966"/>
              </a:solidFill>
              <a:ln w="9525">
                <a:solidFill>
                  <a:schemeClr val="tx1"/>
                </a:solidFill>
                <a:round/>
                <a:headEnd/>
                <a:tailEnd/>
              </a:ln>
            </p:spPr>
            <p:txBody>
              <a:bodyPr wrap="none" anchor="ctr"/>
              <a:lstStyle/>
              <a:p>
                <a:endParaRPr lang="ru-RU"/>
              </a:p>
            </p:txBody>
          </p:sp>
          <p:sp>
            <p:nvSpPr>
              <p:cNvPr id="36" name="Text Box 118"/>
              <p:cNvSpPr txBox="1">
                <a:spLocks noChangeArrowheads="1"/>
              </p:cNvSpPr>
              <p:nvPr/>
            </p:nvSpPr>
            <p:spPr bwMode="auto">
              <a:xfrm>
                <a:off x="576" y="925"/>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rPr>
                  <a:t>HF</a:t>
                </a:r>
              </a:p>
            </p:txBody>
          </p:sp>
          <p:sp>
            <p:nvSpPr>
              <p:cNvPr id="37" name="Line 121"/>
              <p:cNvSpPr>
                <a:spLocks noChangeShapeType="1"/>
              </p:cNvSpPr>
              <p:nvPr/>
            </p:nvSpPr>
            <p:spPr bwMode="auto">
              <a:xfrm flipH="1" flipV="1">
                <a:off x="0" y="1204"/>
                <a:ext cx="1584" cy="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21" name="Group 159"/>
            <p:cNvGrpSpPr>
              <a:grpSpLocks/>
            </p:cNvGrpSpPr>
            <p:nvPr/>
          </p:nvGrpSpPr>
          <p:grpSpPr bwMode="auto">
            <a:xfrm>
              <a:off x="4448175" y="5291137"/>
              <a:ext cx="1041400" cy="776288"/>
              <a:chOff x="1504" y="1213"/>
              <a:chExt cx="656" cy="489"/>
            </a:xfrm>
          </p:grpSpPr>
          <p:sp>
            <p:nvSpPr>
              <p:cNvPr id="32" name="Text Box 120"/>
              <p:cNvSpPr txBox="1">
                <a:spLocks noChangeArrowheads="1"/>
              </p:cNvSpPr>
              <p:nvPr/>
            </p:nvSpPr>
            <p:spPr bwMode="auto">
              <a:xfrm>
                <a:off x="1632" y="1405"/>
                <a:ext cx="52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baseline="30000">
                    <a:latin typeface="Times New Roman" pitchFamily="18" charset="0"/>
                    <a:sym typeface="Symbol" pitchFamily="18" charset="2"/>
                  </a:rPr>
                  <a:t>8</a:t>
                </a:r>
                <a:r>
                  <a:rPr lang="en-US" sz="1400">
                    <a:latin typeface="Times New Roman" pitchFamily="18" charset="0"/>
                    <a:sym typeface="Symbol" pitchFamily="18" charset="2"/>
                  </a:rPr>
                  <a:t>Be</a:t>
                </a:r>
              </a:p>
            </p:txBody>
          </p:sp>
          <p:sp>
            <p:nvSpPr>
              <p:cNvPr id="33" name="Oval 115"/>
              <p:cNvSpPr>
                <a:spLocks noChangeArrowheads="1"/>
              </p:cNvSpPr>
              <p:nvPr/>
            </p:nvSpPr>
            <p:spPr bwMode="auto">
              <a:xfrm>
                <a:off x="1504" y="1261"/>
                <a:ext cx="225" cy="188"/>
              </a:xfrm>
              <a:prstGeom prst="ellipse">
                <a:avLst/>
              </a:prstGeom>
              <a:solidFill>
                <a:srgbClr val="C00000"/>
              </a:solidFill>
              <a:ln w="9525">
                <a:solidFill>
                  <a:schemeClr val="tx1"/>
                </a:solidFill>
                <a:round/>
                <a:headEnd/>
                <a:tailEnd/>
              </a:ln>
            </p:spPr>
            <p:txBody>
              <a:bodyPr wrap="none" anchor="ctr"/>
              <a:lstStyle/>
              <a:p>
                <a:endParaRPr lang="ru-RU"/>
              </a:p>
            </p:txBody>
          </p:sp>
          <p:sp>
            <p:nvSpPr>
              <p:cNvPr id="34" name="Line 117"/>
              <p:cNvSpPr>
                <a:spLocks noChangeShapeType="1"/>
              </p:cNvSpPr>
              <p:nvPr/>
            </p:nvSpPr>
            <p:spPr bwMode="auto">
              <a:xfrm>
                <a:off x="1584" y="1213"/>
                <a:ext cx="86" cy="48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22" name="Group 148"/>
            <p:cNvGrpSpPr>
              <a:grpSpLocks/>
            </p:cNvGrpSpPr>
            <p:nvPr/>
          </p:nvGrpSpPr>
          <p:grpSpPr bwMode="auto">
            <a:xfrm rot="-166353">
              <a:off x="4579938" y="4789487"/>
              <a:ext cx="2574925" cy="914400"/>
              <a:chOff x="1584" y="934"/>
              <a:chExt cx="1622" cy="576"/>
            </a:xfrm>
          </p:grpSpPr>
          <p:sp>
            <p:nvSpPr>
              <p:cNvPr id="29" name="Oval 149"/>
              <p:cNvSpPr>
                <a:spLocks noChangeArrowheads="1"/>
              </p:cNvSpPr>
              <p:nvPr/>
            </p:nvSpPr>
            <p:spPr bwMode="auto">
              <a:xfrm>
                <a:off x="1728" y="934"/>
                <a:ext cx="816" cy="576"/>
              </a:xfrm>
              <a:prstGeom prst="ellipse">
                <a:avLst/>
              </a:prstGeom>
              <a:solidFill>
                <a:srgbClr val="339966"/>
              </a:solidFill>
              <a:ln w="9525">
                <a:solidFill>
                  <a:schemeClr val="tx1"/>
                </a:solidFill>
                <a:round/>
                <a:headEnd/>
                <a:tailEnd/>
              </a:ln>
            </p:spPr>
            <p:txBody>
              <a:bodyPr wrap="none" anchor="ctr"/>
              <a:lstStyle/>
              <a:p>
                <a:endParaRPr lang="ru-RU"/>
              </a:p>
            </p:txBody>
          </p:sp>
          <p:sp>
            <p:nvSpPr>
              <p:cNvPr id="30" name="Line 150"/>
              <p:cNvSpPr>
                <a:spLocks noChangeShapeType="1"/>
              </p:cNvSpPr>
              <p:nvPr/>
            </p:nvSpPr>
            <p:spPr bwMode="auto">
              <a:xfrm>
                <a:off x="1584" y="1213"/>
                <a:ext cx="1622" cy="1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sp>
            <p:nvSpPr>
              <p:cNvPr id="31" name="Text Box 151"/>
              <p:cNvSpPr txBox="1">
                <a:spLocks noChangeArrowheads="1"/>
              </p:cNvSpPr>
              <p:nvPr/>
            </p:nvSpPr>
            <p:spPr bwMode="auto">
              <a:xfrm>
                <a:off x="2064" y="954"/>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rPr>
                  <a:t>LF</a:t>
                </a:r>
              </a:p>
            </p:txBody>
          </p:sp>
        </p:grpSp>
        <p:sp>
          <p:nvSpPr>
            <p:cNvPr id="23" name="Oval 115"/>
            <p:cNvSpPr>
              <a:spLocks noChangeArrowheads="1"/>
            </p:cNvSpPr>
            <p:nvPr/>
          </p:nvSpPr>
          <p:spPr bwMode="auto">
            <a:xfrm>
              <a:off x="4529138" y="6034087"/>
              <a:ext cx="228600" cy="228600"/>
            </a:xfrm>
            <a:prstGeom prst="ellipse">
              <a:avLst/>
            </a:prstGeom>
            <a:solidFill>
              <a:srgbClr val="00FFFF"/>
            </a:solidFill>
            <a:ln w="9525">
              <a:solidFill>
                <a:schemeClr val="tx1"/>
              </a:solidFill>
              <a:round/>
              <a:headEnd/>
              <a:tailEnd/>
            </a:ln>
          </p:spPr>
          <p:txBody>
            <a:bodyPr wrap="none" anchor="ctr"/>
            <a:lstStyle/>
            <a:p>
              <a:endParaRPr lang="ru-RU"/>
            </a:p>
          </p:txBody>
        </p:sp>
        <p:sp>
          <p:nvSpPr>
            <p:cNvPr id="24" name="Oval 115"/>
            <p:cNvSpPr>
              <a:spLocks noChangeArrowheads="1"/>
            </p:cNvSpPr>
            <p:nvPr/>
          </p:nvSpPr>
          <p:spPr bwMode="auto">
            <a:xfrm>
              <a:off x="4713288" y="6016625"/>
              <a:ext cx="228600" cy="228600"/>
            </a:xfrm>
            <a:prstGeom prst="ellipse">
              <a:avLst/>
            </a:prstGeom>
            <a:solidFill>
              <a:srgbClr val="00FFFF"/>
            </a:solidFill>
            <a:ln w="9525">
              <a:solidFill>
                <a:schemeClr val="tx1"/>
              </a:solidFill>
              <a:round/>
              <a:headEnd/>
              <a:tailEnd/>
            </a:ln>
          </p:spPr>
          <p:txBody>
            <a:bodyPr wrap="none" anchor="ctr"/>
            <a:lstStyle/>
            <a:p>
              <a:endParaRPr lang="ru-RU"/>
            </a:p>
          </p:txBody>
        </p:sp>
        <p:sp>
          <p:nvSpPr>
            <p:cNvPr id="25" name="Line 117"/>
            <p:cNvSpPr>
              <a:spLocks noChangeShapeType="1"/>
            </p:cNvSpPr>
            <p:nvPr/>
          </p:nvSpPr>
          <p:spPr bwMode="auto">
            <a:xfrm>
              <a:off x="4649788" y="6110287"/>
              <a:ext cx="7937" cy="38258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sp>
          <p:nvSpPr>
            <p:cNvPr id="26" name="Line 117"/>
            <p:cNvSpPr>
              <a:spLocks noChangeShapeType="1"/>
            </p:cNvSpPr>
            <p:nvPr/>
          </p:nvSpPr>
          <p:spPr bwMode="auto">
            <a:xfrm>
              <a:off x="4802188" y="6122988"/>
              <a:ext cx="111125" cy="369888"/>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cs-CZ"/>
            </a:p>
          </p:txBody>
        </p:sp>
        <p:sp>
          <p:nvSpPr>
            <p:cNvPr id="27" name="Text Box 120"/>
            <p:cNvSpPr txBox="1">
              <a:spLocks noChangeArrowheads="1"/>
            </p:cNvSpPr>
            <p:nvPr/>
          </p:nvSpPr>
          <p:spPr bwMode="auto">
            <a:xfrm>
              <a:off x="4294188" y="6092825"/>
              <a:ext cx="371475" cy="4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sym typeface="Symbol" pitchFamily="18" charset="2"/>
                </a:rPr>
                <a:t></a:t>
              </a:r>
            </a:p>
          </p:txBody>
        </p:sp>
        <p:sp>
          <p:nvSpPr>
            <p:cNvPr id="28" name="Text Box 120"/>
            <p:cNvSpPr txBox="1">
              <a:spLocks noChangeArrowheads="1"/>
            </p:cNvSpPr>
            <p:nvPr/>
          </p:nvSpPr>
          <p:spPr bwMode="auto">
            <a:xfrm>
              <a:off x="4913313" y="6027738"/>
              <a:ext cx="368299" cy="4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en-US" sz="1400">
                  <a:latin typeface="Times New Roman" pitchFamily="18" charset="0"/>
                  <a:sym typeface="Symbol" pitchFamily="18" charset="2"/>
                </a:rPr>
                <a:t></a:t>
              </a:r>
            </a:p>
          </p:txBody>
        </p:sp>
      </p:grpSp>
      <p:sp>
        <p:nvSpPr>
          <p:cNvPr id="38" name="TextovéPole 47"/>
          <p:cNvSpPr txBox="1">
            <a:spLocks noChangeArrowheads="1"/>
          </p:cNvSpPr>
          <p:nvPr/>
        </p:nvSpPr>
        <p:spPr bwMode="auto">
          <a:xfrm>
            <a:off x="1104709" y="2412019"/>
            <a:ext cx="2618061"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668" tIns="37830" rIns="75668" bIns="37830"/>
          <a:lstStyle>
            <a:lvl1pPr eaLnBrk="0" hangingPunct="0">
              <a:defRPr sz="2800">
                <a:solidFill>
                  <a:schemeClr val="tx1"/>
                </a:solidFill>
                <a:latin typeface="Calibri" pitchFamily="34" charset="0"/>
              </a:defRPr>
            </a:lvl1pPr>
            <a:lvl2pPr marL="742950" indent="-285750" eaLnBrk="0" hangingPunct="0">
              <a:defRPr sz="2800">
                <a:solidFill>
                  <a:schemeClr val="tx1"/>
                </a:solidFill>
                <a:latin typeface="Calibri" pitchFamily="34" charset="0"/>
              </a:defRPr>
            </a:lvl2pPr>
            <a:lvl3pPr marL="1143000" indent="-228600" eaLnBrk="0" hangingPunct="0">
              <a:defRPr sz="2800">
                <a:solidFill>
                  <a:schemeClr val="tx1"/>
                </a:solidFill>
                <a:latin typeface="Calibri" pitchFamily="34" charset="0"/>
              </a:defRPr>
            </a:lvl3pPr>
            <a:lvl4pPr marL="1600200" indent="-228600" eaLnBrk="0" hangingPunct="0">
              <a:defRPr sz="2800">
                <a:solidFill>
                  <a:schemeClr val="tx1"/>
                </a:solidFill>
                <a:latin typeface="Calibri" pitchFamily="34" charset="0"/>
              </a:defRPr>
            </a:lvl4pPr>
            <a:lvl5pPr marL="2057400" indent="-228600" eaLnBrk="0" hangingPunct="0">
              <a:defRPr sz="2800">
                <a:solidFill>
                  <a:schemeClr val="tx1"/>
                </a:solidFill>
                <a:latin typeface="Calibri" pitchFamily="34" charset="0"/>
              </a:defRPr>
            </a:lvl5pPr>
            <a:lvl6pPr marL="2514600" indent="-228600" defTabSz="4175125" eaLnBrk="0" fontAlgn="base" hangingPunct="0">
              <a:spcBef>
                <a:spcPct val="0"/>
              </a:spcBef>
              <a:spcAft>
                <a:spcPct val="0"/>
              </a:spcAft>
              <a:defRPr sz="2800">
                <a:solidFill>
                  <a:schemeClr val="tx1"/>
                </a:solidFill>
                <a:latin typeface="Calibri" pitchFamily="34" charset="0"/>
              </a:defRPr>
            </a:lvl6pPr>
            <a:lvl7pPr marL="2971800" indent="-228600" defTabSz="4175125" eaLnBrk="0" fontAlgn="base" hangingPunct="0">
              <a:spcBef>
                <a:spcPct val="0"/>
              </a:spcBef>
              <a:spcAft>
                <a:spcPct val="0"/>
              </a:spcAft>
              <a:defRPr sz="2800">
                <a:solidFill>
                  <a:schemeClr val="tx1"/>
                </a:solidFill>
                <a:latin typeface="Calibri" pitchFamily="34" charset="0"/>
              </a:defRPr>
            </a:lvl7pPr>
            <a:lvl8pPr marL="3429000" indent="-228600" defTabSz="4175125" eaLnBrk="0" fontAlgn="base" hangingPunct="0">
              <a:spcBef>
                <a:spcPct val="0"/>
              </a:spcBef>
              <a:spcAft>
                <a:spcPct val="0"/>
              </a:spcAft>
              <a:defRPr sz="2800">
                <a:solidFill>
                  <a:schemeClr val="tx1"/>
                </a:solidFill>
                <a:latin typeface="Calibri" pitchFamily="34" charset="0"/>
              </a:defRPr>
            </a:lvl8pPr>
            <a:lvl9pPr marL="3886200" indent="-228600" defTabSz="4175125" eaLnBrk="0" fontAlgn="base" hangingPunct="0">
              <a:spcBef>
                <a:spcPct val="0"/>
              </a:spcBef>
              <a:spcAft>
                <a:spcPct val="0"/>
              </a:spcAft>
              <a:defRPr sz="2800">
                <a:solidFill>
                  <a:schemeClr val="tx1"/>
                </a:solidFill>
                <a:latin typeface="Calibri" pitchFamily="34" charset="0"/>
              </a:defRPr>
            </a:lvl9pPr>
          </a:lstStyle>
          <a:p>
            <a:pPr algn="ctr" eaLnBrk="1" hangingPunct="1"/>
            <a:r>
              <a:rPr lang="en-US" sz="1700" b="1" dirty="0">
                <a:solidFill>
                  <a:schemeClr val="tx2"/>
                </a:solidFill>
              </a:rPr>
              <a:t>“True” Quaternary Fission</a:t>
            </a:r>
          </a:p>
        </p:txBody>
      </p:sp>
      <p:sp>
        <p:nvSpPr>
          <p:cNvPr id="39" name="TextovéPole 47"/>
          <p:cNvSpPr txBox="1">
            <a:spLocks noChangeArrowheads="1"/>
          </p:cNvSpPr>
          <p:nvPr/>
        </p:nvSpPr>
        <p:spPr bwMode="auto">
          <a:xfrm>
            <a:off x="5528359" y="2423149"/>
            <a:ext cx="2830584"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668" tIns="37830" rIns="75668" bIns="37830"/>
          <a:lstStyle>
            <a:lvl1pPr eaLnBrk="0" hangingPunct="0">
              <a:defRPr sz="2800">
                <a:solidFill>
                  <a:schemeClr val="tx1"/>
                </a:solidFill>
                <a:latin typeface="Calibri" pitchFamily="34" charset="0"/>
              </a:defRPr>
            </a:lvl1pPr>
            <a:lvl2pPr marL="742950" indent="-285750" eaLnBrk="0" hangingPunct="0">
              <a:defRPr sz="2800">
                <a:solidFill>
                  <a:schemeClr val="tx1"/>
                </a:solidFill>
                <a:latin typeface="Calibri" pitchFamily="34" charset="0"/>
              </a:defRPr>
            </a:lvl2pPr>
            <a:lvl3pPr marL="1143000" indent="-228600" eaLnBrk="0" hangingPunct="0">
              <a:defRPr sz="2800">
                <a:solidFill>
                  <a:schemeClr val="tx1"/>
                </a:solidFill>
                <a:latin typeface="Calibri" pitchFamily="34" charset="0"/>
              </a:defRPr>
            </a:lvl3pPr>
            <a:lvl4pPr marL="1600200" indent="-228600" eaLnBrk="0" hangingPunct="0">
              <a:defRPr sz="2800">
                <a:solidFill>
                  <a:schemeClr val="tx1"/>
                </a:solidFill>
                <a:latin typeface="Calibri" pitchFamily="34" charset="0"/>
              </a:defRPr>
            </a:lvl4pPr>
            <a:lvl5pPr marL="2057400" indent="-228600" eaLnBrk="0" hangingPunct="0">
              <a:defRPr sz="2800">
                <a:solidFill>
                  <a:schemeClr val="tx1"/>
                </a:solidFill>
                <a:latin typeface="Calibri" pitchFamily="34" charset="0"/>
              </a:defRPr>
            </a:lvl5pPr>
            <a:lvl6pPr marL="2514600" indent="-228600" defTabSz="4175125" eaLnBrk="0" fontAlgn="base" hangingPunct="0">
              <a:spcBef>
                <a:spcPct val="0"/>
              </a:spcBef>
              <a:spcAft>
                <a:spcPct val="0"/>
              </a:spcAft>
              <a:defRPr sz="2800">
                <a:solidFill>
                  <a:schemeClr val="tx1"/>
                </a:solidFill>
                <a:latin typeface="Calibri" pitchFamily="34" charset="0"/>
              </a:defRPr>
            </a:lvl6pPr>
            <a:lvl7pPr marL="2971800" indent="-228600" defTabSz="4175125" eaLnBrk="0" fontAlgn="base" hangingPunct="0">
              <a:spcBef>
                <a:spcPct val="0"/>
              </a:spcBef>
              <a:spcAft>
                <a:spcPct val="0"/>
              </a:spcAft>
              <a:defRPr sz="2800">
                <a:solidFill>
                  <a:schemeClr val="tx1"/>
                </a:solidFill>
                <a:latin typeface="Calibri" pitchFamily="34" charset="0"/>
              </a:defRPr>
            </a:lvl7pPr>
            <a:lvl8pPr marL="3429000" indent="-228600" defTabSz="4175125" eaLnBrk="0" fontAlgn="base" hangingPunct="0">
              <a:spcBef>
                <a:spcPct val="0"/>
              </a:spcBef>
              <a:spcAft>
                <a:spcPct val="0"/>
              </a:spcAft>
              <a:defRPr sz="2800">
                <a:solidFill>
                  <a:schemeClr val="tx1"/>
                </a:solidFill>
                <a:latin typeface="Calibri" pitchFamily="34" charset="0"/>
              </a:defRPr>
            </a:lvl8pPr>
            <a:lvl9pPr marL="3886200" indent="-228600" defTabSz="4175125" eaLnBrk="0" fontAlgn="base" hangingPunct="0">
              <a:spcBef>
                <a:spcPct val="0"/>
              </a:spcBef>
              <a:spcAft>
                <a:spcPct val="0"/>
              </a:spcAft>
              <a:defRPr sz="2800">
                <a:solidFill>
                  <a:schemeClr val="tx1"/>
                </a:solidFill>
                <a:latin typeface="Calibri" pitchFamily="34" charset="0"/>
              </a:defRPr>
            </a:lvl9pPr>
          </a:lstStyle>
          <a:p>
            <a:pPr algn="ctr" eaLnBrk="1" hangingPunct="1"/>
            <a:r>
              <a:rPr lang="en-US" sz="1700" b="1" dirty="0">
                <a:solidFill>
                  <a:srgbClr val="002060"/>
                </a:solidFill>
              </a:rPr>
              <a:t>“Pseudo” Quaternary Fission</a:t>
            </a:r>
            <a:endParaRPr lang="en-US" sz="1700" b="1" dirty="0">
              <a:solidFill>
                <a:schemeClr val="tx2"/>
              </a:solidFill>
            </a:endParaRPr>
          </a:p>
        </p:txBody>
      </p:sp>
      <p:sp>
        <p:nvSpPr>
          <p:cNvPr id="41" name="Text Box 39"/>
          <p:cNvSpPr txBox="1">
            <a:spLocks noChangeArrowheads="1"/>
          </p:cNvSpPr>
          <p:nvPr/>
        </p:nvSpPr>
        <p:spPr bwMode="auto">
          <a:xfrm>
            <a:off x="3042843" y="4437112"/>
            <a:ext cx="3568472" cy="62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34" tIns="32617" rIns="65234" bIns="32617"/>
          <a:lstStyle>
            <a:lvl1pPr eaLnBrk="0" hangingPunct="0">
              <a:defRPr sz="2800">
                <a:solidFill>
                  <a:schemeClr val="tx1"/>
                </a:solidFill>
                <a:latin typeface="Calibri" pitchFamily="34" charset="0"/>
              </a:defRPr>
            </a:lvl1pPr>
            <a:lvl2pPr marL="742950" indent="-285750" eaLnBrk="0" hangingPunct="0">
              <a:defRPr sz="2800">
                <a:solidFill>
                  <a:schemeClr val="tx1"/>
                </a:solidFill>
                <a:latin typeface="Calibri" pitchFamily="34" charset="0"/>
              </a:defRPr>
            </a:lvl2pPr>
            <a:lvl3pPr marL="1143000" indent="-228600" eaLnBrk="0" hangingPunct="0">
              <a:defRPr sz="2800">
                <a:solidFill>
                  <a:schemeClr val="tx1"/>
                </a:solidFill>
                <a:latin typeface="Calibri" pitchFamily="34" charset="0"/>
              </a:defRPr>
            </a:lvl3pPr>
            <a:lvl4pPr marL="1600200" indent="-228600" eaLnBrk="0" hangingPunct="0">
              <a:defRPr sz="2800">
                <a:solidFill>
                  <a:schemeClr val="tx1"/>
                </a:solidFill>
                <a:latin typeface="Calibri" pitchFamily="34" charset="0"/>
              </a:defRPr>
            </a:lvl4pPr>
            <a:lvl5pPr marL="2057400" indent="-228600" eaLnBrk="0" hangingPunct="0">
              <a:defRPr sz="2800">
                <a:solidFill>
                  <a:schemeClr val="tx1"/>
                </a:solidFill>
                <a:latin typeface="Calibri" pitchFamily="34" charset="0"/>
              </a:defRPr>
            </a:lvl5pPr>
            <a:lvl6pPr marL="2514600" indent="-228600" defTabSz="4175125" eaLnBrk="0" fontAlgn="base" hangingPunct="0">
              <a:spcBef>
                <a:spcPct val="0"/>
              </a:spcBef>
              <a:spcAft>
                <a:spcPct val="0"/>
              </a:spcAft>
              <a:defRPr sz="2800">
                <a:solidFill>
                  <a:schemeClr val="tx1"/>
                </a:solidFill>
                <a:latin typeface="Calibri" pitchFamily="34" charset="0"/>
              </a:defRPr>
            </a:lvl6pPr>
            <a:lvl7pPr marL="2971800" indent="-228600" defTabSz="4175125" eaLnBrk="0" fontAlgn="base" hangingPunct="0">
              <a:spcBef>
                <a:spcPct val="0"/>
              </a:spcBef>
              <a:spcAft>
                <a:spcPct val="0"/>
              </a:spcAft>
              <a:defRPr sz="2800">
                <a:solidFill>
                  <a:schemeClr val="tx1"/>
                </a:solidFill>
                <a:latin typeface="Calibri" pitchFamily="34" charset="0"/>
              </a:defRPr>
            </a:lvl7pPr>
            <a:lvl8pPr marL="3429000" indent="-228600" defTabSz="4175125" eaLnBrk="0" fontAlgn="base" hangingPunct="0">
              <a:spcBef>
                <a:spcPct val="0"/>
              </a:spcBef>
              <a:spcAft>
                <a:spcPct val="0"/>
              </a:spcAft>
              <a:defRPr sz="2800">
                <a:solidFill>
                  <a:schemeClr val="tx1"/>
                </a:solidFill>
                <a:latin typeface="Calibri" pitchFamily="34" charset="0"/>
              </a:defRPr>
            </a:lvl8pPr>
            <a:lvl9pPr marL="3886200" indent="-228600" defTabSz="4175125" eaLnBrk="0" fontAlgn="base" hangingPunct="0">
              <a:spcBef>
                <a:spcPct val="0"/>
              </a:spcBef>
              <a:spcAft>
                <a:spcPct val="0"/>
              </a:spcAft>
              <a:defRPr sz="2800">
                <a:solidFill>
                  <a:schemeClr val="tx1"/>
                </a:solidFill>
                <a:latin typeface="Calibri" pitchFamily="34" charset="0"/>
              </a:defRPr>
            </a:lvl9pPr>
          </a:lstStyle>
          <a:p>
            <a:pPr eaLnBrk="1" hangingPunct="1"/>
            <a:r>
              <a:rPr lang="en-US" sz="1300" dirty="0"/>
              <a:t>search for other </a:t>
            </a:r>
            <a:r>
              <a:rPr lang="en-US" sz="1300" dirty="0">
                <a:solidFill>
                  <a:srgbClr val="FF0000"/>
                </a:solidFill>
              </a:rPr>
              <a:t>rare decay modes </a:t>
            </a:r>
            <a:r>
              <a:rPr lang="en-US" sz="1300" dirty="0"/>
              <a:t>in fission – e.g. </a:t>
            </a:r>
            <a:r>
              <a:rPr lang="en-US" sz="1300" dirty="0" err="1"/>
              <a:t>quinary</a:t>
            </a:r>
            <a:r>
              <a:rPr lang="en-US" sz="1300" dirty="0"/>
              <a:t> fission (</a:t>
            </a:r>
            <a:r>
              <a:rPr lang="en-US" sz="1300" baseline="30000" dirty="0"/>
              <a:t>12</a:t>
            </a:r>
            <a:r>
              <a:rPr lang="en-US" sz="1300" dirty="0"/>
              <a:t>C</a:t>
            </a:r>
            <a:r>
              <a:rPr lang="en-US" sz="1300" baseline="30000" dirty="0"/>
              <a:t>*</a:t>
            </a:r>
            <a:r>
              <a:rPr lang="en-US" sz="1300" dirty="0"/>
              <a:t> → </a:t>
            </a:r>
            <a:r>
              <a:rPr lang="en-US" sz="1300" dirty="0">
                <a:sym typeface="Symbol" pitchFamily="18" charset="2"/>
              </a:rPr>
              <a:t>++), collinear fission.</a:t>
            </a:r>
            <a:endParaRPr lang="en-US" sz="1300" dirty="0"/>
          </a:p>
          <a:p>
            <a:pPr eaLnBrk="1" hangingPunct="1">
              <a:buFontTx/>
              <a:buChar char="•"/>
            </a:pPr>
            <a:endParaRPr lang="en-US" sz="1300" dirty="0"/>
          </a:p>
        </p:txBody>
      </p:sp>
      <p:sp>
        <p:nvSpPr>
          <p:cNvPr id="42" name="Title 1"/>
          <p:cNvSpPr txBox="1">
            <a:spLocks/>
          </p:cNvSpPr>
          <p:nvPr/>
        </p:nvSpPr>
        <p:spPr bwMode="auto">
          <a:xfrm>
            <a:off x="609599" y="260350"/>
            <a:ext cx="7749344"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600" b="1">
                <a:solidFill>
                  <a:schemeClr val="tx2"/>
                </a:solidFill>
                <a:latin typeface="+mj-lt"/>
                <a:ea typeface="+mj-ea"/>
                <a:cs typeface="+mj-cs"/>
              </a:defRPr>
            </a:lvl1pPr>
            <a:lvl2pPr algn="l" rtl="0" fontAlgn="base">
              <a:lnSpc>
                <a:spcPct val="90000"/>
              </a:lnSpc>
              <a:spcBef>
                <a:spcPct val="0"/>
              </a:spcBef>
              <a:spcAft>
                <a:spcPct val="0"/>
              </a:spcAft>
              <a:defRPr sz="2600" b="1">
                <a:solidFill>
                  <a:schemeClr val="tx2"/>
                </a:solidFill>
                <a:latin typeface="Tahoma" pitchFamily="34" charset="0"/>
              </a:defRPr>
            </a:lvl2pPr>
            <a:lvl3pPr algn="l" rtl="0" fontAlgn="base">
              <a:lnSpc>
                <a:spcPct val="90000"/>
              </a:lnSpc>
              <a:spcBef>
                <a:spcPct val="0"/>
              </a:spcBef>
              <a:spcAft>
                <a:spcPct val="0"/>
              </a:spcAft>
              <a:defRPr sz="2600" b="1">
                <a:solidFill>
                  <a:schemeClr val="tx2"/>
                </a:solidFill>
                <a:latin typeface="Tahoma" pitchFamily="34" charset="0"/>
              </a:defRPr>
            </a:lvl3pPr>
            <a:lvl4pPr algn="l" rtl="0" fontAlgn="base">
              <a:lnSpc>
                <a:spcPct val="90000"/>
              </a:lnSpc>
              <a:spcBef>
                <a:spcPct val="0"/>
              </a:spcBef>
              <a:spcAft>
                <a:spcPct val="0"/>
              </a:spcAft>
              <a:defRPr sz="2600" b="1">
                <a:solidFill>
                  <a:schemeClr val="tx2"/>
                </a:solidFill>
                <a:latin typeface="Tahoma" pitchFamily="34" charset="0"/>
              </a:defRPr>
            </a:lvl4pPr>
            <a:lvl5pPr algn="l" rtl="0" fontAlgn="base">
              <a:lnSpc>
                <a:spcPct val="90000"/>
              </a:lnSpc>
              <a:spcBef>
                <a:spcPct val="0"/>
              </a:spcBef>
              <a:spcAft>
                <a:spcPct val="0"/>
              </a:spcAft>
              <a:defRPr sz="2600" b="1">
                <a:solidFill>
                  <a:schemeClr val="tx2"/>
                </a:solidFill>
                <a:latin typeface="Tahoma" pitchFamily="34" charset="0"/>
              </a:defRPr>
            </a:lvl5pPr>
            <a:lvl6pPr marL="457200" algn="l" rtl="0" fontAlgn="base">
              <a:lnSpc>
                <a:spcPct val="90000"/>
              </a:lnSpc>
              <a:spcBef>
                <a:spcPct val="0"/>
              </a:spcBef>
              <a:spcAft>
                <a:spcPct val="0"/>
              </a:spcAft>
              <a:defRPr sz="2600" b="1">
                <a:solidFill>
                  <a:schemeClr val="tx2"/>
                </a:solidFill>
                <a:latin typeface="Tahoma" pitchFamily="34" charset="0"/>
              </a:defRPr>
            </a:lvl6pPr>
            <a:lvl7pPr marL="914400" algn="l" rtl="0" fontAlgn="base">
              <a:lnSpc>
                <a:spcPct val="90000"/>
              </a:lnSpc>
              <a:spcBef>
                <a:spcPct val="0"/>
              </a:spcBef>
              <a:spcAft>
                <a:spcPct val="0"/>
              </a:spcAft>
              <a:defRPr sz="2600" b="1">
                <a:solidFill>
                  <a:schemeClr val="tx2"/>
                </a:solidFill>
                <a:latin typeface="Tahoma" pitchFamily="34" charset="0"/>
              </a:defRPr>
            </a:lvl7pPr>
            <a:lvl8pPr marL="1371600" algn="l" rtl="0" fontAlgn="base">
              <a:lnSpc>
                <a:spcPct val="90000"/>
              </a:lnSpc>
              <a:spcBef>
                <a:spcPct val="0"/>
              </a:spcBef>
              <a:spcAft>
                <a:spcPct val="0"/>
              </a:spcAft>
              <a:defRPr sz="2600" b="1">
                <a:solidFill>
                  <a:schemeClr val="tx2"/>
                </a:solidFill>
                <a:latin typeface="Tahoma" pitchFamily="34" charset="0"/>
              </a:defRPr>
            </a:lvl8pPr>
            <a:lvl9pPr marL="1828800" algn="l" rtl="0" fontAlgn="base">
              <a:lnSpc>
                <a:spcPct val="90000"/>
              </a:lnSpc>
              <a:spcBef>
                <a:spcPct val="0"/>
              </a:spcBef>
              <a:spcAft>
                <a:spcPct val="0"/>
              </a:spcAft>
              <a:defRPr sz="2600" b="1">
                <a:solidFill>
                  <a:schemeClr val="tx2"/>
                </a:solidFill>
                <a:latin typeface="Tahoma" pitchFamily="34" charset="0"/>
              </a:defRPr>
            </a:lvl9pPr>
          </a:lstStyle>
          <a:p>
            <a:r>
              <a:rPr lang="en-US" sz="2000" dirty="0"/>
              <a:t>Position Sensitive </a:t>
            </a:r>
            <a:endParaRPr lang="en-US" sz="2000" dirty="0" smtClean="0"/>
          </a:p>
          <a:p>
            <a:r>
              <a:rPr lang="en-US" dirty="0" smtClean="0"/>
              <a:t>Fission </a:t>
            </a:r>
            <a:r>
              <a:rPr lang="en-US" dirty="0"/>
              <a:t>Fragment Spectroscopy</a:t>
            </a:r>
          </a:p>
        </p:txBody>
      </p:sp>
      <p:sp>
        <p:nvSpPr>
          <p:cNvPr id="44" name="Text Box 39"/>
          <p:cNvSpPr txBox="1">
            <a:spLocks noChangeArrowheads="1"/>
          </p:cNvSpPr>
          <p:nvPr/>
        </p:nvSpPr>
        <p:spPr bwMode="auto">
          <a:xfrm>
            <a:off x="957954" y="5445224"/>
            <a:ext cx="7809800" cy="84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9" tIns="45669" rIns="91339" bIns="45669"/>
          <a:lstStyle>
            <a:lvl1pPr eaLnBrk="0" hangingPunct="0">
              <a:defRPr sz="2800">
                <a:solidFill>
                  <a:schemeClr val="tx1"/>
                </a:solidFill>
                <a:latin typeface="Calibri" pitchFamily="34" charset="0"/>
              </a:defRPr>
            </a:lvl1pPr>
            <a:lvl2pPr marL="742950" indent="-285750" eaLnBrk="0" hangingPunct="0">
              <a:defRPr sz="2800">
                <a:solidFill>
                  <a:schemeClr val="tx1"/>
                </a:solidFill>
                <a:latin typeface="Calibri" pitchFamily="34" charset="0"/>
              </a:defRPr>
            </a:lvl2pPr>
            <a:lvl3pPr marL="1143000" indent="-228600" eaLnBrk="0" hangingPunct="0">
              <a:defRPr sz="2800">
                <a:solidFill>
                  <a:schemeClr val="tx1"/>
                </a:solidFill>
                <a:latin typeface="Calibri" pitchFamily="34" charset="0"/>
              </a:defRPr>
            </a:lvl3pPr>
            <a:lvl4pPr marL="1600200" indent="-228600" eaLnBrk="0" hangingPunct="0">
              <a:defRPr sz="2800">
                <a:solidFill>
                  <a:schemeClr val="tx1"/>
                </a:solidFill>
                <a:latin typeface="Calibri" pitchFamily="34" charset="0"/>
              </a:defRPr>
            </a:lvl4pPr>
            <a:lvl5pPr marL="2057400" indent="-228600" eaLnBrk="0" hangingPunct="0">
              <a:defRPr sz="2800">
                <a:solidFill>
                  <a:schemeClr val="tx1"/>
                </a:solidFill>
                <a:latin typeface="Calibri" pitchFamily="34" charset="0"/>
              </a:defRPr>
            </a:lvl5pPr>
            <a:lvl6pPr marL="2514600" indent="-228600" defTabSz="4175125" eaLnBrk="0" fontAlgn="base" hangingPunct="0">
              <a:spcBef>
                <a:spcPct val="0"/>
              </a:spcBef>
              <a:spcAft>
                <a:spcPct val="0"/>
              </a:spcAft>
              <a:defRPr sz="2800">
                <a:solidFill>
                  <a:schemeClr val="tx1"/>
                </a:solidFill>
                <a:latin typeface="Calibri" pitchFamily="34" charset="0"/>
              </a:defRPr>
            </a:lvl6pPr>
            <a:lvl7pPr marL="2971800" indent="-228600" defTabSz="4175125" eaLnBrk="0" fontAlgn="base" hangingPunct="0">
              <a:spcBef>
                <a:spcPct val="0"/>
              </a:spcBef>
              <a:spcAft>
                <a:spcPct val="0"/>
              </a:spcAft>
              <a:defRPr sz="2800">
                <a:solidFill>
                  <a:schemeClr val="tx1"/>
                </a:solidFill>
                <a:latin typeface="Calibri" pitchFamily="34" charset="0"/>
              </a:defRPr>
            </a:lvl7pPr>
            <a:lvl8pPr marL="3429000" indent="-228600" defTabSz="4175125" eaLnBrk="0" fontAlgn="base" hangingPunct="0">
              <a:spcBef>
                <a:spcPct val="0"/>
              </a:spcBef>
              <a:spcAft>
                <a:spcPct val="0"/>
              </a:spcAft>
              <a:defRPr sz="2800">
                <a:solidFill>
                  <a:schemeClr val="tx1"/>
                </a:solidFill>
                <a:latin typeface="Calibri" pitchFamily="34" charset="0"/>
              </a:defRPr>
            </a:lvl8pPr>
            <a:lvl9pPr marL="3886200" indent="-228600" defTabSz="4175125" eaLnBrk="0" fontAlgn="base" hangingPunct="0">
              <a:spcBef>
                <a:spcPct val="0"/>
              </a:spcBef>
              <a:spcAft>
                <a:spcPct val="0"/>
              </a:spcAft>
              <a:defRPr sz="2800">
                <a:solidFill>
                  <a:schemeClr val="tx1"/>
                </a:solidFill>
                <a:latin typeface="Calibri" pitchFamily="34" charset="0"/>
              </a:defRPr>
            </a:lvl9pPr>
          </a:lstStyle>
          <a:p>
            <a:pPr eaLnBrk="1" hangingPunct="1">
              <a:buFontTx/>
              <a:buChar char="•"/>
            </a:pPr>
            <a:r>
              <a:rPr lang="en-US" sz="1200" dirty="0"/>
              <a:t> Measurement of </a:t>
            </a:r>
            <a:r>
              <a:rPr lang="en-US" sz="1200" dirty="0">
                <a:solidFill>
                  <a:srgbClr val="FF0000"/>
                </a:solidFill>
              </a:rPr>
              <a:t>angular</a:t>
            </a:r>
            <a:r>
              <a:rPr lang="en-US" sz="1200" dirty="0"/>
              <a:t> and energy </a:t>
            </a:r>
            <a:r>
              <a:rPr lang="en-US" sz="1200" dirty="0">
                <a:solidFill>
                  <a:srgbClr val="FF0000"/>
                </a:solidFill>
              </a:rPr>
              <a:t>distributions</a:t>
            </a:r>
            <a:r>
              <a:rPr lang="en-US" sz="1200" dirty="0"/>
              <a:t> and </a:t>
            </a:r>
            <a:r>
              <a:rPr lang="en-US" sz="1200" dirty="0" smtClean="0">
                <a:solidFill>
                  <a:srgbClr val="FF0000"/>
                </a:solidFill>
              </a:rPr>
              <a:t>spatial correlations </a:t>
            </a:r>
            <a:r>
              <a:rPr lang="en-US" sz="1200" dirty="0"/>
              <a:t>of ternary and quaternary particles.</a:t>
            </a:r>
          </a:p>
          <a:p>
            <a:pPr eaLnBrk="1" hangingPunct="1">
              <a:buFontTx/>
              <a:buChar char="•"/>
            </a:pPr>
            <a:r>
              <a:rPr lang="en-US" sz="1200" dirty="0"/>
              <a:t>.Determination of </a:t>
            </a:r>
            <a:r>
              <a:rPr lang="en-US" sz="1200" dirty="0">
                <a:solidFill>
                  <a:srgbClr val="FF0000"/>
                </a:solidFill>
              </a:rPr>
              <a:t>quaternary</a:t>
            </a:r>
            <a:r>
              <a:rPr lang="en-US" sz="1200" dirty="0"/>
              <a:t> fission </a:t>
            </a:r>
            <a:r>
              <a:rPr lang="en-US" sz="1200" dirty="0">
                <a:solidFill>
                  <a:srgbClr val="FF0000"/>
                </a:solidFill>
              </a:rPr>
              <a:t>yields</a:t>
            </a:r>
            <a:r>
              <a:rPr lang="en-US" sz="1200" dirty="0"/>
              <a:t> with high accuracy and sensitivity</a:t>
            </a:r>
          </a:p>
          <a:p>
            <a:pPr eaLnBrk="1" hangingPunct="1">
              <a:buFontTx/>
              <a:buChar char="•"/>
            </a:pPr>
            <a:r>
              <a:rPr lang="en-US" sz="1200" dirty="0"/>
              <a:t> Direct observation of </a:t>
            </a:r>
            <a:r>
              <a:rPr lang="en-US" sz="1200" baseline="30000" dirty="0">
                <a:solidFill>
                  <a:srgbClr val="FF0000"/>
                </a:solidFill>
              </a:rPr>
              <a:t>8</a:t>
            </a:r>
            <a:r>
              <a:rPr lang="en-US" sz="1200" dirty="0">
                <a:solidFill>
                  <a:srgbClr val="FF0000"/>
                </a:solidFill>
              </a:rPr>
              <a:t>Be</a:t>
            </a:r>
            <a:r>
              <a:rPr lang="en-US" sz="1200" dirty="0"/>
              <a:t> emission as a </a:t>
            </a:r>
            <a:r>
              <a:rPr lang="en-US" sz="1200" dirty="0">
                <a:solidFill>
                  <a:srgbClr val="FF0000"/>
                </a:solidFill>
              </a:rPr>
              <a:t>ternary</a:t>
            </a:r>
            <a:r>
              <a:rPr lang="en-US" sz="1200" dirty="0"/>
              <a:t> particle in the ground and excited state</a:t>
            </a:r>
          </a:p>
          <a:p>
            <a:pPr eaLnBrk="1" hangingPunct="1">
              <a:buFontTx/>
              <a:buChar char="•"/>
            </a:pPr>
            <a:r>
              <a:rPr lang="en-US" sz="1200" dirty="0"/>
              <a:t> Search for other </a:t>
            </a:r>
            <a:r>
              <a:rPr lang="en-US" sz="1200" dirty="0">
                <a:solidFill>
                  <a:srgbClr val="FF0000"/>
                </a:solidFill>
              </a:rPr>
              <a:t>rare decay modes </a:t>
            </a:r>
            <a:r>
              <a:rPr lang="en-US" sz="1200" dirty="0"/>
              <a:t>in fission – e.g. </a:t>
            </a:r>
            <a:r>
              <a:rPr lang="en-US" sz="1200" dirty="0" err="1"/>
              <a:t>quinary</a:t>
            </a:r>
            <a:r>
              <a:rPr lang="en-US" sz="1200" dirty="0"/>
              <a:t> fission (</a:t>
            </a:r>
            <a:r>
              <a:rPr lang="en-US" sz="1200" baseline="30000" dirty="0"/>
              <a:t>12</a:t>
            </a:r>
            <a:r>
              <a:rPr lang="en-US" sz="1200" dirty="0"/>
              <a:t>C</a:t>
            </a:r>
            <a:r>
              <a:rPr lang="en-US" sz="1200" baseline="30000" dirty="0"/>
              <a:t>*</a:t>
            </a:r>
            <a:r>
              <a:rPr lang="en-US" sz="1200" dirty="0"/>
              <a:t> → </a:t>
            </a:r>
            <a:r>
              <a:rPr lang="en-US" sz="1200" dirty="0">
                <a:sym typeface="Symbol" pitchFamily="18" charset="2"/>
              </a:rPr>
              <a:t>++), Collinear fission?</a:t>
            </a:r>
            <a:endParaRPr lang="en-US" sz="1200" dirty="0"/>
          </a:p>
          <a:p>
            <a:pPr eaLnBrk="1" hangingPunct="1">
              <a:buFontTx/>
              <a:buChar char="•"/>
            </a:pPr>
            <a:endParaRPr lang="en-US" sz="1200" dirty="0"/>
          </a:p>
        </p:txBody>
      </p:sp>
    </p:spTree>
    <p:extLst>
      <p:ext uri="{BB962C8B-B14F-4D97-AF65-F5344CB8AC3E}">
        <p14:creationId xmlns:p14="http://schemas.microsoft.com/office/powerpoint/2010/main" val="3693359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utef">
  <a:themeElements>
    <a:clrScheme name="utef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ute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ef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utef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utef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utef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utef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utef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utef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utef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utef">
  <a:themeElements>
    <a:clrScheme name="2_utef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2_ute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utef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2_utef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2_utef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2_utef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2_utef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2_utef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2_utef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2_utef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10883</TotalTime>
  <Words>3201</Words>
  <Application>Microsoft Office PowerPoint</Application>
  <PresentationFormat>Předvádění na obrazovce (4:3)</PresentationFormat>
  <Paragraphs>655</Paragraphs>
  <Slides>55</Slides>
  <Notes>24</Notes>
  <HiddenSlides>0</HiddenSlides>
  <MMClips>0</MMClips>
  <ScaleCrop>false</ScaleCrop>
  <HeadingPairs>
    <vt:vector size="6" baseType="variant">
      <vt:variant>
        <vt:lpstr>Motiv</vt:lpstr>
      </vt:variant>
      <vt:variant>
        <vt:i4>2</vt:i4>
      </vt:variant>
      <vt:variant>
        <vt:lpstr>Vložené servery OLE</vt:lpstr>
      </vt:variant>
      <vt:variant>
        <vt:i4>1</vt:i4>
      </vt:variant>
      <vt:variant>
        <vt:lpstr>Nadpisy snímků</vt:lpstr>
      </vt:variant>
      <vt:variant>
        <vt:i4>55</vt:i4>
      </vt:variant>
    </vt:vector>
  </HeadingPairs>
  <TitlesOfParts>
    <vt:vector size="58" baseType="lpstr">
      <vt:lpstr>utef</vt:lpstr>
      <vt:lpstr>2_utef</vt:lpstr>
      <vt:lpstr>CorelDRAW</vt:lpstr>
      <vt:lpstr>Spatial and Time Correlated Detection of the Decay Chain of Radioactive Nuclei</vt:lpstr>
      <vt:lpstr>Outline</vt:lpstr>
      <vt:lpstr>www.utef.cvut.cz</vt:lpstr>
      <vt:lpstr>2.5 MeV VdG at IEAP CTU in Prague</vt:lpstr>
      <vt:lpstr> Radiation Imaging Detectors</vt:lpstr>
      <vt:lpstr>Applications: Radiation Imaging</vt:lpstr>
      <vt:lpstr>X-ray phase contrast imaging:  Edges are enhanced in radiograms</vt:lpstr>
      <vt:lpstr>Primary Application: High contrast imaging Mouse backbone and pelvis</vt:lpstr>
      <vt:lpstr>Prezentace aplikace PowerPoint</vt:lpstr>
      <vt:lpstr>Timepix + th n beam (NPI Řež n. Prague)</vt:lpstr>
      <vt:lpstr>Prezentace aplikace PowerPoint</vt:lpstr>
      <vt:lpstr>Prezentace aplikace PowerPoint</vt:lpstr>
      <vt:lpstr>Timepix [TOT] @ focal spot Position &amp; Energy: Radioactive ions</vt:lpstr>
      <vt:lpstr>Timepix [TOT] @ focal spot Position &amp; Energy: Radioactive ions</vt:lpstr>
      <vt:lpstr>Timepix [TOT] @ focal spot Position &amp; Time: Radioactive ions</vt:lpstr>
      <vt:lpstr>Timepix [TOT] @ focal spot Position &amp; Energy</vt:lpstr>
      <vt:lpstr>Correlation: Energy vs. Height</vt:lpstr>
      <vt:lpstr>Spectra (Energy, Area, Height)</vt:lpstr>
      <vt:lpstr>Ion groups: Spectral+ Spatial Distribution</vt:lpstr>
      <vt:lpstr>Medipix: Hybrid semiconductor single particle counting pixel detector</vt:lpstr>
      <vt:lpstr>Per–pixel signal electronics</vt:lpstr>
      <vt:lpstr>Per–pixel integrated RO signal chain</vt:lpstr>
      <vt:lpstr>Timepix chip</vt:lpstr>
      <vt:lpstr>Particle counting pixel detectors</vt:lpstr>
      <vt:lpstr>Direct measurement in each pixel of the particle’s energy or its interaction time.</vt:lpstr>
      <vt:lpstr>Timepix detector: Single particle counting pixel detector with per pixel E or T sensitivity</vt:lpstr>
      <vt:lpstr>USB readout interface: control, power, DAQ</vt:lpstr>
      <vt:lpstr>Prezentace aplikace PowerPoint</vt:lpstr>
      <vt:lpstr>Pixelman: Data Acquisition and Processing Software Package</vt:lpstr>
      <vt:lpstr>TPX + USB RO + Pixelman: Radiation Camera</vt:lpstr>
      <vt:lpstr>Charge sharing: Detection of heavy charged particles with pixel detectors</vt:lpstr>
      <vt:lpstr>TimePix: Heavy Charged Particles</vt:lpstr>
      <vt:lpstr>Timepix:  Detection of Radioactive Ions and their decay</vt:lpstr>
      <vt:lpstr>Fission: n rich radioactive nuclei</vt:lpstr>
      <vt:lpstr>Institute Laue Langevin (ILL), Grenoble Lohengrin Fission Fragment Mass Separator</vt:lpstr>
      <vt:lpstr>Institute Laue Langevin (ILL), Grenoble Lohengrin Fission Fragment Mass Separator</vt:lpstr>
      <vt:lpstr>TPX + Ionization Chamber + Trigger </vt:lpstr>
      <vt:lpstr>TPX + Ionization Chamber + Trigger </vt:lpstr>
      <vt:lpstr>Spatial &amp; Time Detection</vt:lpstr>
      <vt:lpstr>Spatial &amp; Time Detection: 8He</vt:lpstr>
      <vt:lpstr>Spatial &amp; Time Detection: 8He</vt:lpstr>
      <vt:lpstr>Spatial &amp; Time Detection: 8He</vt:lpstr>
      <vt:lpstr>Spatial &amp; Time Detection: 8He</vt:lpstr>
      <vt:lpstr>Prezentace aplikace PowerPoint</vt:lpstr>
      <vt:lpstr>Spatial &amp; Time Detection</vt:lpstr>
      <vt:lpstr>High statistics: integral shutter  [TOT mode + trigger ext clock]</vt:lpstr>
      <vt:lpstr>High statistics: integral shutter  [TOT mode + trigger ext clock]</vt:lpstr>
      <vt:lpstr>Detection of isomer decay: IC e’s</vt:lpstr>
      <vt:lpstr>495.8 keV 98mY isomer</vt:lpstr>
      <vt:lpstr>495.8 keV 98mY isomer: T1/2 </vt:lpstr>
      <vt:lpstr>Conclusions</vt:lpstr>
      <vt:lpstr>Prezentace aplikace PowerPoint</vt:lpstr>
      <vt:lpstr>Prezentace aplikace PowerPoint</vt:lpstr>
      <vt:lpstr>Direct measurement in each pixel of the particle’s energy or its interaction time.</vt:lpstr>
      <vt:lpstr>Prezentace aplikace PowerPoint</vt:lpstr>
    </vt:vector>
  </TitlesOfParts>
  <Company>CVUT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Carlos</dc:creator>
  <cp:lastModifiedBy>Carlos</cp:lastModifiedBy>
  <cp:revision>989</cp:revision>
  <dcterms:created xsi:type="dcterms:W3CDTF">2008-06-11T16:59:25Z</dcterms:created>
  <dcterms:modified xsi:type="dcterms:W3CDTF">2012-02-09T12:43:34Z</dcterms:modified>
</cp:coreProperties>
</file>