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 id="2147483680" r:id="rId2"/>
    <p:sldMasterId id="2147483692" r:id="rId3"/>
    <p:sldMasterId id="2147483704" r:id="rId4"/>
    <p:sldMasterId id="2147483706" r:id="rId5"/>
  </p:sldMasterIdLst>
  <p:notesMasterIdLst>
    <p:notesMasterId r:id="rId54"/>
  </p:notesMasterIdLst>
  <p:sldIdLst>
    <p:sldId id="384" r:id="rId6"/>
    <p:sldId id="383" r:id="rId7"/>
    <p:sldId id="409" r:id="rId8"/>
    <p:sldId id="410" r:id="rId9"/>
    <p:sldId id="393" r:id="rId10"/>
    <p:sldId id="412" r:id="rId11"/>
    <p:sldId id="354" r:id="rId12"/>
    <p:sldId id="372" r:id="rId13"/>
    <p:sldId id="390" r:id="rId14"/>
    <p:sldId id="394" r:id="rId15"/>
    <p:sldId id="395" r:id="rId16"/>
    <p:sldId id="396" r:id="rId17"/>
    <p:sldId id="397" r:id="rId18"/>
    <p:sldId id="294" r:id="rId19"/>
    <p:sldId id="378" r:id="rId20"/>
    <p:sldId id="295" r:id="rId21"/>
    <p:sldId id="336" r:id="rId22"/>
    <p:sldId id="386" r:id="rId23"/>
    <p:sldId id="319" r:id="rId24"/>
    <p:sldId id="398" r:id="rId25"/>
    <p:sldId id="331" r:id="rId26"/>
    <p:sldId id="387" r:id="rId27"/>
    <p:sldId id="399" r:id="rId28"/>
    <p:sldId id="376" r:id="rId29"/>
    <p:sldId id="298" r:id="rId30"/>
    <p:sldId id="368" r:id="rId31"/>
    <p:sldId id="355" r:id="rId32"/>
    <p:sldId id="369" r:id="rId33"/>
    <p:sldId id="299" r:id="rId34"/>
    <p:sldId id="300" r:id="rId35"/>
    <p:sldId id="301" r:id="rId36"/>
    <p:sldId id="302" r:id="rId37"/>
    <p:sldId id="388" r:id="rId38"/>
    <p:sldId id="389" r:id="rId39"/>
    <p:sldId id="401" r:id="rId40"/>
    <p:sldId id="400" r:id="rId41"/>
    <p:sldId id="309" r:id="rId42"/>
    <p:sldId id="411" r:id="rId43"/>
    <p:sldId id="310" r:id="rId44"/>
    <p:sldId id="406" r:id="rId45"/>
    <p:sldId id="380" r:id="rId46"/>
    <p:sldId id="379" r:id="rId47"/>
    <p:sldId id="405" r:id="rId48"/>
    <p:sldId id="402" r:id="rId49"/>
    <p:sldId id="403" r:id="rId50"/>
    <p:sldId id="404" r:id="rId51"/>
    <p:sldId id="407" r:id="rId52"/>
    <p:sldId id="343"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5" d="100"/>
          <a:sy n="75" d="100"/>
        </p:scale>
        <p:origin x="-1014" y="-70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fynbo:Documents:Microsoft%20User%20Data:Office%202011%20AutoRecovery:Workbook2%20(version%201).xlsb"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fynbo:Documents:Microsoft%20User%20Data:Office%202011%20AutoRecovery:Workbook2%20(version%201).xlsb"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fynbo:Documents:Microsoft%20User%20Data:Office%202011%20AutoRecovery:Workbook2%20(version%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v>B(M1) data</c:v>
          </c:tx>
          <c:spPr>
            <a:solidFill>
              <a:srgbClr val="FF0000"/>
            </a:solidFill>
          </c:spPr>
          <c:invertIfNegative val="0"/>
          <c:cat>
            <c:strRef>
              <c:f>Sheet1!$A$2:$A$9</c:f>
              <c:strCache>
                <c:ptCount val="8"/>
                <c:pt idx="0">
                  <c:v>0+</c:v>
                </c:pt>
                <c:pt idx="1">
                  <c:v>2+</c:v>
                </c:pt>
                <c:pt idx="2">
                  <c:v>0+2</c:v>
                </c:pt>
                <c:pt idx="3">
                  <c:v>2+2</c:v>
                </c:pt>
                <c:pt idx="4">
                  <c:v>0+3</c:v>
                </c:pt>
                <c:pt idx="5">
                  <c:v>1+</c:v>
                </c:pt>
                <c:pt idx="6">
                  <c:v>2+</c:v>
                </c:pt>
                <c:pt idx="7">
                  <c:v>2+</c:v>
                </c:pt>
              </c:strCache>
            </c:strRef>
          </c:cat>
          <c:val>
            <c:numRef>
              <c:f>Sheet1!$H$2:$H$9</c:f>
              <c:numCache>
                <c:formatCode>General</c:formatCode>
                <c:ptCount val="8"/>
                <c:pt idx="0">
                  <c:v>0.92</c:v>
                </c:pt>
                <c:pt idx="1">
                  <c:v>7.0000000000000007E-2</c:v>
                </c:pt>
                <c:pt idx="2">
                  <c:v>0.37</c:v>
                </c:pt>
                <c:pt idx="4">
                  <c:v>0.43</c:v>
                </c:pt>
                <c:pt idx="5">
                  <c:v>3</c:v>
                </c:pt>
              </c:numCache>
            </c:numRef>
          </c:val>
        </c:ser>
        <c:ser>
          <c:idx val="1"/>
          <c:order val="1"/>
          <c:tx>
            <c:v>FMD</c:v>
          </c:tx>
          <c:spPr>
            <a:solidFill>
              <a:srgbClr val="0000FF"/>
            </a:solidFill>
          </c:spPr>
          <c:invertIfNegative val="0"/>
          <c:cat>
            <c:strRef>
              <c:f>Sheet1!$A$2:$A$9</c:f>
              <c:strCache>
                <c:ptCount val="8"/>
                <c:pt idx="0">
                  <c:v>0+</c:v>
                </c:pt>
                <c:pt idx="1">
                  <c:v>2+</c:v>
                </c:pt>
                <c:pt idx="2">
                  <c:v>0+2</c:v>
                </c:pt>
                <c:pt idx="3">
                  <c:v>2+2</c:v>
                </c:pt>
                <c:pt idx="4">
                  <c:v>0+3</c:v>
                </c:pt>
                <c:pt idx="5">
                  <c:v>1+</c:v>
                </c:pt>
                <c:pt idx="6">
                  <c:v>2+</c:v>
                </c:pt>
                <c:pt idx="7">
                  <c:v>2+</c:v>
                </c:pt>
              </c:strCache>
            </c:strRef>
          </c:cat>
          <c:val>
            <c:numRef>
              <c:f>Sheet1!$I$2:$I$9</c:f>
              <c:numCache>
                <c:formatCode>General</c:formatCode>
                <c:ptCount val="8"/>
                <c:pt idx="0">
                  <c:v>0.47599999999999998</c:v>
                </c:pt>
                <c:pt idx="1">
                  <c:v>1.1900000000000001E-2</c:v>
                </c:pt>
                <c:pt idx="2">
                  <c:v>0.123</c:v>
                </c:pt>
                <c:pt idx="3">
                  <c:v>2.9999999999999997E-4</c:v>
                </c:pt>
                <c:pt idx="4">
                  <c:v>0.14099999999999999</c:v>
                </c:pt>
                <c:pt idx="5">
                  <c:v>2.3410000000000002</c:v>
                </c:pt>
                <c:pt idx="6">
                  <c:v>3.0000000000000001E-3</c:v>
                </c:pt>
                <c:pt idx="7">
                  <c:v>1.7600000000000001E-2</c:v>
                </c:pt>
              </c:numCache>
            </c:numRef>
          </c:val>
        </c:ser>
        <c:dLbls>
          <c:showLegendKey val="0"/>
          <c:showVal val="0"/>
          <c:showCatName val="0"/>
          <c:showSerName val="0"/>
          <c:showPercent val="0"/>
          <c:showBubbleSize val="0"/>
        </c:dLbls>
        <c:gapWidth val="150"/>
        <c:axId val="109918848"/>
        <c:axId val="109957504"/>
      </c:barChart>
      <c:catAx>
        <c:axId val="109918848"/>
        <c:scaling>
          <c:orientation val="minMax"/>
        </c:scaling>
        <c:delete val="0"/>
        <c:axPos val="b"/>
        <c:majorTickMark val="out"/>
        <c:minorTickMark val="none"/>
        <c:tickLblPos val="nextTo"/>
        <c:crossAx val="109957504"/>
        <c:crossesAt val="1.0000000000000001E-5"/>
        <c:auto val="1"/>
        <c:lblAlgn val="ctr"/>
        <c:lblOffset val="100"/>
        <c:noMultiLvlLbl val="0"/>
      </c:catAx>
      <c:valAx>
        <c:axId val="109957504"/>
        <c:scaling>
          <c:logBase val="10"/>
          <c:orientation val="minMax"/>
          <c:max val="2"/>
        </c:scaling>
        <c:delete val="0"/>
        <c:axPos val="l"/>
        <c:majorGridlines/>
        <c:numFmt formatCode="General" sourceLinked="1"/>
        <c:majorTickMark val="out"/>
        <c:minorTickMark val="none"/>
        <c:tickLblPos val="nextTo"/>
        <c:crossAx val="109918848"/>
        <c:crosses val="autoZero"/>
        <c:crossBetween val="between"/>
      </c:valAx>
      <c:spPr>
        <a:noFill/>
        <a:ln w="25400">
          <a:no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v>12N Data</c:v>
          </c:tx>
          <c:invertIfNegative val="0"/>
          <c:dPt>
            <c:idx val="0"/>
            <c:invertIfNegative val="0"/>
            <c:bubble3D val="0"/>
            <c:spPr>
              <a:solidFill>
                <a:srgbClr val="FF0000"/>
              </a:solidFill>
            </c:spPr>
          </c:dPt>
          <c:dPt>
            <c:idx val="1"/>
            <c:invertIfNegative val="0"/>
            <c:bubble3D val="0"/>
            <c:spPr>
              <a:solidFill>
                <a:srgbClr val="FF0000"/>
              </a:solidFill>
            </c:spPr>
          </c:dPt>
          <c:dPt>
            <c:idx val="2"/>
            <c:invertIfNegative val="0"/>
            <c:bubble3D val="0"/>
            <c:spPr>
              <a:solidFill>
                <a:srgbClr val="FF0000"/>
              </a:solidFill>
            </c:spPr>
          </c:dPt>
          <c:dPt>
            <c:idx val="4"/>
            <c:invertIfNegative val="0"/>
            <c:bubble3D val="0"/>
            <c:spPr>
              <a:solidFill>
                <a:srgbClr val="FF0000"/>
              </a:solidFill>
            </c:spPr>
          </c:dPt>
          <c:dPt>
            <c:idx val="5"/>
            <c:invertIfNegative val="0"/>
            <c:bubble3D val="0"/>
            <c:spPr>
              <a:solidFill>
                <a:srgbClr val="FF0000"/>
              </a:solidFill>
            </c:spPr>
          </c:dPt>
          <c:dPt>
            <c:idx val="6"/>
            <c:invertIfNegative val="0"/>
            <c:bubble3D val="0"/>
            <c:spPr>
              <a:solidFill>
                <a:srgbClr val="FF0000"/>
              </a:solidFill>
            </c:spPr>
          </c:dPt>
          <c:cat>
            <c:strRef>
              <c:f>Sheet1!$A$2:$A$9</c:f>
              <c:strCache>
                <c:ptCount val="8"/>
                <c:pt idx="0">
                  <c:v>0+</c:v>
                </c:pt>
                <c:pt idx="1">
                  <c:v>2+</c:v>
                </c:pt>
                <c:pt idx="2">
                  <c:v>0+2</c:v>
                </c:pt>
                <c:pt idx="3">
                  <c:v>2+2</c:v>
                </c:pt>
                <c:pt idx="4">
                  <c:v>0+3</c:v>
                </c:pt>
                <c:pt idx="5">
                  <c:v>1+</c:v>
                </c:pt>
                <c:pt idx="6">
                  <c:v>2+</c:v>
                </c:pt>
                <c:pt idx="7">
                  <c:v>2+</c:v>
                </c:pt>
              </c:strCache>
            </c:strRef>
          </c:cat>
          <c:val>
            <c:numRef>
              <c:f>Sheet1!$B$2:$B$9</c:f>
              <c:numCache>
                <c:formatCode>General</c:formatCode>
                <c:ptCount val="8"/>
                <c:pt idx="0">
                  <c:v>0.29520000000000002</c:v>
                </c:pt>
                <c:pt idx="1">
                  <c:v>2.7E-2</c:v>
                </c:pt>
                <c:pt idx="2">
                  <c:v>0.09</c:v>
                </c:pt>
                <c:pt idx="4">
                  <c:v>0.06</c:v>
                </c:pt>
                <c:pt idx="5">
                  <c:v>0.45</c:v>
                </c:pt>
                <c:pt idx="6">
                  <c:v>0.05</c:v>
                </c:pt>
              </c:numCache>
            </c:numRef>
          </c:val>
        </c:ser>
        <c:ser>
          <c:idx val="1"/>
          <c:order val="1"/>
          <c:tx>
            <c:v>FMD</c:v>
          </c:tx>
          <c:spPr>
            <a:solidFill>
              <a:srgbClr val="0000FF"/>
            </a:solidFill>
          </c:spPr>
          <c:invertIfNegative val="0"/>
          <c:cat>
            <c:strRef>
              <c:f>Sheet1!$A$2:$A$9</c:f>
              <c:strCache>
                <c:ptCount val="8"/>
                <c:pt idx="0">
                  <c:v>0+</c:v>
                </c:pt>
                <c:pt idx="1">
                  <c:v>2+</c:v>
                </c:pt>
                <c:pt idx="2">
                  <c:v>0+2</c:v>
                </c:pt>
                <c:pt idx="3">
                  <c:v>2+2</c:v>
                </c:pt>
                <c:pt idx="4">
                  <c:v>0+3</c:v>
                </c:pt>
                <c:pt idx="5">
                  <c:v>1+</c:v>
                </c:pt>
                <c:pt idx="6">
                  <c:v>2+</c:v>
                </c:pt>
                <c:pt idx="7">
                  <c:v>2+</c:v>
                </c:pt>
              </c:strCache>
            </c:strRef>
          </c:cat>
          <c:val>
            <c:numRef>
              <c:f>Sheet1!$C$2:$C$9</c:f>
              <c:numCache>
                <c:formatCode>General</c:formatCode>
                <c:ptCount val="8"/>
                <c:pt idx="0">
                  <c:v>0.27800000000000002</c:v>
                </c:pt>
                <c:pt idx="1">
                  <c:v>4.2000000000000003E-2</c:v>
                </c:pt>
                <c:pt idx="2">
                  <c:v>7.8E-2</c:v>
                </c:pt>
                <c:pt idx="3">
                  <c:v>6.9999999999999999E-4</c:v>
                </c:pt>
                <c:pt idx="4">
                  <c:v>0.09</c:v>
                </c:pt>
                <c:pt idx="5">
                  <c:v>1.4019999999999999</c:v>
                </c:pt>
                <c:pt idx="6">
                  <c:v>4.4999999999999997E-3</c:v>
                </c:pt>
                <c:pt idx="7">
                  <c:v>1.3599999999999999E-2</c:v>
                </c:pt>
              </c:numCache>
            </c:numRef>
          </c:val>
        </c:ser>
        <c:dLbls>
          <c:showLegendKey val="0"/>
          <c:showVal val="0"/>
          <c:showCatName val="0"/>
          <c:showSerName val="0"/>
          <c:showPercent val="0"/>
          <c:showBubbleSize val="0"/>
        </c:dLbls>
        <c:gapWidth val="150"/>
        <c:axId val="112757376"/>
        <c:axId val="112759168"/>
      </c:barChart>
      <c:catAx>
        <c:axId val="112757376"/>
        <c:scaling>
          <c:orientation val="minMax"/>
        </c:scaling>
        <c:delete val="0"/>
        <c:axPos val="b"/>
        <c:majorTickMark val="out"/>
        <c:minorTickMark val="none"/>
        <c:tickLblPos val="nextTo"/>
        <c:crossAx val="112759168"/>
        <c:crossesAt val="1E-4"/>
        <c:auto val="1"/>
        <c:lblAlgn val="ctr"/>
        <c:lblOffset val="100"/>
        <c:noMultiLvlLbl val="0"/>
      </c:catAx>
      <c:valAx>
        <c:axId val="112759168"/>
        <c:scaling>
          <c:logBase val="10"/>
          <c:orientation val="minMax"/>
          <c:max val="2"/>
        </c:scaling>
        <c:delete val="0"/>
        <c:axPos val="l"/>
        <c:majorGridlines/>
        <c:numFmt formatCode="General" sourceLinked="1"/>
        <c:majorTickMark val="out"/>
        <c:minorTickMark val="none"/>
        <c:tickLblPos val="nextTo"/>
        <c:crossAx val="112757376"/>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v>B(M1/E1) data</c:v>
          </c:tx>
          <c:spPr>
            <a:solidFill>
              <a:srgbClr val="FF0000"/>
            </a:solidFill>
          </c:spPr>
          <c:invertIfNegative val="0"/>
          <c:cat>
            <c:strRef>
              <c:f>Sheet1!$A$2:$A$9</c:f>
              <c:strCache>
                <c:ptCount val="8"/>
                <c:pt idx="0">
                  <c:v>0+</c:v>
                </c:pt>
                <c:pt idx="1">
                  <c:v>2+</c:v>
                </c:pt>
                <c:pt idx="2">
                  <c:v>0+2</c:v>
                </c:pt>
                <c:pt idx="3">
                  <c:v>2+2</c:v>
                </c:pt>
                <c:pt idx="4">
                  <c:v>0+3</c:v>
                </c:pt>
                <c:pt idx="5">
                  <c:v>1+</c:v>
                </c:pt>
                <c:pt idx="6">
                  <c:v>2+</c:v>
                </c:pt>
                <c:pt idx="7">
                  <c:v>2+</c:v>
                </c:pt>
              </c:strCache>
            </c:strRef>
          </c:cat>
          <c:val>
            <c:numRef>
              <c:f>Sheet1!$F$2:$F$9</c:f>
              <c:numCache>
                <c:formatCode>General</c:formatCode>
                <c:ptCount val="8"/>
                <c:pt idx="1">
                  <c:v>0.38</c:v>
                </c:pt>
                <c:pt idx="3" formatCode="0.00E+00">
                  <c:v>2E-3</c:v>
                </c:pt>
                <c:pt idx="5">
                  <c:v>5.5E-2</c:v>
                </c:pt>
                <c:pt idx="6" formatCode="0.00E+00">
                  <c:v>0.03</c:v>
                </c:pt>
              </c:numCache>
            </c:numRef>
          </c:val>
        </c:ser>
        <c:ser>
          <c:idx val="1"/>
          <c:order val="1"/>
          <c:tx>
            <c:v>FMD</c:v>
          </c:tx>
          <c:spPr>
            <a:solidFill>
              <a:srgbClr val="0000FF"/>
            </a:solidFill>
          </c:spPr>
          <c:invertIfNegative val="0"/>
          <c:cat>
            <c:strRef>
              <c:f>Sheet1!$A$2:$A$9</c:f>
              <c:strCache>
                <c:ptCount val="8"/>
                <c:pt idx="0">
                  <c:v>0+</c:v>
                </c:pt>
                <c:pt idx="1">
                  <c:v>2+</c:v>
                </c:pt>
                <c:pt idx="2">
                  <c:v>0+2</c:v>
                </c:pt>
                <c:pt idx="3">
                  <c:v>2+2</c:v>
                </c:pt>
                <c:pt idx="4">
                  <c:v>0+3</c:v>
                </c:pt>
                <c:pt idx="5">
                  <c:v>1+</c:v>
                </c:pt>
                <c:pt idx="6">
                  <c:v>2+</c:v>
                </c:pt>
                <c:pt idx="7">
                  <c:v>2+</c:v>
                </c:pt>
              </c:strCache>
            </c:strRef>
          </c:cat>
          <c:val>
            <c:numRef>
              <c:f>Sheet1!$G$2:$G$9</c:f>
              <c:numCache>
                <c:formatCode>General</c:formatCode>
                <c:ptCount val="8"/>
                <c:pt idx="1">
                  <c:v>0.28999999999999998</c:v>
                </c:pt>
                <c:pt idx="3" formatCode="0.00E+00">
                  <c:v>5.0000000000000001E-3</c:v>
                </c:pt>
                <c:pt idx="5" formatCode="0.00E+00">
                  <c:v>0.23</c:v>
                </c:pt>
                <c:pt idx="6" formatCode="0.00E+00">
                  <c:v>1.9E-2</c:v>
                </c:pt>
                <c:pt idx="7" formatCode="0.00E+00">
                  <c:v>3.5000000000000003E-2</c:v>
                </c:pt>
              </c:numCache>
            </c:numRef>
          </c:val>
        </c:ser>
        <c:dLbls>
          <c:showLegendKey val="0"/>
          <c:showVal val="0"/>
          <c:showCatName val="0"/>
          <c:showSerName val="0"/>
          <c:showPercent val="0"/>
          <c:showBubbleSize val="0"/>
        </c:dLbls>
        <c:gapWidth val="150"/>
        <c:axId val="112783744"/>
        <c:axId val="112785280"/>
      </c:barChart>
      <c:catAx>
        <c:axId val="112783744"/>
        <c:scaling>
          <c:orientation val="minMax"/>
        </c:scaling>
        <c:delete val="0"/>
        <c:axPos val="b"/>
        <c:majorTickMark val="out"/>
        <c:minorTickMark val="none"/>
        <c:tickLblPos val="nextTo"/>
        <c:crossAx val="112785280"/>
        <c:crossesAt val="1.0000000000000001E-5"/>
        <c:auto val="1"/>
        <c:lblAlgn val="ctr"/>
        <c:lblOffset val="100"/>
        <c:noMultiLvlLbl val="0"/>
      </c:catAx>
      <c:valAx>
        <c:axId val="112785280"/>
        <c:scaling>
          <c:logBase val="10"/>
          <c:orientation val="minMax"/>
        </c:scaling>
        <c:delete val="0"/>
        <c:axPos val="l"/>
        <c:majorGridlines/>
        <c:numFmt formatCode="General" sourceLinked="1"/>
        <c:majorTickMark val="out"/>
        <c:minorTickMark val="none"/>
        <c:tickLblPos val="nextTo"/>
        <c:crossAx val="112783744"/>
        <c:crosses val="autoZero"/>
        <c:crossBetween val="between"/>
      </c:valAx>
      <c:spPr>
        <a:noFill/>
        <a:ln w="25400">
          <a:noFill/>
        </a:ln>
      </c:spPr>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26D9DA-BBF2-A744-B88B-D0F0A113F18A}" type="datetimeFigureOut">
              <a:rPr lang="en-US" smtClean="0"/>
              <a:t>2/9/2012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014E15-3D2D-7C40-B2D0-51DB0538C283}" type="slidenum">
              <a:rPr lang="en-US" smtClean="0"/>
              <a:t>‹Nr.›</a:t>
            </a:fld>
            <a:endParaRPr lang="en-US"/>
          </a:p>
        </p:txBody>
      </p:sp>
    </p:spTree>
    <p:extLst>
      <p:ext uri="{BB962C8B-B14F-4D97-AF65-F5344CB8AC3E}">
        <p14:creationId xmlns:p14="http://schemas.microsoft.com/office/powerpoint/2010/main" val="13526696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a-DK" dirty="0" err="1" smtClean="0"/>
              <a:t>Reviews</a:t>
            </a:r>
            <a:r>
              <a:rPr lang="da-DK" dirty="0" smtClean="0"/>
              <a:t> </a:t>
            </a:r>
          </a:p>
          <a:p>
            <a:r>
              <a:rPr lang="da-DK" baseline="0" dirty="0" smtClean="0"/>
              <a:t>  </a:t>
            </a:r>
            <a:r>
              <a:rPr lang="da-DK" baseline="0" dirty="0" err="1" smtClean="0"/>
              <a:t>Bertram+Maria</a:t>
            </a:r>
            <a:r>
              <a:rPr lang="da-DK" baseline="0" dirty="0" smtClean="0"/>
              <a:t>, </a:t>
            </a:r>
          </a:p>
          <a:p>
            <a:r>
              <a:rPr lang="da-DK" baseline="0" dirty="0" smtClean="0"/>
              <a:t>  </a:t>
            </a:r>
            <a:r>
              <a:rPr lang="da-DK" baseline="0" dirty="0" err="1" smtClean="0"/>
              <a:t>Pfuztner</a:t>
            </a:r>
            <a:r>
              <a:rPr lang="da-DK" baseline="0" dirty="0" smtClean="0"/>
              <a:t>, </a:t>
            </a:r>
            <a:r>
              <a:rPr lang="da-DK" baseline="0" dirty="0" err="1" smtClean="0"/>
              <a:t>Karny</a:t>
            </a:r>
            <a:r>
              <a:rPr lang="da-DK" baseline="0" dirty="0" smtClean="0"/>
              <a:t>, </a:t>
            </a:r>
            <a:r>
              <a:rPr lang="da-DK" baseline="0" dirty="0" err="1" smtClean="0"/>
              <a:t>Grigorenko</a:t>
            </a:r>
            <a:r>
              <a:rPr lang="da-DK" baseline="0" dirty="0" smtClean="0"/>
              <a:t>, Riisager</a:t>
            </a:r>
          </a:p>
          <a:p>
            <a:r>
              <a:rPr lang="da-DK" baseline="0" dirty="0" smtClean="0"/>
              <a:t>  </a:t>
            </a:r>
            <a:r>
              <a:rPr lang="da-DK" baseline="0" dirty="0" err="1" smtClean="0"/>
              <a:t>review</a:t>
            </a:r>
            <a:r>
              <a:rPr lang="da-DK" baseline="0" dirty="0" smtClean="0"/>
              <a:t>, </a:t>
            </a:r>
            <a:r>
              <a:rPr lang="da-DK" baseline="0" dirty="0" err="1" smtClean="0"/>
              <a:t>Olof+Diget</a:t>
            </a:r>
            <a:endParaRPr lang="da-DK" dirty="0"/>
          </a:p>
        </p:txBody>
      </p:sp>
      <p:sp>
        <p:nvSpPr>
          <p:cNvPr id="4" name="Slide Number Placeholder 3"/>
          <p:cNvSpPr>
            <a:spLocks noGrp="1"/>
          </p:cNvSpPr>
          <p:nvPr>
            <p:ph type="sldNum" sz="quarter" idx="10"/>
          </p:nvPr>
        </p:nvSpPr>
        <p:spPr/>
        <p:txBody>
          <a:bodyPr/>
          <a:lstStyle/>
          <a:p>
            <a:fld id="{49B2BAB5-74FC-471D-B3F0-21FFB6C23D5C}"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525978C-F385-EE4E-A263-2E8C764DCEFF}" type="slidenum">
              <a:rPr lang="en-US" sz="1200"/>
              <a:pPr/>
              <a:t>23</a:t>
            </a:fld>
            <a:endParaRPr lang="en-US" sz="1200"/>
          </a:p>
        </p:txBody>
      </p:sp>
      <p:sp>
        <p:nvSpPr>
          <p:cNvPr id="43011" name="Rectangle 2"/>
          <p:cNvSpPr>
            <a:spLocks noGrp="1" noRot="1" noChangeAspect="1" noChangeArrowheads="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chemeClr val="tx1"/>
            </a:solidFill>
          </a:ln>
        </p:spPr>
        <p:txBody>
          <a:bodyPr/>
          <a:lstStyle/>
          <a:p>
            <a:pPr eaLnBrk="1" hangingPunct="1"/>
            <a:r>
              <a:rPr lang="en-US">
                <a:latin typeface="Arial" charset="0"/>
                <a:ea typeface="ＭＳ Ｐゴシック" charset="0"/>
                <a:cs typeface="ＭＳ Ｐゴシック" charset="0"/>
              </a:rPr>
              <a:t>I now present the same series of results for the mirror decay, that of 12B. </a:t>
            </a:r>
          </a:p>
          <a:p>
            <a:pPr eaLnBrk="1" hangingPunct="1"/>
            <a:r>
              <a:rPr lang="en-US">
                <a:latin typeface="Arial" charset="0"/>
                <a:ea typeface="ＭＳ Ｐゴシック" charset="0"/>
                <a:cs typeface="ＭＳ Ｐゴシック" charset="0"/>
              </a:rPr>
              <a:t>	First the results from the ISOL experiment at IGISOL, Jyvaskyla.</a:t>
            </a:r>
          </a:p>
          <a:p>
            <a:pPr eaLnBrk="1" hangingPunct="1"/>
            <a:r>
              <a:rPr lang="en-US">
                <a:latin typeface="Arial" charset="0"/>
                <a:ea typeface="ＭＳ Ｐゴシック" charset="0"/>
                <a:cs typeface="ＭＳ Ｐゴシック" charset="0"/>
              </a:rPr>
              <a:t>Due to the lower Q-value in this decay the feeding to the 1+ state is now much less, but other than that the qualitative features are the same. </a:t>
            </a:r>
          </a:p>
          <a:p>
            <a:pPr eaLnBrk="1" hangingPunct="1"/>
            <a:r>
              <a:rPr lang="en-US">
                <a:latin typeface="Arial" charset="0"/>
                <a:ea typeface="ＭＳ Ｐゴシック" charset="0"/>
                <a:cs typeface="ＭＳ Ｐゴシック" charset="0"/>
              </a:rPr>
              <a:t>	Note that we now see feeding to the 1+ state in this decay as well.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F23442-DC14-164F-9055-593A240330FA}" type="slidenum">
              <a:rPr lang="en-US"/>
              <a:pPr/>
              <a:t>26</a:t>
            </a:fld>
            <a:endParaRPr lang="en-US"/>
          </a:p>
        </p:txBody>
      </p:sp>
      <p:sp>
        <p:nvSpPr>
          <p:cNvPr id="235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235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Grp="1" noRot="1" noChangeAspect="1" noChangeArrowheads="1"/>
          </p:cNvSpPr>
          <p:nvPr>
            <p:ph type="sldImg"/>
          </p:nvPr>
        </p:nvSpPr>
        <p:spPr/>
      </p:sp>
      <p:sp>
        <p:nvSpPr>
          <p:cNvPr id="48131"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DF6B93-20E1-CA44-85F3-1A7F2700996B}" type="slidenum">
              <a:rPr lang="en-US"/>
              <a:pPr/>
              <a:t>28</a:t>
            </a:fld>
            <a:endParaRPr lang="en-US"/>
          </a:p>
        </p:txBody>
      </p:sp>
      <p:sp>
        <p:nvSpPr>
          <p:cNvPr id="256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256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34643" algn="l"/>
                <a:tab pos="1269286" algn="l"/>
                <a:tab pos="1903929" algn="l"/>
                <a:tab pos="2538573" algn="l"/>
              </a:tabLst>
              <a:defRPr sz="1800">
                <a:solidFill>
                  <a:schemeClr val="tx1"/>
                </a:solidFill>
                <a:latin typeface="Candara" charset="0"/>
                <a:ea typeface="ＭＳ Ｐゴシック" charset="0"/>
                <a:cs typeface="Arial Unicode MS" charset="0"/>
              </a:defRPr>
            </a:lvl1pPr>
            <a:lvl2pPr marL="33254743" indent="-32853916" eaLnBrk="0">
              <a:tabLst>
                <a:tab pos="634643" algn="l"/>
                <a:tab pos="1269286" algn="l"/>
                <a:tab pos="1903929" algn="l"/>
                <a:tab pos="2538573" algn="l"/>
              </a:tabLst>
              <a:defRPr sz="1800">
                <a:solidFill>
                  <a:schemeClr val="tx1"/>
                </a:solidFill>
                <a:latin typeface="Candara" charset="0"/>
                <a:ea typeface="Arial Unicode MS" charset="0"/>
                <a:cs typeface="Arial Unicode MS" charset="0"/>
              </a:defRPr>
            </a:lvl2pPr>
            <a:lvl3pPr eaLnBrk="0">
              <a:tabLst>
                <a:tab pos="634643" algn="l"/>
                <a:tab pos="1269286" algn="l"/>
                <a:tab pos="1903929" algn="l"/>
                <a:tab pos="2538573" algn="l"/>
              </a:tabLst>
              <a:defRPr sz="1800">
                <a:solidFill>
                  <a:schemeClr val="tx1"/>
                </a:solidFill>
                <a:latin typeface="Candara" charset="0"/>
                <a:ea typeface="Arial Unicode MS" charset="0"/>
                <a:cs typeface="Arial Unicode MS" charset="0"/>
              </a:defRPr>
            </a:lvl3pPr>
            <a:lvl4pPr eaLnBrk="0">
              <a:tabLst>
                <a:tab pos="634643" algn="l"/>
                <a:tab pos="1269286" algn="l"/>
                <a:tab pos="1903929" algn="l"/>
                <a:tab pos="2538573" algn="l"/>
              </a:tabLst>
              <a:defRPr sz="1800">
                <a:solidFill>
                  <a:schemeClr val="tx1"/>
                </a:solidFill>
                <a:latin typeface="Candara" charset="0"/>
                <a:ea typeface="Arial Unicode MS" charset="0"/>
                <a:cs typeface="Arial Unicode MS" charset="0"/>
              </a:defRPr>
            </a:lvl4pPr>
            <a:lvl5pPr eaLnBrk="0">
              <a:tabLst>
                <a:tab pos="634643" algn="l"/>
                <a:tab pos="1269286" algn="l"/>
                <a:tab pos="1903929" algn="l"/>
                <a:tab pos="2538573" algn="l"/>
              </a:tabLst>
              <a:defRPr sz="1800">
                <a:solidFill>
                  <a:schemeClr val="tx1"/>
                </a:solidFill>
                <a:latin typeface="Candara" charset="0"/>
                <a:ea typeface="Arial Unicode MS" charset="0"/>
                <a:cs typeface="Arial Unicode MS" charset="0"/>
              </a:defRPr>
            </a:lvl5pPr>
            <a:lvl6pPr marL="400827" eaLnBrk="0" fontAlgn="base" hangingPunct="0">
              <a:lnSpc>
                <a:spcPct val="96000"/>
              </a:lnSpc>
              <a:spcBef>
                <a:spcPct val="0"/>
              </a:spcBef>
              <a:spcAft>
                <a:spcPct val="0"/>
              </a:spcAft>
              <a:tabLst>
                <a:tab pos="634643" algn="l"/>
                <a:tab pos="1269286" algn="l"/>
                <a:tab pos="1903929" algn="l"/>
                <a:tab pos="2538573" algn="l"/>
              </a:tabLst>
              <a:defRPr sz="1800">
                <a:solidFill>
                  <a:schemeClr val="tx1"/>
                </a:solidFill>
                <a:latin typeface="Candara" charset="0"/>
                <a:ea typeface="Arial Unicode MS" charset="0"/>
                <a:cs typeface="Arial Unicode MS" charset="0"/>
              </a:defRPr>
            </a:lvl6pPr>
            <a:lvl7pPr marL="801654" eaLnBrk="0" fontAlgn="base" hangingPunct="0">
              <a:lnSpc>
                <a:spcPct val="96000"/>
              </a:lnSpc>
              <a:spcBef>
                <a:spcPct val="0"/>
              </a:spcBef>
              <a:spcAft>
                <a:spcPct val="0"/>
              </a:spcAft>
              <a:tabLst>
                <a:tab pos="634643" algn="l"/>
                <a:tab pos="1269286" algn="l"/>
                <a:tab pos="1903929" algn="l"/>
                <a:tab pos="2538573" algn="l"/>
              </a:tabLst>
              <a:defRPr sz="1800">
                <a:solidFill>
                  <a:schemeClr val="tx1"/>
                </a:solidFill>
                <a:latin typeface="Candara" charset="0"/>
                <a:ea typeface="Arial Unicode MS" charset="0"/>
                <a:cs typeface="Arial Unicode MS" charset="0"/>
              </a:defRPr>
            </a:lvl7pPr>
            <a:lvl8pPr marL="1202482" eaLnBrk="0" fontAlgn="base" hangingPunct="0">
              <a:lnSpc>
                <a:spcPct val="96000"/>
              </a:lnSpc>
              <a:spcBef>
                <a:spcPct val="0"/>
              </a:spcBef>
              <a:spcAft>
                <a:spcPct val="0"/>
              </a:spcAft>
              <a:tabLst>
                <a:tab pos="634643" algn="l"/>
                <a:tab pos="1269286" algn="l"/>
                <a:tab pos="1903929" algn="l"/>
                <a:tab pos="2538573" algn="l"/>
              </a:tabLst>
              <a:defRPr sz="1800">
                <a:solidFill>
                  <a:schemeClr val="tx1"/>
                </a:solidFill>
                <a:latin typeface="Candara" charset="0"/>
                <a:ea typeface="Arial Unicode MS" charset="0"/>
                <a:cs typeface="Arial Unicode MS" charset="0"/>
              </a:defRPr>
            </a:lvl8pPr>
            <a:lvl9pPr marL="1603309" eaLnBrk="0" fontAlgn="base" hangingPunct="0">
              <a:lnSpc>
                <a:spcPct val="96000"/>
              </a:lnSpc>
              <a:spcBef>
                <a:spcPct val="0"/>
              </a:spcBef>
              <a:spcAft>
                <a:spcPct val="0"/>
              </a:spcAft>
              <a:tabLst>
                <a:tab pos="634643" algn="l"/>
                <a:tab pos="1269286" algn="l"/>
                <a:tab pos="1903929" algn="l"/>
                <a:tab pos="2538573" algn="l"/>
              </a:tabLst>
              <a:defRPr sz="1800">
                <a:solidFill>
                  <a:schemeClr val="tx1"/>
                </a:solidFill>
                <a:latin typeface="Candara" charset="0"/>
                <a:ea typeface="Arial Unicode MS" charset="0"/>
                <a:cs typeface="Arial Unicode MS" charset="0"/>
              </a:defRPr>
            </a:lvl9pPr>
          </a:lstStyle>
          <a:p>
            <a:pPr eaLnBrk="1"/>
            <a:fld id="{6DCEEEBD-5BCF-4C48-B095-668721ED3B93}" type="slidenum">
              <a:rPr lang="en-US" sz="1200">
                <a:solidFill>
                  <a:srgbClr val="000000"/>
                </a:solidFill>
                <a:latin typeface="Times New Roman" charset="0"/>
              </a:rPr>
              <a:pPr eaLnBrk="1"/>
              <a:t>41</a:t>
            </a:fld>
            <a:endParaRPr lang="en-US" sz="1200">
              <a:solidFill>
                <a:srgbClr val="000000"/>
              </a:solidFill>
              <a:latin typeface="Times New Roman" charset="0"/>
            </a:endParaRPr>
          </a:p>
        </p:txBody>
      </p:sp>
      <p:sp>
        <p:nvSpPr>
          <p:cNvPr id="66563" name="Text Box 1"/>
          <p:cNvSpPr>
            <a:spLocks noGrp="1" noRot="1" noChangeAspect="1" noChangeArrowheads="1"/>
          </p:cNvSpPr>
          <p:nvPr>
            <p:ph type="sldImg"/>
          </p:nvPr>
        </p:nvSpPr>
        <p:spPr>
          <a:xfrm>
            <a:off x="1143000" y="695325"/>
            <a:ext cx="4570413" cy="3427413"/>
          </a:xfrm>
          <a:solidFill>
            <a:srgbClr val="FFFFFF"/>
          </a:solidFill>
          <a:ln>
            <a:solidFill>
              <a:srgbClr val="000000"/>
            </a:solidFill>
            <a:miter lim="800000"/>
            <a:headEnd/>
            <a:tailEnd/>
          </a:ln>
        </p:spPr>
      </p:sp>
      <p:sp>
        <p:nvSpPr>
          <p:cNvPr id="66564" name="Text Box 2"/>
          <p:cNvSpPr>
            <a:spLocks noGrp="1" noChangeArrowheads="1"/>
          </p:cNvSpPr>
          <p:nvPr>
            <p:ph type="body" idx="1"/>
          </p:nvPr>
        </p:nvSpPr>
        <p:spPr>
          <a:xfrm>
            <a:off x="685512" y="4343231"/>
            <a:ext cx="5486976" cy="403775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p:cNvSpPr>
          <p:nvPr>
            <p:ph type="sldImg"/>
          </p:nvPr>
        </p:nvSpPr>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34643" algn="l"/>
                <a:tab pos="1269286" algn="l"/>
                <a:tab pos="1903929" algn="l"/>
                <a:tab pos="2538573" algn="l"/>
              </a:tabLst>
              <a:defRPr sz="1800">
                <a:solidFill>
                  <a:schemeClr val="tx1"/>
                </a:solidFill>
                <a:latin typeface="Candara" charset="0"/>
                <a:ea typeface="ＭＳ Ｐゴシック" charset="0"/>
                <a:cs typeface="Arial Unicode MS" charset="0"/>
              </a:defRPr>
            </a:lvl1pPr>
            <a:lvl2pPr marL="33254743" indent="-32853916" eaLnBrk="0">
              <a:tabLst>
                <a:tab pos="634643" algn="l"/>
                <a:tab pos="1269286" algn="l"/>
                <a:tab pos="1903929" algn="l"/>
                <a:tab pos="2538573" algn="l"/>
              </a:tabLst>
              <a:defRPr sz="1800">
                <a:solidFill>
                  <a:schemeClr val="tx1"/>
                </a:solidFill>
                <a:latin typeface="Candara" charset="0"/>
                <a:ea typeface="Arial Unicode MS" charset="0"/>
                <a:cs typeface="Arial Unicode MS" charset="0"/>
              </a:defRPr>
            </a:lvl2pPr>
            <a:lvl3pPr eaLnBrk="0">
              <a:tabLst>
                <a:tab pos="634643" algn="l"/>
                <a:tab pos="1269286" algn="l"/>
                <a:tab pos="1903929" algn="l"/>
                <a:tab pos="2538573" algn="l"/>
              </a:tabLst>
              <a:defRPr sz="1800">
                <a:solidFill>
                  <a:schemeClr val="tx1"/>
                </a:solidFill>
                <a:latin typeface="Candara" charset="0"/>
                <a:ea typeface="Arial Unicode MS" charset="0"/>
                <a:cs typeface="Arial Unicode MS" charset="0"/>
              </a:defRPr>
            </a:lvl3pPr>
            <a:lvl4pPr eaLnBrk="0">
              <a:tabLst>
                <a:tab pos="634643" algn="l"/>
                <a:tab pos="1269286" algn="l"/>
                <a:tab pos="1903929" algn="l"/>
                <a:tab pos="2538573" algn="l"/>
              </a:tabLst>
              <a:defRPr sz="1800">
                <a:solidFill>
                  <a:schemeClr val="tx1"/>
                </a:solidFill>
                <a:latin typeface="Candara" charset="0"/>
                <a:ea typeface="Arial Unicode MS" charset="0"/>
                <a:cs typeface="Arial Unicode MS" charset="0"/>
              </a:defRPr>
            </a:lvl4pPr>
            <a:lvl5pPr eaLnBrk="0">
              <a:tabLst>
                <a:tab pos="634643" algn="l"/>
                <a:tab pos="1269286" algn="l"/>
                <a:tab pos="1903929" algn="l"/>
                <a:tab pos="2538573" algn="l"/>
              </a:tabLst>
              <a:defRPr sz="1800">
                <a:solidFill>
                  <a:schemeClr val="tx1"/>
                </a:solidFill>
                <a:latin typeface="Candara" charset="0"/>
                <a:ea typeface="Arial Unicode MS" charset="0"/>
                <a:cs typeface="Arial Unicode MS" charset="0"/>
              </a:defRPr>
            </a:lvl5pPr>
            <a:lvl6pPr marL="400827" eaLnBrk="0" fontAlgn="base" hangingPunct="0">
              <a:lnSpc>
                <a:spcPct val="96000"/>
              </a:lnSpc>
              <a:spcBef>
                <a:spcPct val="0"/>
              </a:spcBef>
              <a:spcAft>
                <a:spcPct val="0"/>
              </a:spcAft>
              <a:tabLst>
                <a:tab pos="634643" algn="l"/>
                <a:tab pos="1269286" algn="l"/>
                <a:tab pos="1903929" algn="l"/>
                <a:tab pos="2538573" algn="l"/>
              </a:tabLst>
              <a:defRPr sz="1800">
                <a:solidFill>
                  <a:schemeClr val="tx1"/>
                </a:solidFill>
                <a:latin typeface="Candara" charset="0"/>
                <a:ea typeface="Arial Unicode MS" charset="0"/>
                <a:cs typeface="Arial Unicode MS" charset="0"/>
              </a:defRPr>
            </a:lvl6pPr>
            <a:lvl7pPr marL="801654" eaLnBrk="0" fontAlgn="base" hangingPunct="0">
              <a:lnSpc>
                <a:spcPct val="96000"/>
              </a:lnSpc>
              <a:spcBef>
                <a:spcPct val="0"/>
              </a:spcBef>
              <a:spcAft>
                <a:spcPct val="0"/>
              </a:spcAft>
              <a:tabLst>
                <a:tab pos="634643" algn="l"/>
                <a:tab pos="1269286" algn="l"/>
                <a:tab pos="1903929" algn="l"/>
                <a:tab pos="2538573" algn="l"/>
              </a:tabLst>
              <a:defRPr sz="1800">
                <a:solidFill>
                  <a:schemeClr val="tx1"/>
                </a:solidFill>
                <a:latin typeface="Candara" charset="0"/>
                <a:ea typeface="Arial Unicode MS" charset="0"/>
                <a:cs typeface="Arial Unicode MS" charset="0"/>
              </a:defRPr>
            </a:lvl7pPr>
            <a:lvl8pPr marL="1202482" eaLnBrk="0" fontAlgn="base" hangingPunct="0">
              <a:lnSpc>
                <a:spcPct val="96000"/>
              </a:lnSpc>
              <a:spcBef>
                <a:spcPct val="0"/>
              </a:spcBef>
              <a:spcAft>
                <a:spcPct val="0"/>
              </a:spcAft>
              <a:tabLst>
                <a:tab pos="634643" algn="l"/>
                <a:tab pos="1269286" algn="l"/>
                <a:tab pos="1903929" algn="l"/>
                <a:tab pos="2538573" algn="l"/>
              </a:tabLst>
              <a:defRPr sz="1800">
                <a:solidFill>
                  <a:schemeClr val="tx1"/>
                </a:solidFill>
                <a:latin typeface="Candara" charset="0"/>
                <a:ea typeface="Arial Unicode MS" charset="0"/>
                <a:cs typeface="Arial Unicode MS" charset="0"/>
              </a:defRPr>
            </a:lvl8pPr>
            <a:lvl9pPr marL="1603309" eaLnBrk="0" fontAlgn="base" hangingPunct="0">
              <a:lnSpc>
                <a:spcPct val="96000"/>
              </a:lnSpc>
              <a:spcBef>
                <a:spcPct val="0"/>
              </a:spcBef>
              <a:spcAft>
                <a:spcPct val="0"/>
              </a:spcAft>
              <a:tabLst>
                <a:tab pos="634643" algn="l"/>
                <a:tab pos="1269286" algn="l"/>
                <a:tab pos="1903929" algn="l"/>
                <a:tab pos="2538573" algn="l"/>
              </a:tabLst>
              <a:defRPr sz="1800">
                <a:solidFill>
                  <a:schemeClr val="tx1"/>
                </a:solidFill>
                <a:latin typeface="Candara" charset="0"/>
                <a:ea typeface="Arial Unicode MS" charset="0"/>
                <a:cs typeface="Arial Unicode MS" charset="0"/>
              </a:defRPr>
            </a:lvl9pPr>
          </a:lstStyle>
          <a:p>
            <a:pPr eaLnBrk="1"/>
            <a:fld id="{7E7A2104-F7F4-2D4C-B042-EEBDAAFD9125}" type="slidenum">
              <a:rPr lang="en-US" sz="1200">
                <a:solidFill>
                  <a:srgbClr val="000000"/>
                </a:solidFill>
                <a:latin typeface="Times New Roman" charset="0"/>
              </a:rPr>
              <a:pPr eaLnBrk="1"/>
              <a:t>44</a:t>
            </a:fld>
            <a:endParaRPr lang="en-US" sz="1200">
              <a:solidFill>
                <a:srgbClr val="000000"/>
              </a:solidFill>
              <a:latin typeface="Times New Roman" charset="0"/>
            </a:endParaRPr>
          </a:p>
        </p:txBody>
      </p:sp>
      <p:sp>
        <p:nvSpPr>
          <p:cNvPr id="62467" name="Text Box 1"/>
          <p:cNvSpPr>
            <a:spLocks noGrp="1" noRot="1" noChangeAspect="1" noChangeArrowheads="1"/>
          </p:cNvSpPr>
          <p:nvPr>
            <p:ph type="sldImg"/>
          </p:nvPr>
        </p:nvSpPr>
        <p:spPr>
          <a:xfrm>
            <a:off x="1143000" y="695325"/>
            <a:ext cx="4570413" cy="3427413"/>
          </a:xfrm>
          <a:solidFill>
            <a:srgbClr val="FFFFFF"/>
          </a:solidFill>
          <a:ln>
            <a:solidFill>
              <a:srgbClr val="000000"/>
            </a:solidFill>
            <a:miter lim="800000"/>
            <a:headEnd/>
            <a:tailEnd/>
          </a:ln>
        </p:spPr>
      </p:sp>
      <p:sp>
        <p:nvSpPr>
          <p:cNvPr id="62468" name="Text Box 2"/>
          <p:cNvSpPr>
            <a:spLocks noGrp="1" noChangeArrowheads="1"/>
          </p:cNvSpPr>
          <p:nvPr>
            <p:ph type="body" idx="1"/>
          </p:nvPr>
        </p:nvSpPr>
        <p:spPr>
          <a:xfrm>
            <a:off x="685512" y="4343230"/>
            <a:ext cx="5486976" cy="41151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6"/>
          <p:cNvSpPr txBox="1">
            <a:spLocks noGrp="1" noChangeArrowheads="1"/>
          </p:cNvSpPr>
          <p:nvPr/>
        </p:nvSpPr>
        <p:spPr bwMode="auto">
          <a:xfrm>
            <a:off x="3881209" y="8686460"/>
            <a:ext cx="2975352" cy="456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sz="2000">
                <a:solidFill>
                  <a:schemeClr val="tx1"/>
                </a:solidFill>
                <a:latin typeface="Candara" charset="0"/>
                <a:ea typeface="ＭＳ Ｐゴシック" charset="0"/>
                <a:cs typeface="Arial Unicode MS" charset="0"/>
              </a:defRPr>
            </a:lvl1pPr>
            <a:lvl2pPr marL="37931725" indent="-37474525" eaLnBrk="0">
              <a:tabLst>
                <a:tab pos="723900" algn="l"/>
                <a:tab pos="1447800" algn="l"/>
                <a:tab pos="2171700" algn="l"/>
                <a:tab pos="2895600" algn="l"/>
              </a:tabLst>
              <a:defRPr sz="2000">
                <a:solidFill>
                  <a:schemeClr val="tx1"/>
                </a:solidFill>
                <a:latin typeface="Candara" charset="0"/>
                <a:ea typeface="Arial Unicode MS" charset="0"/>
                <a:cs typeface="Arial Unicode MS" charset="0"/>
              </a:defRPr>
            </a:lvl2pPr>
            <a:lvl3pPr eaLnBrk="0">
              <a:tabLst>
                <a:tab pos="723900" algn="l"/>
                <a:tab pos="1447800" algn="l"/>
                <a:tab pos="2171700" algn="l"/>
                <a:tab pos="2895600" algn="l"/>
              </a:tabLst>
              <a:defRPr sz="2000">
                <a:solidFill>
                  <a:schemeClr val="tx1"/>
                </a:solidFill>
                <a:latin typeface="Candara" charset="0"/>
                <a:ea typeface="Arial Unicode MS" charset="0"/>
                <a:cs typeface="Arial Unicode MS" charset="0"/>
              </a:defRPr>
            </a:lvl3pPr>
            <a:lvl4pPr eaLnBrk="0">
              <a:tabLst>
                <a:tab pos="723900" algn="l"/>
                <a:tab pos="1447800" algn="l"/>
                <a:tab pos="2171700" algn="l"/>
                <a:tab pos="2895600" algn="l"/>
              </a:tabLst>
              <a:defRPr sz="2000">
                <a:solidFill>
                  <a:schemeClr val="tx1"/>
                </a:solidFill>
                <a:latin typeface="Candara" charset="0"/>
                <a:ea typeface="Arial Unicode MS" charset="0"/>
                <a:cs typeface="Arial Unicode MS" charset="0"/>
              </a:defRPr>
            </a:lvl4pPr>
            <a:lvl5pPr eaLnBrk="0">
              <a:tabLst>
                <a:tab pos="723900" algn="l"/>
                <a:tab pos="1447800" algn="l"/>
                <a:tab pos="2171700" algn="l"/>
                <a:tab pos="2895600" algn="l"/>
              </a:tabLst>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tabLst>
                <a:tab pos="723900" algn="l"/>
                <a:tab pos="1447800" algn="l"/>
                <a:tab pos="2171700" algn="l"/>
                <a:tab pos="2895600" algn="l"/>
              </a:tabLs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tabLst>
                <a:tab pos="723900" algn="l"/>
                <a:tab pos="1447800" algn="l"/>
                <a:tab pos="2171700" algn="l"/>
                <a:tab pos="2895600" algn="l"/>
              </a:tabLs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tabLst>
                <a:tab pos="723900" algn="l"/>
                <a:tab pos="1447800" algn="l"/>
                <a:tab pos="2171700" algn="l"/>
                <a:tab pos="2895600" algn="l"/>
              </a:tabLs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tabLst>
                <a:tab pos="723900" algn="l"/>
                <a:tab pos="1447800" algn="l"/>
                <a:tab pos="2171700" algn="l"/>
                <a:tab pos="2895600" algn="l"/>
              </a:tabLst>
              <a:defRPr sz="2000">
                <a:solidFill>
                  <a:schemeClr val="tx1"/>
                </a:solidFill>
                <a:latin typeface="Candara" charset="0"/>
                <a:ea typeface="Arial Unicode MS" charset="0"/>
                <a:cs typeface="Arial Unicode MS" charset="0"/>
              </a:defRPr>
            </a:lvl9pPr>
          </a:lstStyle>
          <a:p>
            <a:pPr algn="r" eaLnBrk="1">
              <a:lnSpc>
                <a:spcPct val="93000"/>
              </a:lnSpc>
            </a:pPr>
            <a:fld id="{FA3780BC-56B0-644D-B2AF-C551669803CD}" type="slidenum">
              <a:rPr lang="en-US" sz="1200">
                <a:solidFill>
                  <a:srgbClr val="000000"/>
                </a:solidFill>
                <a:latin typeface="Times New Roman" charset="0"/>
              </a:rPr>
              <a:pPr algn="r" eaLnBrk="1">
                <a:lnSpc>
                  <a:spcPct val="93000"/>
                </a:lnSpc>
              </a:pPr>
              <a:t>45</a:t>
            </a:fld>
            <a:endParaRPr lang="en-US" sz="1200">
              <a:solidFill>
                <a:srgbClr val="000000"/>
              </a:solidFill>
              <a:latin typeface="Times New Roman" charset="0"/>
            </a:endParaRPr>
          </a:p>
        </p:txBody>
      </p:sp>
      <p:sp>
        <p:nvSpPr>
          <p:cNvPr id="70659" name="Text Box 1"/>
          <p:cNvSpPr>
            <a:spLocks noGrp="1" noRot="1" noChangeAspect="1" noChangeArrowheads="1"/>
          </p:cNvSpPr>
          <p:nvPr>
            <p:ph type="sldImg"/>
          </p:nvPr>
        </p:nvSpPr>
        <p:spPr>
          <a:xfrm>
            <a:off x="1143000" y="695325"/>
            <a:ext cx="4570413" cy="3427413"/>
          </a:xfrm>
          <a:solidFill>
            <a:srgbClr val="FFFFFF"/>
          </a:solidFill>
          <a:ln>
            <a:solidFill>
              <a:srgbClr val="000000"/>
            </a:solidFill>
            <a:miter lim="800000"/>
            <a:headEnd/>
            <a:tailEnd/>
          </a:ln>
        </p:spPr>
      </p:sp>
      <p:sp>
        <p:nvSpPr>
          <p:cNvPr id="70660" name="Text Box 2"/>
          <p:cNvSpPr>
            <a:spLocks noGrp="1" noChangeArrowheads="1"/>
          </p:cNvSpPr>
          <p:nvPr>
            <p:ph type="body" idx="1"/>
          </p:nvPr>
        </p:nvSpPr>
        <p:spPr>
          <a:xfrm>
            <a:off x="685512" y="4343230"/>
            <a:ext cx="5486976" cy="4115139"/>
          </a:xfrm>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wrap="none" anchor="ctr"/>
          <a:lstStyle/>
          <a:p>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6"/>
          <p:cNvSpPr txBox="1">
            <a:spLocks noGrp="1" noChangeArrowheads="1"/>
          </p:cNvSpPr>
          <p:nvPr/>
        </p:nvSpPr>
        <p:spPr bwMode="auto">
          <a:xfrm>
            <a:off x="3881209" y="8686460"/>
            <a:ext cx="2975352" cy="456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723900" algn="l"/>
                <a:tab pos="1447800" algn="l"/>
                <a:tab pos="2171700" algn="l"/>
                <a:tab pos="2895600" algn="l"/>
              </a:tabLst>
              <a:defRPr sz="2000">
                <a:solidFill>
                  <a:schemeClr val="tx1"/>
                </a:solidFill>
                <a:latin typeface="Candara" charset="0"/>
                <a:ea typeface="ＭＳ Ｐゴシック" charset="0"/>
                <a:cs typeface="Arial Unicode MS" charset="0"/>
              </a:defRPr>
            </a:lvl1pPr>
            <a:lvl2pPr marL="37931725" indent="-37474525" eaLnBrk="0">
              <a:tabLst>
                <a:tab pos="723900" algn="l"/>
                <a:tab pos="1447800" algn="l"/>
                <a:tab pos="2171700" algn="l"/>
                <a:tab pos="2895600" algn="l"/>
              </a:tabLst>
              <a:defRPr sz="2000">
                <a:solidFill>
                  <a:schemeClr val="tx1"/>
                </a:solidFill>
                <a:latin typeface="Candara" charset="0"/>
                <a:ea typeface="Arial Unicode MS" charset="0"/>
                <a:cs typeface="Arial Unicode MS" charset="0"/>
              </a:defRPr>
            </a:lvl2pPr>
            <a:lvl3pPr eaLnBrk="0">
              <a:tabLst>
                <a:tab pos="723900" algn="l"/>
                <a:tab pos="1447800" algn="l"/>
                <a:tab pos="2171700" algn="l"/>
                <a:tab pos="2895600" algn="l"/>
              </a:tabLst>
              <a:defRPr sz="2000">
                <a:solidFill>
                  <a:schemeClr val="tx1"/>
                </a:solidFill>
                <a:latin typeface="Candara" charset="0"/>
                <a:ea typeface="Arial Unicode MS" charset="0"/>
                <a:cs typeface="Arial Unicode MS" charset="0"/>
              </a:defRPr>
            </a:lvl3pPr>
            <a:lvl4pPr eaLnBrk="0">
              <a:tabLst>
                <a:tab pos="723900" algn="l"/>
                <a:tab pos="1447800" algn="l"/>
                <a:tab pos="2171700" algn="l"/>
                <a:tab pos="2895600" algn="l"/>
              </a:tabLst>
              <a:defRPr sz="2000">
                <a:solidFill>
                  <a:schemeClr val="tx1"/>
                </a:solidFill>
                <a:latin typeface="Candara" charset="0"/>
                <a:ea typeface="Arial Unicode MS" charset="0"/>
                <a:cs typeface="Arial Unicode MS" charset="0"/>
              </a:defRPr>
            </a:lvl4pPr>
            <a:lvl5pPr eaLnBrk="0">
              <a:tabLst>
                <a:tab pos="723900" algn="l"/>
                <a:tab pos="1447800" algn="l"/>
                <a:tab pos="2171700" algn="l"/>
                <a:tab pos="2895600" algn="l"/>
              </a:tabLst>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tabLst>
                <a:tab pos="723900" algn="l"/>
                <a:tab pos="1447800" algn="l"/>
                <a:tab pos="2171700" algn="l"/>
                <a:tab pos="2895600" algn="l"/>
              </a:tabLs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tabLst>
                <a:tab pos="723900" algn="l"/>
                <a:tab pos="1447800" algn="l"/>
                <a:tab pos="2171700" algn="l"/>
                <a:tab pos="2895600" algn="l"/>
              </a:tabLs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tabLst>
                <a:tab pos="723900" algn="l"/>
                <a:tab pos="1447800" algn="l"/>
                <a:tab pos="2171700" algn="l"/>
                <a:tab pos="2895600" algn="l"/>
              </a:tabLs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tabLst>
                <a:tab pos="723900" algn="l"/>
                <a:tab pos="1447800" algn="l"/>
                <a:tab pos="2171700" algn="l"/>
                <a:tab pos="2895600" algn="l"/>
              </a:tabLst>
              <a:defRPr sz="2000">
                <a:solidFill>
                  <a:schemeClr val="tx1"/>
                </a:solidFill>
                <a:latin typeface="Candara" charset="0"/>
                <a:ea typeface="Arial Unicode MS" charset="0"/>
                <a:cs typeface="Arial Unicode MS" charset="0"/>
              </a:defRPr>
            </a:lvl9pPr>
          </a:lstStyle>
          <a:p>
            <a:pPr algn="r" eaLnBrk="1">
              <a:lnSpc>
                <a:spcPct val="93000"/>
              </a:lnSpc>
            </a:pPr>
            <a:fld id="{5E2BD961-BAF1-4748-8949-015B36CAC707}" type="slidenum">
              <a:rPr lang="en-US" sz="1200">
                <a:solidFill>
                  <a:srgbClr val="000000"/>
                </a:solidFill>
                <a:latin typeface="Times New Roman" charset="0"/>
              </a:rPr>
              <a:pPr algn="r" eaLnBrk="1">
                <a:lnSpc>
                  <a:spcPct val="93000"/>
                </a:lnSpc>
              </a:pPr>
              <a:t>46</a:t>
            </a:fld>
            <a:endParaRPr lang="en-US" sz="1200">
              <a:solidFill>
                <a:srgbClr val="000000"/>
              </a:solidFill>
              <a:latin typeface="Times New Roman" charset="0"/>
            </a:endParaRPr>
          </a:p>
        </p:txBody>
      </p:sp>
      <p:sp>
        <p:nvSpPr>
          <p:cNvPr id="72707" name="Text Box 1"/>
          <p:cNvSpPr>
            <a:spLocks noGrp="1" noRot="1" noChangeAspect="1" noChangeArrowheads="1"/>
          </p:cNvSpPr>
          <p:nvPr>
            <p:ph type="sldImg"/>
          </p:nvPr>
        </p:nvSpPr>
        <p:spPr>
          <a:xfrm>
            <a:off x="1143000" y="695325"/>
            <a:ext cx="4570413" cy="3427413"/>
          </a:xfrm>
          <a:solidFill>
            <a:srgbClr val="FFFFFF"/>
          </a:solidFill>
          <a:ln>
            <a:solidFill>
              <a:srgbClr val="000000"/>
            </a:solidFill>
            <a:miter lim="800000"/>
            <a:headEnd/>
            <a:tailEnd/>
          </a:ln>
        </p:spPr>
      </p:sp>
      <p:sp>
        <p:nvSpPr>
          <p:cNvPr id="72708" name="Text Box 2"/>
          <p:cNvSpPr>
            <a:spLocks noGrp="1" noChangeArrowheads="1"/>
          </p:cNvSpPr>
          <p:nvPr>
            <p:ph type="body" idx="1"/>
          </p:nvPr>
        </p:nvSpPr>
        <p:spPr>
          <a:xfrm>
            <a:off x="685512" y="4343230"/>
            <a:ext cx="5486976" cy="4115139"/>
          </a:xfrm>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wrap="none" anchor="ctr"/>
          <a:lstStyle/>
          <a:p>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p:cNvSpPr>
          <p:nvPr>
            <p:ph type="sldImg"/>
          </p:nvPr>
        </p:nvSpPr>
        <p:spPr>
          <a:solidFill>
            <a:srgbClr val="FFFFFF"/>
          </a:solidFill>
          <a:ln/>
        </p:spPr>
      </p:sp>
      <p:sp>
        <p:nvSpPr>
          <p:cNvPr id="2765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Calibri" pitchFamily="-112" charset="0"/>
                <a:ea typeface="ＭＳ Ｐゴシック" pitchFamily="-112" charset="-128"/>
              </a:rPr>
              <a:t>D</a:t>
            </a:r>
            <a:r>
              <a:rPr lang="es-ES" dirty="0" smtClean="0">
                <a:latin typeface="Calibri" pitchFamily="-112" charset="0"/>
                <a:ea typeface="ＭＳ Ｐゴシック" pitchFamily="-112" charset="-128"/>
              </a:rPr>
              <a:t>alitz det. </a:t>
            </a:r>
            <a:r>
              <a:rPr lang="en-US" dirty="0" smtClean="0">
                <a:latin typeface="Calibri" pitchFamily="-112" charset="0"/>
                <a:ea typeface="ＭＳ Ｐゴシック" pitchFamily="-112" charset="-128"/>
              </a:rPr>
              <a:t>B</a:t>
            </a:r>
            <a:r>
              <a:rPr lang="es-ES" dirty="0" smtClean="0">
                <a:latin typeface="Calibri" pitchFamily="-112" charset="0"/>
                <a:ea typeface="ＭＳ Ｐゴシック" pitchFamily="-112" charset="-128"/>
              </a:rPr>
              <a:t>y two things. INDEPENDENT</a:t>
            </a:r>
          </a:p>
          <a:p>
            <a:pPr eaLnBrk="1" hangingPunct="1"/>
            <a:r>
              <a:rPr lang="es-ES" dirty="0" smtClean="0">
                <a:latin typeface="Calibri" pitchFamily="-112" charset="0"/>
                <a:ea typeface="ＭＳ Ｐゴシック" pitchFamily="-112" charset="-128"/>
              </a:rPr>
              <a:t>Since density</a:t>
            </a:r>
            <a:r>
              <a:rPr lang="es-ES" baseline="0" dirty="0" smtClean="0">
                <a:latin typeface="Calibri" pitchFamily="-112" charset="0"/>
                <a:ea typeface="ＭＳ Ｐゴシック" pitchFamily="-112" charset="-128"/>
              </a:rPr>
              <a:t> of final states proportional to dE1dE2, intensity of dalitz plot (decay amplitude) proportional to matrix element squared</a:t>
            </a:r>
            <a:endParaRPr lang="es-ES" dirty="0" smtClean="0">
              <a:latin typeface="Calibri" pitchFamily="-112" charset="0"/>
              <a:ea typeface="ＭＳ Ｐゴシック" pitchFamily="-112" charset="-128"/>
            </a:endParaRPr>
          </a:p>
          <a:p>
            <a:pPr eaLnBrk="1" hangingPunct="1"/>
            <a:r>
              <a:rPr lang="es-ES" dirty="0" smtClean="0">
                <a:latin typeface="Calibri" pitchFamily="-112" charset="0"/>
                <a:ea typeface="ＭＳ Ｐゴシック" pitchFamily="-112" charset="-128"/>
              </a:rPr>
              <a:t>First is final</a:t>
            </a:r>
            <a:r>
              <a:rPr lang="es-ES" baseline="0" dirty="0" smtClean="0">
                <a:latin typeface="Calibri" pitchFamily="-112" charset="0"/>
                <a:ea typeface="ＭＳ Ｐゴシック" pitchFamily="-112" charset="-128"/>
              </a:rPr>
              <a:t> state interactions (eg 2 body resonance). If sequential decay, then 1st particle gets 2/3 energy.  This gives bands as shown in Figure. </a:t>
            </a:r>
            <a:endParaRPr lang="es-ES" dirty="0" smtClean="0">
              <a:latin typeface="Calibri" pitchFamily="-112" charset="0"/>
              <a:ea typeface="ＭＳ Ｐゴシック" pitchFamily="-112" charset="-128"/>
            </a:endParaRPr>
          </a:p>
          <a:p>
            <a:pPr eaLnBrk="1" hangingPunct="1"/>
            <a:r>
              <a:rPr lang="es-ES" dirty="0" smtClean="0">
                <a:latin typeface="Calibri" pitchFamily="-112" charset="0"/>
                <a:ea typeface="ＭＳ Ｐゴシック" pitchFamily="-112" charset="-128"/>
              </a:rPr>
              <a:t>2nd</a:t>
            </a:r>
            <a:r>
              <a:rPr lang="es-ES" baseline="0" dirty="0" smtClean="0">
                <a:latin typeface="Calibri" pitchFamily="-112" charset="0"/>
                <a:ea typeface="ＭＳ Ｐゴシック" pitchFamily="-112" charset="-128"/>
              </a:rPr>
              <a:t> is symmetry constraints…</a:t>
            </a:r>
            <a:endParaRPr lang="es-ES" dirty="0" smtClean="0">
              <a:latin typeface="Calibri" pitchFamily="-112" charset="0"/>
              <a:ea typeface="ＭＳ Ｐゴシック" pitchFamily="-11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014E15-3D2D-7C40-B2D0-51DB0538C283}" type="slidenum">
              <a:rPr lang="en-US" smtClean="0"/>
              <a:t>5</a:t>
            </a:fld>
            <a:endParaRPr lang="en-US"/>
          </a:p>
        </p:txBody>
      </p:sp>
    </p:spTree>
    <p:extLst>
      <p:ext uri="{BB962C8B-B14F-4D97-AF65-F5344CB8AC3E}">
        <p14:creationId xmlns:p14="http://schemas.microsoft.com/office/powerpoint/2010/main" val="2454694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p:cNvSpPr>
            <a:spLocks noGrp="1" noRot="1" noChangeAspect="1" noChangeArrowheads="1"/>
          </p:cNvSpPr>
          <p:nvPr>
            <p:ph type="sldImg"/>
          </p:nvPr>
        </p:nvSpPr>
        <p:spPr>
          <a:solidFill>
            <a:srgbClr val="FFFFFF"/>
          </a:solidFill>
          <a:ln>
            <a:solidFill>
              <a:srgbClr val="000000"/>
            </a:solidFill>
            <a:miter lim="800000"/>
            <a:headEnd/>
            <a:tailEnd/>
          </a:ln>
        </p:spPr>
      </p:sp>
      <p:sp>
        <p:nvSpPr>
          <p:cNvPr id="41987" name="Rectangle 1027"/>
          <p:cNvSpPr>
            <a:spLocks noGrp="1" noChangeArrowheads="1"/>
          </p:cNvSpPr>
          <p:nvPr>
            <p:ph type="body" idx="1"/>
          </p:nvPr>
        </p:nvSpPr>
        <p:spPr>
          <a:solidFill>
            <a:srgbClr val="FFFFFF"/>
          </a:solidFill>
          <a:ln>
            <a:solidFill>
              <a:srgbClr val="000000"/>
            </a:solidFill>
            <a:miter lim="800000"/>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Grp="1" noRot="1" noChangeAspect="1" noChangeArrowheads="1"/>
          </p:cNvSpPr>
          <p:nvPr>
            <p:ph type="sldImg"/>
          </p:nvPr>
        </p:nvSpPr>
        <p:spPr/>
      </p:sp>
      <p:sp>
        <p:nvSpPr>
          <p:cNvPr id="48131"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26"/>
          <p:cNvSpPr>
            <a:spLocks noGrp="1" noRot="1" noChangeAspect="1" noChangeArrowheads="1"/>
          </p:cNvSpPr>
          <p:nvPr>
            <p:ph type="sldImg"/>
          </p:nvPr>
        </p:nvSpPr>
        <p:spPr/>
      </p:sp>
      <p:sp>
        <p:nvSpPr>
          <p:cNvPr id="44035" name="Rectangle 1027"/>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28AA454A-F772-4F41-B70F-6AA1BA8EF58C}" type="slidenum">
              <a:rPr lang="en-US" sz="1200"/>
              <a:pPr/>
              <a:t>17</a:t>
            </a:fld>
            <a:endParaRPr lang="en-US" sz="1200"/>
          </a:p>
        </p:txBody>
      </p:sp>
      <p:sp>
        <p:nvSpPr>
          <p:cNvPr id="84995" name="Rectangle 2"/>
          <p:cNvSpPr>
            <a:spLocks noGrp="1" noRot="1" noChangeAspect="1" noChangeArrowheads="1" noTextEdit="1"/>
          </p:cNvSpPr>
          <p:nvPr>
            <p:ph type="sldImg"/>
          </p:nvPr>
        </p:nvSpPr>
        <p:spPr>
          <a:xfrm>
            <a:off x="1173163" y="714375"/>
            <a:ext cx="4572000" cy="3429000"/>
          </a:xfrm>
          <a:solidFill>
            <a:srgbClr val="FFFFFF"/>
          </a:solidFill>
          <a:ln/>
        </p:spPr>
      </p:sp>
      <p:sp>
        <p:nvSpPr>
          <p:cNvPr id="84996" name="Rectangle 3"/>
          <p:cNvSpPr>
            <a:spLocks noGrp="1" noChangeArrowheads="1"/>
          </p:cNvSpPr>
          <p:nvPr>
            <p:ph type="body" idx="1"/>
          </p:nvPr>
        </p:nvSpPr>
        <p:spPr>
          <a:xfrm>
            <a:off x="228600" y="4356100"/>
            <a:ext cx="6400800" cy="4406900"/>
          </a:xfrm>
          <a:solidFill>
            <a:srgbClr val="FFFFFF"/>
          </a:solidFill>
          <a:ln>
            <a:solidFill>
              <a:srgbClr val="000000"/>
            </a:solidFill>
          </a:ln>
        </p:spPr>
        <p:txBody>
          <a:bodyPr/>
          <a:lstStyle/>
          <a:p>
            <a:r>
              <a:rPr lang="en-GB">
                <a:latin typeface="Arial" charset="0"/>
                <a:ea typeface="ＭＳ Ｐゴシック" charset="0"/>
                <a:cs typeface="ＭＳ Ｐゴシック" charset="0"/>
              </a:rPr>
              <a:t>	In the top half of the slide I show the ISOL approach, where the produced short-lived isotopes are extracted from the target and ionised, mass separated and stopped in a thin collection foil. This foil can then be surrounded by effective detector arrays. The advantage is that this allows to measure all the three alpha-particles in coincidence with reasonable detection efficiency. The disadvantage is that there still energy loss effects in the collection foil, although much less than in the old “in beam” method. Also, the detection efficiency is dependent on the kinematics and needs to be calculated from Monte-Carlo simulations.</a:t>
            </a:r>
          </a:p>
          <a:p>
            <a:r>
              <a:rPr lang="en-GB">
                <a:latin typeface="Arial" charset="0"/>
                <a:ea typeface="ＭＳ Ｐゴシック" charset="0"/>
                <a:cs typeface="ＭＳ Ｐゴシック" charset="0"/>
              </a:rPr>
              <a:t>	We have used the ISOL method at experiments at ISOLDE facility at CERN and the IGISOL beam-line in Jyvaskyla in Finland. Today I will only talk about our results from Jyvaskyla, whereas our earlier results are published in these references.</a:t>
            </a:r>
          </a:p>
          <a:p>
            <a:r>
              <a:rPr lang="en-GB">
                <a:latin typeface="Arial" charset="0"/>
                <a:ea typeface="ＭＳ Ｐゴシック" charset="0"/>
                <a:cs typeface="ＭＳ Ｐゴシック" charset="0"/>
              </a:rPr>
              <a:t>	The alternative method is to use inverse kinematics shooting the heavy beam on a thin gas target and extract the produced short lived isotopes as beams of 10-20MeV/u and separate and direct them onto an implantation detector. Then the subsequent decays happen in the detector and the summed energy of the three particles is measured directly. If the detector is thin enough the energy deposition of the beta-particles is not a problem.</a:t>
            </a:r>
          </a:p>
          <a:p>
            <a:r>
              <a:rPr lang="en-GB">
                <a:latin typeface="Arial" charset="0"/>
                <a:ea typeface="ＭＳ Ｐゴシック" charset="0"/>
                <a:cs typeface="ＭＳ Ｐゴシック" charset="0"/>
              </a:rPr>
              <a:t>The advantage is that there are no energy-loss effects and that the sum energy is measured without kinematics dependent detection efficiencies, and that one can count the number of implanted ions and compare to the number of subsequent decays to extract branching ratios. The disadvantage is that the individual alpha-particle energies are not measured and that there is a small energy deposition of the beta-particles.</a:t>
            </a:r>
          </a:p>
          <a:p>
            <a:r>
              <a:rPr lang="en-GB">
                <a:latin typeface="Arial" charset="0"/>
                <a:ea typeface="ＭＳ Ｐゴシック" charset="0"/>
                <a:cs typeface="ＭＳ Ｐゴシック" charset="0"/>
              </a:rPr>
              <a:t>We have recently used the fragment method at the TRIuP facility at KVI in the Netherlands.</a:t>
            </a:r>
            <a:endParaRPr lang="es-ES">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14CD8E02-FE17-4544-B1D5-1ED0B1B4FB48}" type="slidenum">
              <a:rPr lang="en-US" sz="1200">
                <a:solidFill>
                  <a:prstClr val="black"/>
                </a:solidFill>
              </a:rPr>
              <a:pPr/>
              <a:t>19</a:t>
            </a:fld>
            <a:endParaRPr lang="en-US" sz="1200">
              <a:solidFill>
                <a:prstClr val="black"/>
              </a:solidFill>
            </a:endParaRPr>
          </a:p>
        </p:txBody>
      </p:sp>
      <p:sp>
        <p:nvSpPr>
          <p:cNvPr id="58371" name="Rectangle 2"/>
          <p:cNvSpPr>
            <a:spLocks noGrp="1" noRot="1" noChangeAspect="1" noChangeArrowheads="1"/>
          </p:cNvSpPr>
          <p:nvPr>
            <p:ph type="sldImg"/>
          </p:nvPr>
        </p:nvSpPr>
        <p:spPr>
          <a:solidFill>
            <a:srgbClr val="FFFFFF"/>
          </a:solidFill>
          <a:ln/>
        </p:spPr>
      </p:sp>
      <p:sp>
        <p:nvSpPr>
          <p:cNvPr id="58372" name="Rectangle 3"/>
          <p:cNvSpPr>
            <a:spLocks noGrp="1" noChangeArrowheads="1"/>
          </p:cNvSpPr>
          <p:nvPr>
            <p:ph type="body" idx="1"/>
          </p:nvPr>
        </p:nvSpPr>
        <p:spPr>
          <a:xfrm>
            <a:off x="914400" y="4343400"/>
            <a:ext cx="5029200" cy="4343400"/>
          </a:xfrm>
          <a:solidFill>
            <a:srgbClr val="FFFFFF"/>
          </a:solidFill>
          <a:ln>
            <a:solidFill>
              <a:schemeClr val="tx1"/>
            </a:solidFill>
          </a:ln>
        </p:spPr>
        <p:txBody>
          <a:bodyPr/>
          <a:lstStyle/>
          <a:p>
            <a:pPr eaLnBrk="1" hangingPunct="1"/>
            <a:r>
              <a:rPr lang="en-US">
                <a:latin typeface="Arial" charset="0"/>
                <a:ea typeface="ＭＳ Ｐゴシック" charset="0"/>
                <a:cs typeface="ＭＳ Ｐゴシック" charset="0"/>
              </a:rPr>
              <a:t>Next I show our results from the alternative method where we implanted, in this case 12N, in a thin implantation detector and measured the sum energy directly. </a:t>
            </a:r>
          </a:p>
          <a:p>
            <a:pPr eaLnBrk="1" hangingPunct="1"/>
            <a:r>
              <a:rPr lang="en-US">
                <a:latin typeface="Arial" charset="0"/>
                <a:ea typeface="ＭＳ Ｐゴシック" charset="0"/>
                <a:cs typeface="ＭＳ Ｐゴシック" charset="0"/>
              </a:rPr>
              <a:t>	The two scatter plots in the top part show how events are distributed over the surface of the implantation detector, which was segmented with 48 times 48 segments. To the left is the contour plot of implantation events, and to the right is the contour plots of subsequent decays of in this case 12N. The two distributions are consistent with each other.</a:t>
            </a:r>
          </a:p>
          <a:p>
            <a:pPr eaLnBrk="1" hangingPunct="1"/>
            <a:r>
              <a:rPr lang="en-US">
                <a:latin typeface="Arial" charset="0"/>
                <a:ea typeface="ＭＳ Ｐゴシック" charset="0"/>
                <a:cs typeface="ＭＳ Ｐゴシック" charset="0"/>
              </a:rPr>
              <a:t>	In the lower part is shown the energy spectrum of decay events. This spectrum shows like the ISOL data the narrow 1+ state at 12.71MeV and the broad distribution around it. </a:t>
            </a:r>
            <a:r>
              <a:rPr lang="en-US" altLang="ja-JP">
                <a:latin typeface="Arial" charset="0"/>
                <a:ea typeface="ＭＳ Ｐゴシック" charset="0"/>
                <a:cs typeface="ＭＳ Ｐゴシック" charset="0"/>
              </a:rPr>
              <a:t>In this approach we can measure much lower in sum energy and therefore also have the</a:t>
            </a:r>
            <a:r>
              <a:rPr lang="en-US">
                <a:latin typeface="Arial" charset="0"/>
                <a:ea typeface="ＭＳ Ｐゴシック" charset="0"/>
                <a:cs typeface="ＭＳ Ｐゴシック" charset="0"/>
              </a:rPr>
              <a:t> low energy 7.6MeV 0+ state in the spectrum. The peak at lower energy is from decays to the bound states where only the beta-particle deposits energy. In fact there is also evidence for feeding to the Isobaric Analogue state at 15.1MeV, which mainly decays by gamma-decay.</a:t>
            </a:r>
          </a:p>
          <a:p>
            <a:pPr eaLnBrk="1" hangingPunct="1"/>
            <a:r>
              <a:rPr lang="en-US">
                <a:latin typeface="Arial" charset="0"/>
                <a:ea typeface="ＭＳ Ｐゴシック" charset="0"/>
                <a:cs typeface="ＭＳ Ｐゴシック" charset="0"/>
              </a:rPr>
              <a:t>	This analysis is performed by PhD student Solveig Hyldegaard.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92C2BEA-76AB-4246-9112-16CA5EF2012F}" type="slidenum">
              <a:rPr lang="en-US" sz="1200"/>
              <a:pPr/>
              <a:t>20</a:t>
            </a:fld>
            <a:endParaRPr lang="en-US" sz="1200"/>
          </a:p>
        </p:txBody>
      </p:sp>
      <p:sp>
        <p:nvSpPr>
          <p:cNvPr id="49155" name="Rectangle 2"/>
          <p:cNvSpPr>
            <a:spLocks noGrp="1" noRot="1" noChangeAspect="1" noChangeArrowheads="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a:solidFill>
              <a:schemeClr val="tx1"/>
            </a:solidFill>
          </a:ln>
        </p:spPr>
        <p:txBody>
          <a:bodyPr/>
          <a:lstStyle/>
          <a:p>
            <a:pPr eaLnBrk="1" hangingPunct="1"/>
            <a:r>
              <a:rPr lang="en-US">
                <a:latin typeface="Arial" charset="0"/>
                <a:ea typeface="ＭＳ Ｐゴシック" charset="0"/>
                <a:cs typeface="ＭＳ Ｐゴシック" charset="0"/>
              </a:rPr>
              <a:t>For the implantation experiment the pattern is again the same with the implantation and decay distribution in the top part, and the lower part the decay energy spectrum. </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Again we see the feeding to the 1+ state.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D9938A9-AAD0-4F46-B3AA-604EA2D0C037}" type="slidenum">
              <a:rPr lang="en-US" sz="1200"/>
              <a:pPr/>
              <a:t>21</a:t>
            </a:fld>
            <a:endParaRPr lang="en-US" sz="1200"/>
          </a:p>
        </p:txBody>
      </p:sp>
      <p:sp>
        <p:nvSpPr>
          <p:cNvPr id="50179" name="Rectangle 2"/>
          <p:cNvSpPr>
            <a:spLocks noGrp="1" noRot="1" noChangeAspect="1" noChangeArrowheads="1"/>
          </p:cNvSpPr>
          <p:nvPr>
            <p:ph type="sldImg"/>
          </p:nvPr>
        </p:nvSpPr>
        <p:spPr>
          <a:xfrm>
            <a:off x="1173163" y="714375"/>
            <a:ext cx="4572000" cy="3429000"/>
          </a:xfrm>
          <a:solidFill>
            <a:srgbClr val="FFFFFF"/>
          </a:solidFill>
          <a:ln/>
        </p:spPr>
      </p:sp>
      <p:sp>
        <p:nvSpPr>
          <p:cNvPr id="50180" name="Rectangle 3"/>
          <p:cNvSpPr>
            <a:spLocks noGrp="1" noChangeArrowheads="1"/>
          </p:cNvSpPr>
          <p:nvPr>
            <p:ph type="body" idx="1"/>
          </p:nvPr>
        </p:nvSpPr>
        <p:spPr>
          <a:xfrm>
            <a:off x="944563" y="4356100"/>
            <a:ext cx="5035550" cy="4073525"/>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lvl1pPr>
              <a:lnSpc>
                <a:spcPts val="3600"/>
              </a:lnSpc>
              <a:defRPr cap="all" baseline="0">
                <a:solidFill>
                  <a:schemeClr val="accent1"/>
                </a:solidFill>
              </a:defRPr>
            </a:lvl1pPr>
          </a:lstStyle>
          <a:p>
            <a:r>
              <a:rPr lang="en-US" dirty="0" smtClean="0"/>
              <a:t>Click to edit Master title style</a:t>
            </a:r>
            <a:endParaRPr lang="da-DK" dirty="0"/>
          </a:p>
        </p:txBody>
      </p:sp>
      <p:sp>
        <p:nvSpPr>
          <p:cNvPr id="3075" name="Rectangle 3"/>
          <p:cNvSpPr>
            <a:spLocks noGrp="1" noChangeArrowheads="1"/>
          </p:cNvSpPr>
          <p:nvPr>
            <p:ph type="subTitle" idx="1"/>
          </p:nvPr>
        </p:nvSpPr>
        <p:spPr>
          <a:xfrm>
            <a:off x="358775" y="3398837"/>
            <a:ext cx="8421688" cy="334963"/>
          </a:xfrm>
        </p:spPr>
        <p:txBody>
          <a:bodyPr/>
          <a:lstStyle>
            <a:lvl1pPr marL="0" indent="0">
              <a:lnSpc>
                <a:spcPct val="97000"/>
              </a:lnSpc>
              <a:buFont typeface="AU Passata" pitchFamily="34" charset="0"/>
              <a:buNone/>
              <a:defRPr sz="1200" cap="all" baseline="0">
                <a:solidFill>
                  <a:schemeClr val="accent1"/>
                </a:solidFill>
              </a:defRPr>
            </a:lvl1pPr>
          </a:lstStyle>
          <a:p>
            <a:r>
              <a:rPr lang="en-US" smtClean="0"/>
              <a:t>Click to edit Master subtitle style</a:t>
            </a:r>
            <a:endParaRPr lang="da-DK"/>
          </a:p>
        </p:txBody>
      </p:sp>
      <p:sp>
        <p:nvSpPr>
          <p:cNvPr id="3090" name="Rectangle 18"/>
          <p:cNvSpPr>
            <a:spLocks noChangeArrowheads="1"/>
          </p:cNvSpPr>
          <p:nvPr/>
        </p:nvSpPr>
        <p:spPr bwMode="auto">
          <a:xfrm>
            <a:off x="7556500" y="358775"/>
            <a:ext cx="1223963" cy="71438"/>
          </a:xfrm>
          <a:prstGeom prst="rect">
            <a:avLst/>
          </a:prstGeom>
          <a:solidFill>
            <a:schemeClr val="bg1"/>
          </a:solidFill>
          <a:ln w="9525">
            <a:noFill/>
            <a:miter lim="800000"/>
            <a:headEnd/>
            <a:tailEnd/>
          </a:ln>
          <a:effectLst/>
        </p:spPr>
        <p:txBody>
          <a:bodyPr wrap="none" anchor="ctr"/>
          <a:lstStyle/>
          <a:p>
            <a:pPr defTabSz="914400" fontAlgn="base">
              <a:lnSpc>
                <a:spcPts val="3600"/>
              </a:lnSpc>
              <a:spcBef>
                <a:spcPct val="0"/>
              </a:spcBef>
              <a:spcAft>
                <a:spcPct val="0"/>
              </a:spcAft>
              <a:buFont typeface="AU Passata" pitchFamily="34" charset="0"/>
              <a:buNone/>
            </a:pPr>
            <a:endParaRPr lang="da-DK" sz="3600" cap="all">
              <a:solidFill>
                <a:srgbClr val="000000"/>
              </a:solidFill>
              <a:latin typeface="AU Passata" pitchFamily="34" charset="0"/>
            </a:endParaRPr>
          </a:p>
        </p:txBody>
      </p:sp>
      <p:grpSp>
        <p:nvGrpSpPr>
          <p:cNvPr id="3095" name="Group 23"/>
          <p:cNvGrpSpPr>
            <a:grpSpLocks noChangeAspect="1"/>
          </p:cNvGrpSpPr>
          <p:nvPr/>
        </p:nvGrpSpPr>
        <p:grpSpPr bwMode="auto">
          <a:xfrm>
            <a:off x="381000" y="358775"/>
            <a:ext cx="590550" cy="295275"/>
            <a:chOff x="454" y="227"/>
            <a:chExt cx="384" cy="192"/>
          </a:xfrm>
        </p:grpSpPr>
        <p:sp>
          <p:nvSpPr>
            <p:cNvPr id="3096" name="Freeform 24"/>
            <p:cNvSpPr>
              <a:spLocks noChangeAspect="1"/>
            </p:cNvSpPr>
            <p:nvPr/>
          </p:nvSpPr>
          <p:spPr bwMode="auto">
            <a:xfrm>
              <a:off x="646" y="323"/>
              <a:ext cx="192" cy="96"/>
            </a:xfrm>
            <a:custGeom>
              <a:avLst/>
              <a:gdLst/>
              <a:ahLst/>
              <a:cxnLst>
                <a:cxn ang="0">
                  <a:pos x="8139" y="416"/>
                </a:cxn>
                <a:cxn ang="0">
                  <a:pos x="8033" y="1019"/>
                </a:cxn>
                <a:cxn ang="0">
                  <a:pos x="7841" y="1587"/>
                </a:cxn>
                <a:cxn ang="0">
                  <a:pos x="7571" y="2114"/>
                </a:cxn>
                <a:cxn ang="0">
                  <a:pos x="7231" y="2594"/>
                </a:cxn>
                <a:cxn ang="0">
                  <a:pos x="6827" y="3019"/>
                </a:cxn>
                <a:cxn ang="0">
                  <a:pos x="6365" y="3382"/>
                </a:cxn>
                <a:cxn ang="0">
                  <a:pos x="5853" y="3677"/>
                </a:cxn>
                <a:cxn ang="0">
                  <a:pos x="5297" y="3896"/>
                </a:cxn>
                <a:cxn ang="0">
                  <a:pos x="4703" y="4033"/>
                </a:cxn>
                <a:cxn ang="0">
                  <a:pos x="4080" y="4080"/>
                </a:cxn>
                <a:cxn ang="0">
                  <a:pos x="3460" y="4033"/>
                </a:cxn>
                <a:cxn ang="0">
                  <a:pos x="2868" y="3896"/>
                </a:cxn>
                <a:cxn ang="0">
                  <a:pos x="2313" y="3677"/>
                </a:cxn>
                <a:cxn ang="0">
                  <a:pos x="1800" y="3382"/>
                </a:cxn>
                <a:cxn ang="0">
                  <a:pos x="1338" y="3019"/>
                </a:cxn>
                <a:cxn ang="0">
                  <a:pos x="933" y="2594"/>
                </a:cxn>
                <a:cxn ang="0">
                  <a:pos x="592" y="2114"/>
                </a:cxn>
                <a:cxn ang="0">
                  <a:pos x="321" y="1587"/>
                </a:cxn>
                <a:cxn ang="0">
                  <a:pos x="129" y="1019"/>
                </a:cxn>
                <a:cxn ang="0">
                  <a:pos x="21" y="416"/>
                </a:cxn>
                <a:cxn ang="0">
                  <a:pos x="2040" y="0"/>
                </a:cxn>
                <a:cxn ang="0">
                  <a:pos x="2064" y="309"/>
                </a:cxn>
                <a:cxn ang="0">
                  <a:pos x="2133" y="604"/>
                </a:cxn>
                <a:cxn ang="0">
                  <a:pos x="2243" y="881"/>
                </a:cxn>
                <a:cxn ang="0">
                  <a:pos x="2391" y="1137"/>
                </a:cxn>
                <a:cxn ang="0">
                  <a:pos x="2572" y="1369"/>
                </a:cxn>
                <a:cxn ang="0">
                  <a:pos x="2786" y="1572"/>
                </a:cxn>
                <a:cxn ang="0">
                  <a:pos x="3025" y="1743"/>
                </a:cxn>
                <a:cxn ang="0">
                  <a:pos x="3290" y="1879"/>
                </a:cxn>
                <a:cxn ang="0">
                  <a:pos x="3573" y="1976"/>
                </a:cxn>
                <a:cxn ang="0">
                  <a:pos x="3873" y="2030"/>
                </a:cxn>
                <a:cxn ang="0">
                  <a:pos x="4186" y="2037"/>
                </a:cxn>
                <a:cxn ang="0">
                  <a:pos x="4492" y="1998"/>
                </a:cxn>
                <a:cxn ang="0">
                  <a:pos x="4784" y="1916"/>
                </a:cxn>
                <a:cxn ang="0">
                  <a:pos x="5054" y="1792"/>
                </a:cxn>
                <a:cxn ang="0">
                  <a:pos x="5303" y="1632"/>
                </a:cxn>
                <a:cxn ang="0">
                  <a:pos x="5524" y="1439"/>
                </a:cxn>
                <a:cxn ang="0">
                  <a:pos x="5716" y="1217"/>
                </a:cxn>
                <a:cxn ang="0">
                  <a:pos x="5875" y="969"/>
                </a:cxn>
                <a:cxn ang="0">
                  <a:pos x="5997" y="699"/>
                </a:cxn>
                <a:cxn ang="0">
                  <a:pos x="6079" y="409"/>
                </a:cxn>
                <a:cxn ang="0">
                  <a:pos x="6118" y="104"/>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1"/>
            </a:solidFill>
            <a:ln w="9525">
              <a:noFill/>
              <a:round/>
              <a:headEnd/>
              <a:tailEnd/>
            </a:ln>
          </p:spPr>
          <p:txBody>
            <a:bodyPr/>
            <a:lstStyle/>
            <a:p>
              <a:pPr defTabSz="914400" fontAlgn="base">
                <a:lnSpc>
                  <a:spcPts val="3600"/>
                </a:lnSpc>
                <a:spcBef>
                  <a:spcPct val="0"/>
                </a:spcBef>
                <a:spcAft>
                  <a:spcPct val="0"/>
                </a:spcAft>
                <a:buFont typeface="AU Passata" pitchFamily="34" charset="0"/>
                <a:buNone/>
              </a:pPr>
              <a:endParaRPr lang="da-DK" sz="3600" cap="all">
                <a:solidFill>
                  <a:srgbClr val="000000"/>
                </a:solidFill>
                <a:latin typeface="AU Passata" pitchFamily="34" charset="0"/>
              </a:endParaRPr>
            </a:p>
          </p:txBody>
        </p:sp>
        <p:sp>
          <p:nvSpPr>
            <p:cNvPr id="3097" name="Freeform 25"/>
            <p:cNvSpPr>
              <a:spLocks noChangeAspect="1"/>
            </p:cNvSpPr>
            <p:nvPr/>
          </p:nvSpPr>
          <p:spPr bwMode="auto">
            <a:xfrm>
              <a:off x="454" y="227"/>
              <a:ext cx="192" cy="192"/>
            </a:xfrm>
            <a:custGeom>
              <a:avLst/>
              <a:gdLst/>
              <a:ahLst/>
              <a:cxnLst>
                <a:cxn ang="0">
                  <a:pos x="2878" y="8160"/>
                </a:cxn>
                <a:cxn ang="0">
                  <a:pos x="0" y="8160"/>
                </a:cxn>
                <a:cxn ang="0">
                  <a:pos x="8160" y="0"/>
                </a:cxn>
                <a:cxn ang="0">
                  <a:pos x="8160" y="2892"/>
                </a:cxn>
                <a:cxn ang="0">
                  <a:pos x="2878" y="8160"/>
                </a:cxn>
              </a:cxnLst>
              <a:rect l="0" t="0" r="r" b="b"/>
              <a:pathLst>
                <a:path w="8160" h="8160">
                  <a:moveTo>
                    <a:pt x="2878" y="8160"/>
                  </a:moveTo>
                  <a:lnTo>
                    <a:pt x="0" y="8160"/>
                  </a:lnTo>
                  <a:lnTo>
                    <a:pt x="8160" y="0"/>
                  </a:lnTo>
                  <a:lnTo>
                    <a:pt x="8160" y="2892"/>
                  </a:lnTo>
                  <a:lnTo>
                    <a:pt x="2878" y="8160"/>
                  </a:lnTo>
                  <a:close/>
                </a:path>
              </a:pathLst>
            </a:custGeom>
            <a:solidFill>
              <a:schemeClr val="bg1"/>
            </a:solidFill>
            <a:ln w="9525">
              <a:noFill/>
              <a:round/>
              <a:headEnd/>
              <a:tailEnd/>
            </a:ln>
          </p:spPr>
          <p:txBody>
            <a:bodyPr/>
            <a:lstStyle/>
            <a:p>
              <a:pPr defTabSz="914400" fontAlgn="base">
                <a:lnSpc>
                  <a:spcPts val="3600"/>
                </a:lnSpc>
                <a:spcBef>
                  <a:spcPct val="0"/>
                </a:spcBef>
                <a:spcAft>
                  <a:spcPct val="0"/>
                </a:spcAft>
                <a:buFont typeface="AU Passata" pitchFamily="34" charset="0"/>
                <a:buNone/>
              </a:pPr>
              <a:endParaRPr lang="da-DK" sz="3600" cap="all">
                <a:solidFill>
                  <a:srgbClr val="000000"/>
                </a:solidFill>
                <a:latin typeface="AU Passata" pitchFamily="34" charset="0"/>
              </a:endParaRPr>
            </a:p>
          </p:txBody>
        </p:sp>
      </p:grpSp>
      <p:sp>
        <p:nvSpPr>
          <p:cNvPr id="3107" name="bmkFld2Date"/>
          <p:cNvSpPr txBox="1">
            <a:spLocks noChangeArrowheads="1"/>
          </p:cNvSpPr>
          <p:nvPr/>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defTabSz="914400" fontAlgn="base">
              <a:lnSpc>
                <a:spcPct val="102000"/>
              </a:lnSpc>
              <a:spcBef>
                <a:spcPct val="0"/>
              </a:spcBef>
              <a:spcAft>
                <a:spcPct val="0"/>
              </a:spcAft>
              <a:buFont typeface="AU Passata" pitchFamily="34" charset="0"/>
              <a:buNone/>
            </a:pPr>
            <a:endParaRPr lang="en-US" sz="900" cap="all" dirty="0">
              <a:solidFill>
                <a:srgbClr val="FFFFFF"/>
              </a:solidFill>
              <a:latin typeface="AU Passata" pitchFamily="34" charset="0"/>
            </a:endParaRPr>
          </a:p>
        </p:txBody>
      </p:sp>
      <p:sp>
        <p:nvSpPr>
          <p:cNvPr id="3108" name="bmkFld2MainEntity"/>
          <p:cNvSpPr txBox="1">
            <a:spLocks noChangeArrowheads="1"/>
          </p:cNvSpPr>
          <p:nvPr/>
        </p:nvSpPr>
        <p:spPr bwMode="auto">
          <a:xfrm>
            <a:off x="1120775" y="187325"/>
            <a:ext cx="2041525" cy="495300"/>
          </a:xfrm>
          <a:prstGeom prst="rect">
            <a:avLst/>
          </a:prstGeom>
          <a:noFill/>
          <a:ln w="1778" algn="ctr">
            <a:noFill/>
            <a:miter lim="800000"/>
            <a:headEnd/>
            <a:tailEnd/>
          </a:ln>
          <a:effectLst/>
        </p:spPr>
        <p:txBody>
          <a:bodyPr lIns="0" tIns="0" rIns="0" bIns="0" anchor="b"/>
          <a:lstStyle/>
          <a:p>
            <a:pPr defTabSz="914400" fontAlgn="base">
              <a:lnSpc>
                <a:spcPct val="95000"/>
              </a:lnSpc>
              <a:spcBef>
                <a:spcPct val="0"/>
              </a:spcBef>
              <a:spcAft>
                <a:spcPct val="0"/>
              </a:spcAft>
              <a:buFont typeface="AU Passata" pitchFamily="34" charset="0"/>
              <a:buNone/>
            </a:pPr>
            <a:r>
              <a:rPr lang="en-US" sz="1100" cap="all" dirty="0" smtClean="0">
                <a:solidFill>
                  <a:srgbClr val="FFFFFF"/>
                </a:solidFill>
                <a:latin typeface="AU Passata" pitchFamily="34" charset="0"/>
              </a:rPr>
              <a:t>Aarhus</a:t>
            </a:r>
          </a:p>
          <a:p>
            <a:pPr defTabSz="914400" fontAlgn="base">
              <a:lnSpc>
                <a:spcPct val="95000"/>
              </a:lnSpc>
              <a:spcBef>
                <a:spcPct val="0"/>
              </a:spcBef>
              <a:spcAft>
                <a:spcPct val="0"/>
              </a:spcAft>
              <a:buFont typeface="AU Passata" pitchFamily="34" charset="0"/>
              <a:buNone/>
            </a:pPr>
            <a:r>
              <a:rPr lang="en-US" sz="1100" cap="all" dirty="0" smtClean="0">
                <a:solidFill>
                  <a:srgbClr val="FFFFFF"/>
                </a:solidFill>
                <a:latin typeface="AU Passata" pitchFamily="34" charset="0"/>
              </a:rPr>
              <a:t>university</a:t>
            </a:r>
          </a:p>
        </p:txBody>
      </p:sp>
      <p:sp>
        <p:nvSpPr>
          <p:cNvPr id="3110" name="bmkFld2SubEntity"/>
          <p:cNvSpPr txBox="1">
            <a:spLocks noChangeArrowheads="1"/>
          </p:cNvSpPr>
          <p:nvPr/>
        </p:nvSpPr>
        <p:spPr bwMode="auto">
          <a:xfrm>
            <a:off x="1066800" y="723900"/>
            <a:ext cx="2041525" cy="495300"/>
          </a:xfrm>
          <a:prstGeom prst="rect">
            <a:avLst/>
          </a:prstGeom>
          <a:noFill/>
          <a:ln w="1778" algn="ctr">
            <a:noFill/>
            <a:miter lim="800000"/>
            <a:headEnd/>
            <a:tailEnd/>
          </a:ln>
          <a:effectLst/>
        </p:spPr>
        <p:txBody>
          <a:bodyPr lIns="0" tIns="0" rIns="0" bIns="0"/>
          <a:lstStyle/>
          <a:p>
            <a:pPr defTabSz="914400" fontAlgn="base">
              <a:lnSpc>
                <a:spcPct val="95000"/>
              </a:lnSpc>
              <a:spcBef>
                <a:spcPct val="0"/>
              </a:spcBef>
              <a:spcAft>
                <a:spcPct val="0"/>
              </a:spcAft>
              <a:buFont typeface="AU Passata" pitchFamily="34" charset="0"/>
              <a:buNone/>
            </a:pPr>
            <a:endParaRPr lang="en-US" sz="800" cap="all">
              <a:solidFill>
                <a:srgbClr val="FFFFFF"/>
              </a:solidFill>
              <a:latin typeface="AU Passata" pitchFamily="34" charset="0"/>
            </a:endParaRPr>
          </a:p>
        </p:txBody>
      </p:sp>
      <p:sp>
        <p:nvSpPr>
          <p:cNvPr id="14" name="Line 13"/>
          <p:cNvSpPr>
            <a:spLocks noChangeShapeType="1"/>
          </p:cNvSpPr>
          <p:nvPr userDrawn="1"/>
        </p:nvSpPr>
        <p:spPr bwMode="auto">
          <a:xfrm>
            <a:off x="381000" y="5372720"/>
            <a:ext cx="1403350" cy="0"/>
          </a:xfrm>
          <a:prstGeom prst="line">
            <a:avLst/>
          </a:prstGeom>
          <a:noFill/>
          <a:ln w="1778">
            <a:solidFill>
              <a:schemeClr val="bg1"/>
            </a:solidFill>
            <a:round/>
            <a:headEnd/>
            <a:tailEnd/>
          </a:ln>
          <a:effectLst/>
        </p:spPr>
        <p:txBody>
          <a:bodyPr/>
          <a:lstStyle/>
          <a:p>
            <a:pPr defTabSz="914400" fontAlgn="base">
              <a:lnSpc>
                <a:spcPts val="3600"/>
              </a:lnSpc>
              <a:spcBef>
                <a:spcPct val="0"/>
              </a:spcBef>
              <a:spcAft>
                <a:spcPct val="0"/>
              </a:spcAft>
              <a:buFont typeface="AU Passata" pitchFamily="34" charset="0"/>
              <a:buNone/>
            </a:pPr>
            <a:endParaRPr lang="da-DK" sz="3600">
              <a:solidFill>
                <a:srgbClr val="000000"/>
              </a:solidFill>
              <a:latin typeface="AU Passata" pitchFamily="34" charset="0"/>
            </a:endParaRPr>
          </a:p>
        </p:txBody>
      </p:sp>
    </p:spTree>
    <p:extLst>
      <p:ext uri="{BB962C8B-B14F-4D97-AF65-F5344CB8AC3E}">
        <p14:creationId xmlns:p14="http://schemas.microsoft.com/office/powerpoint/2010/main" val="32718562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a-DK"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7" name="Date Placeholder 6"/>
          <p:cNvSpPr>
            <a:spLocks noGrp="1"/>
          </p:cNvSpPr>
          <p:nvPr>
            <p:ph type="dt" sz="half" idx="10"/>
          </p:nvPr>
        </p:nvSpPr>
        <p:spPr/>
        <p:txBody>
          <a:bodyPr/>
          <a:lstStyle/>
          <a:p>
            <a:fld id="{AEE7DEE3-C660-8C4A-B47C-017697A8FA7A}" type="datetimeFigureOut">
              <a:rPr lang="en-US" smtClean="0"/>
              <a:t>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defTabSz="914400" fontAlgn="base">
              <a:spcBef>
                <a:spcPct val="0"/>
              </a:spcBef>
              <a:spcAft>
                <a:spcPct val="0"/>
              </a:spcAft>
            </a:pPr>
            <a:endParaRPr lang="da-DK" dirty="0">
              <a:solidFill>
                <a:srgbClr val="03428E"/>
              </a:solidFill>
              <a:latin typeface="AU Passata" pitchFamily="34" charset="0"/>
            </a:endParaRPr>
          </a:p>
        </p:txBody>
      </p:sp>
    </p:spTree>
    <p:extLst>
      <p:ext uri="{BB962C8B-B14F-4D97-AF65-F5344CB8AC3E}">
        <p14:creationId xmlns:p14="http://schemas.microsoft.com/office/powerpoint/2010/main" val="39212695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US"/>
          </a:p>
        </p:txBody>
      </p:sp>
      <p:sp>
        <p:nvSpPr>
          <p:cNvPr id="3" name="Date Placeholder 2"/>
          <p:cNvSpPr>
            <a:spLocks noGrp="1"/>
          </p:cNvSpPr>
          <p:nvPr>
            <p:ph type="dt" sz="half" idx="10"/>
          </p:nvPr>
        </p:nvSpPr>
        <p:spPr/>
        <p:txBody>
          <a:bodyPr/>
          <a:lstStyle/>
          <a:p>
            <a:fld id="{AEE7DEE3-C660-8C4A-B47C-017697A8FA7A}" type="datetimeFigureOut">
              <a:rPr lang="en-US" smtClean="0"/>
              <a:t>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AF94A8-4A13-44AB-B4C1-526BECB1EFCA}" type="slidenum">
              <a:rPr lang="da-DK" smtClean="0">
                <a:solidFill>
                  <a:srgbClr val="03428E"/>
                </a:solidFill>
              </a:rPr>
              <a:pPr/>
              <a:t>‹Nr.›</a:t>
            </a:fld>
            <a:endParaRPr lang="da-DK">
              <a:solidFill>
                <a:srgbClr val="03428E"/>
              </a:solidFill>
            </a:endParaRPr>
          </a:p>
        </p:txBody>
      </p:sp>
      <p:sp>
        <p:nvSpPr>
          <p:cNvPr id="6" name="bmkFld4PresentationTitle"/>
          <p:cNvSpPr txBox="1">
            <a:spLocks noChangeArrowheads="1"/>
          </p:cNvSpPr>
          <p:nvPr userDrawn="1"/>
        </p:nvSpPr>
        <p:spPr bwMode="auto">
          <a:xfrm>
            <a:off x="4767263" y="554038"/>
            <a:ext cx="2609850" cy="144462"/>
          </a:xfrm>
          <a:prstGeom prst="rect">
            <a:avLst/>
          </a:prstGeom>
          <a:noFill/>
          <a:ln w="1778" algn="ctr">
            <a:noFill/>
            <a:miter lim="800000"/>
            <a:headEnd/>
            <a:tailEnd/>
          </a:ln>
          <a:effectLst/>
        </p:spPr>
        <p:txBody>
          <a:bodyPr lIns="0" tIns="0" rIns="0" bIns="0" anchor="b"/>
          <a:lstStyle/>
          <a:p>
            <a:pPr algn="r" defTabSz="914400" fontAlgn="base">
              <a:lnSpc>
                <a:spcPct val="102000"/>
              </a:lnSpc>
              <a:spcBef>
                <a:spcPct val="0"/>
              </a:spcBef>
              <a:spcAft>
                <a:spcPct val="0"/>
              </a:spcAft>
              <a:buFont typeface="AU Passata" pitchFamily="34" charset="0"/>
              <a:buNone/>
            </a:pPr>
            <a:endParaRPr lang="en-US" sz="900" cap="all" dirty="0">
              <a:solidFill>
                <a:srgbClr val="03428E"/>
              </a:solidFill>
              <a:latin typeface="AU Passata" pitchFamily="34" charset="0"/>
            </a:endParaRPr>
          </a:p>
        </p:txBody>
      </p:sp>
      <p:sp>
        <p:nvSpPr>
          <p:cNvPr id="7" name="bmkFld4AuthorName"/>
          <p:cNvSpPr txBox="1">
            <a:spLocks noChangeArrowheads="1"/>
          </p:cNvSpPr>
          <p:nvPr userDrawn="1"/>
        </p:nvSpPr>
        <p:spPr bwMode="auto">
          <a:xfrm>
            <a:off x="4767263" y="682625"/>
            <a:ext cx="2609850" cy="144463"/>
          </a:xfrm>
          <a:prstGeom prst="rect">
            <a:avLst/>
          </a:prstGeom>
          <a:noFill/>
          <a:ln w="1778" algn="ctr">
            <a:noFill/>
            <a:miter lim="800000"/>
            <a:headEnd/>
            <a:tailEnd/>
          </a:ln>
          <a:effectLst/>
        </p:spPr>
        <p:txBody>
          <a:bodyPr lIns="0" tIns="0" rIns="0" bIns="0" anchor="b"/>
          <a:lstStyle/>
          <a:p>
            <a:pPr algn="r" defTabSz="914400" fontAlgn="base">
              <a:lnSpc>
                <a:spcPct val="102000"/>
              </a:lnSpc>
              <a:spcBef>
                <a:spcPct val="0"/>
              </a:spcBef>
              <a:spcAft>
                <a:spcPct val="0"/>
              </a:spcAft>
              <a:buFont typeface="AU Passata" pitchFamily="34" charset="0"/>
              <a:buNone/>
            </a:pPr>
            <a:endParaRPr lang="en-US" sz="900" cap="all" dirty="0">
              <a:solidFill>
                <a:srgbClr val="03428E"/>
              </a:solidFill>
              <a:latin typeface="AU Passata" pitchFamily="34" charset="0"/>
            </a:endParaRPr>
          </a:p>
        </p:txBody>
      </p:sp>
      <p:sp>
        <p:nvSpPr>
          <p:cNvPr id="8" name="bmkFld4AuthorTitle"/>
          <p:cNvSpPr txBox="1">
            <a:spLocks noChangeArrowheads="1"/>
          </p:cNvSpPr>
          <p:nvPr userDrawn="1"/>
        </p:nvSpPr>
        <p:spPr bwMode="auto">
          <a:xfrm>
            <a:off x="4767263" y="811213"/>
            <a:ext cx="2609850" cy="144462"/>
          </a:xfrm>
          <a:prstGeom prst="rect">
            <a:avLst/>
          </a:prstGeom>
          <a:noFill/>
          <a:ln w="1778" algn="ctr">
            <a:noFill/>
            <a:miter lim="800000"/>
            <a:headEnd/>
            <a:tailEnd/>
          </a:ln>
          <a:effectLst/>
        </p:spPr>
        <p:txBody>
          <a:bodyPr lIns="0" tIns="0" rIns="0" bIns="0" anchor="b"/>
          <a:lstStyle/>
          <a:p>
            <a:pPr algn="r" defTabSz="914400" fontAlgn="base">
              <a:lnSpc>
                <a:spcPct val="102000"/>
              </a:lnSpc>
              <a:spcBef>
                <a:spcPct val="0"/>
              </a:spcBef>
              <a:spcAft>
                <a:spcPct val="0"/>
              </a:spcAft>
              <a:buFont typeface="AU Passata" pitchFamily="34" charset="0"/>
              <a:buNone/>
            </a:pPr>
            <a:endParaRPr lang="en-US" sz="900" cap="all" dirty="0">
              <a:solidFill>
                <a:srgbClr val="03428E"/>
              </a:solidFill>
              <a:latin typeface="AU Passata" pitchFamily="34" charset="0"/>
            </a:endParaRPr>
          </a:p>
        </p:txBody>
      </p:sp>
      <p:sp>
        <p:nvSpPr>
          <p:cNvPr id="9" name="bmkFld5Date"/>
          <p:cNvSpPr txBox="1">
            <a:spLocks noChangeArrowheads="1"/>
          </p:cNvSpPr>
          <p:nvPr userDrawn="1"/>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defTabSz="914400" fontAlgn="base">
              <a:lnSpc>
                <a:spcPct val="102000"/>
              </a:lnSpc>
              <a:spcBef>
                <a:spcPct val="0"/>
              </a:spcBef>
              <a:spcAft>
                <a:spcPct val="0"/>
              </a:spcAft>
              <a:buFont typeface="AU Passata" pitchFamily="34" charset="0"/>
              <a:buNone/>
            </a:pPr>
            <a:r>
              <a:rPr lang="en-US" sz="900" cap="all" dirty="0" smtClean="0">
                <a:solidFill>
                  <a:srgbClr val="03428E"/>
                </a:solidFill>
                <a:latin typeface="AU Passata" pitchFamily="34" charset="0"/>
              </a:rPr>
              <a:t>20 DECEMBER, 2008</a:t>
            </a:r>
            <a:endParaRPr lang="en-US" sz="900" cap="all" dirty="0">
              <a:solidFill>
                <a:srgbClr val="03428E"/>
              </a:solidFill>
              <a:latin typeface="AU Passata" pitchFamily="34" charset="0"/>
            </a:endParaRPr>
          </a:p>
        </p:txBody>
      </p:sp>
      <p:sp>
        <p:nvSpPr>
          <p:cNvPr id="10" name="bmkFld5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defTabSz="914400" fontAlgn="base">
              <a:lnSpc>
                <a:spcPct val="95000"/>
              </a:lnSpc>
              <a:spcBef>
                <a:spcPct val="0"/>
              </a:spcBef>
              <a:spcAft>
                <a:spcPct val="0"/>
              </a:spcAft>
              <a:buFont typeface="AU Passata" pitchFamily="34" charset="0"/>
              <a:buNone/>
            </a:pPr>
            <a:endParaRPr lang="en-US" sz="800" cap="all">
              <a:solidFill>
                <a:srgbClr val="03428E"/>
              </a:solidFill>
              <a:latin typeface="AU Passata" pitchFamily="34" charset="0"/>
            </a:endParaRPr>
          </a:p>
        </p:txBody>
      </p:sp>
      <p:sp>
        <p:nvSpPr>
          <p:cNvPr id="11" name="bmkFld5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defTabSz="914400" fontAlgn="base">
              <a:lnSpc>
                <a:spcPct val="95000"/>
              </a:lnSpc>
              <a:spcBef>
                <a:spcPct val="0"/>
              </a:spcBef>
              <a:spcAft>
                <a:spcPct val="0"/>
              </a:spcAft>
              <a:buFont typeface="AU Passata" pitchFamily="34" charset="0"/>
              <a:buNone/>
            </a:pPr>
            <a:r>
              <a:rPr lang="en-US" sz="1100" cap="all" dirty="0" smtClean="0">
                <a:solidFill>
                  <a:srgbClr val="03428E"/>
                </a:solidFill>
                <a:latin typeface="AU Passata" pitchFamily="34" charset="0"/>
              </a:rPr>
              <a:t>Aarhus</a:t>
            </a:r>
          </a:p>
          <a:p>
            <a:pPr defTabSz="914400" fontAlgn="base">
              <a:lnSpc>
                <a:spcPct val="95000"/>
              </a:lnSpc>
              <a:spcBef>
                <a:spcPct val="0"/>
              </a:spcBef>
              <a:spcAft>
                <a:spcPct val="0"/>
              </a:spcAft>
              <a:buFont typeface="AU Passata" pitchFamily="34" charset="0"/>
              <a:buNone/>
            </a:pPr>
            <a:r>
              <a:rPr lang="en-US" sz="1100" cap="all" dirty="0" smtClean="0">
                <a:solidFill>
                  <a:srgbClr val="03428E"/>
                </a:solidFill>
                <a:latin typeface="AU Passata" pitchFamily="34" charset="0"/>
              </a:rPr>
              <a:t>university</a:t>
            </a:r>
          </a:p>
        </p:txBody>
      </p:sp>
      <p:sp>
        <p:nvSpPr>
          <p:cNvPr id="12" name="Line 13"/>
          <p:cNvSpPr>
            <a:spLocks noChangeShapeType="1"/>
          </p:cNvSpPr>
          <p:nvPr userDrawn="1"/>
        </p:nvSpPr>
        <p:spPr bwMode="auto">
          <a:xfrm>
            <a:off x="358775" y="2775600"/>
            <a:ext cx="1403350" cy="0"/>
          </a:xfrm>
          <a:prstGeom prst="line">
            <a:avLst/>
          </a:prstGeom>
          <a:noFill/>
          <a:ln w="1778">
            <a:solidFill>
              <a:schemeClr val="bg2"/>
            </a:solidFill>
            <a:round/>
            <a:headEnd/>
            <a:tailEnd/>
          </a:ln>
          <a:effectLst/>
        </p:spPr>
        <p:txBody>
          <a:bodyPr/>
          <a:lstStyle/>
          <a:p>
            <a:pPr defTabSz="914400" fontAlgn="base">
              <a:lnSpc>
                <a:spcPts val="3600"/>
              </a:lnSpc>
              <a:spcBef>
                <a:spcPct val="0"/>
              </a:spcBef>
              <a:spcAft>
                <a:spcPct val="0"/>
              </a:spcAft>
              <a:buFont typeface="AU Passata" pitchFamily="34" charset="0"/>
              <a:buNone/>
            </a:pPr>
            <a:endParaRPr lang="da-DK" sz="3600">
              <a:solidFill>
                <a:srgbClr val="000000"/>
              </a:solidFill>
              <a:latin typeface="AU Passata" pitchFamily="34" charset="0"/>
            </a:endParaRPr>
          </a:p>
        </p:txBody>
      </p:sp>
    </p:spTree>
    <p:extLst>
      <p:ext uri="{BB962C8B-B14F-4D97-AF65-F5344CB8AC3E}">
        <p14:creationId xmlns:p14="http://schemas.microsoft.com/office/powerpoint/2010/main" val="3900443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E7DEE3-C660-8C4A-B47C-017697A8FA7A}" type="datetimeFigureOut">
              <a:rPr lang="en-US" smtClean="0"/>
              <a:t>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3FF094-20C4-403D-864D-9E59AE1A2C16}" type="slidenum">
              <a:rPr lang="da-DK" smtClean="0">
                <a:solidFill>
                  <a:srgbClr val="03428E"/>
                </a:solidFill>
              </a:rPr>
              <a:pPr/>
              <a:t>‹Nr.›</a:t>
            </a:fld>
            <a:endParaRPr lang="da-DK">
              <a:solidFill>
                <a:srgbClr val="03428E"/>
              </a:solidFill>
            </a:endParaRPr>
          </a:p>
        </p:txBody>
      </p:sp>
      <p:sp>
        <p:nvSpPr>
          <p:cNvPr id="5" name="bmkFld5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defTabSz="914400" fontAlgn="base">
              <a:lnSpc>
                <a:spcPct val="95000"/>
              </a:lnSpc>
              <a:spcBef>
                <a:spcPct val="0"/>
              </a:spcBef>
              <a:spcAft>
                <a:spcPct val="0"/>
              </a:spcAft>
              <a:buFont typeface="AU Passata" pitchFamily="34" charset="0"/>
              <a:buNone/>
            </a:pPr>
            <a:endParaRPr lang="en-US" sz="800" cap="all">
              <a:solidFill>
                <a:srgbClr val="03428E"/>
              </a:solidFill>
              <a:latin typeface="AU Passata" pitchFamily="34" charset="0"/>
            </a:endParaRPr>
          </a:p>
          <a:p>
            <a:pPr defTabSz="914400" fontAlgn="base">
              <a:lnSpc>
                <a:spcPct val="95000"/>
              </a:lnSpc>
              <a:spcBef>
                <a:spcPct val="0"/>
              </a:spcBef>
              <a:spcAft>
                <a:spcPct val="0"/>
              </a:spcAft>
              <a:buFont typeface="AU Passata" pitchFamily="34" charset="0"/>
              <a:buNone/>
            </a:pPr>
            <a:endParaRPr lang="en-US" sz="800" cap="all">
              <a:solidFill>
                <a:srgbClr val="03428E"/>
              </a:solidFill>
              <a:latin typeface="AU Passata" pitchFamily="34" charset="0"/>
            </a:endParaRPr>
          </a:p>
        </p:txBody>
      </p:sp>
      <p:sp>
        <p:nvSpPr>
          <p:cNvPr id="6" name="bmkFld6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defTabSz="914400" fontAlgn="base">
              <a:lnSpc>
                <a:spcPct val="95000"/>
              </a:lnSpc>
              <a:spcBef>
                <a:spcPct val="0"/>
              </a:spcBef>
              <a:spcAft>
                <a:spcPct val="0"/>
              </a:spcAft>
              <a:buFont typeface="AU Passata" pitchFamily="34" charset="0"/>
              <a:buNone/>
            </a:pPr>
            <a:r>
              <a:rPr lang="en-US" sz="1100" cap="all" dirty="0" smtClean="0">
                <a:solidFill>
                  <a:srgbClr val="03428E"/>
                </a:solidFill>
                <a:latin typeface="AU Passata" pitchFamily="34" charset="0"/>
              </a:rPr>
              <a:t>Aarhus</a:t>
            </a:r>
          </a:p>
          <a:p>
            <a:pPr defTabSz="914400" fontAlgn="base">
              <a:lnSpc>
                <a:spcPct val="95000"/>
              </a:lnSpc>
              <a:spcBef>
                <a:spcPct val="0"/>
              </a:spcBef>
              <a:spcAft>
                <a:spcPct val="0"/>
              </a:spcAft>
              <a:buFont typeface="AU Passata" pitchFamily="34" charset="0"/>
              <a:buNone/>
            </a:pPr>
            <a:r>
              <a:rPr lang="en-US" sz="1100" cap="all" dirty="0" smtClean="0">
                <a:solidFill>
                  <a:srgbClr val="03428E"/>
                </a:solidFill>
                <a:latin typeface="AU Passata" pitchFamily="34" charset="0"/>
              </a:rPr>
              <a:t>university</a:t>
            </a:r>
          </a:p>
        </p:txBody>
      </p:sp>
    </p:spTree>
    <p:extLst>
      <p:ext uri="{BB962C8B-B14F-4D97-AF65-F5344CB8AC3E}">
        <p14:creationId xmlns:p14="http://schemas.microsoft.com/office/powerpoint/2010/main" val="3898239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a-DK"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Click to edit Master text styles</a:t>
            </a:r>
          </a:p>
        </p:txBody>
      </p:sp>
      <p:sp>
        <p:nvSpPr>
          <p:cNvPr id="5" name="Date Placeholder 4"/>
          <p:cNvSpPr>
            <a:spLocks noGrp="1"/>
          </p:cNvSpPr>
          <p:nvPr>
            <p:ph type="dt" sz="half" idx="10"/>
          </p:nvPr>
        </p:nvSpPr>
        <p:spPr/>
        <p:txBody>
          <a:bodyPr/>
          <a:lstStyle/>
          <a:p>
            <a:fld id="{AEE7DEE3-C660-8C4A-B47C-017697A8FA7A}" type="datetimeFigureOut">
              <a:rPr lang="en-US" smtClean="0"/>
              <a:t>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defTabSz="914400" fontAlgn="base">
              <a:spcBef>
                <a:spcPct val="0"/>
              </a:spcBef>
              <a:spcAft>
                <a:spcPct val="0"/>
              </a:spcAft>
            </a:pPr>
            <a:endParaRPr lang="da-DK" dirty="0">
              <a:solidFill>
                <a:srgbClr val="03428E"/>
              </a:solidFill>
              <a:latin typeface="AU Passata" pitchFamily="34" charset="0"/>
            </a:endParaRPr>
          </a:p>
        </p:txBody>
      </p:sp>
    </p:spTree>
    <p:extLst>
      <p:ext uri="{BB962C8B-B14F-4D97-AF65-F5344CB8AC3E}">
        <p14:creationId xmlns:p14="http://schemas.microsoft.com/office/powerpoint/2010/main" val="133652393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a-DK"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Click to edit Master text styles</a:t>
            </a:r>
          </a:p>
        </p:txBody>
      </p:sp>
      <p:sp>
        <p:nvSpPr>
          <p:cNvPr id="5" name="Date Placeholder 4"/>
          <p:cNvSpPr>
            <a:spLocks noGrp="1"/>
          </p:cNvSpPr>
          <p:nvPr>
            <p:ph type="dt" sz="half" idx="10"/>
          </p:nvPr>
        </p:nvSpPr>
        <p:spPr/>
        <p:txBody>
          <a:bodyPr/>
          <a:lstStyle/>
          <a:p>
            <a:fld id="{AEE7DEE3-C660-8C4A-B47C-017697A8FA7A}" type="datetimeFigureOut">
              <a:rPr lang="en-US" smtClean="0"/>
              <a:t>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defTabSz="914400" fontAlgn="base">
              <a:spcBef>
                <a:spcPct val="0"/>
              </a:spcBef>
              <a:spcAft>
                <a:spcPct val="0"/>
              </a:spcAft>
            </a:pPr>
            <a:endParaRPr lang="da-DK" dirty="0">
              <a:solidFill>
                <a:srgbClr val="03428E"/>
              </a:solidFill>
              <a:latin typeface="AU Passata" pitchFamily="34" charset="0"/>
            </a:endParaRPr>
          </a:p>
        </p:txBody>
      </p:sp>
    </p:spTree>
    <p:extLst>
      <p:ext uri="{BB962C8B-B14F-4D97-AF65-F5344CB8AC3E}">
        <p14:creationId xmlns:p14="http://schemas.microsoft.com/office/powerpoint/2010/main" val="408081949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Date Placeholder 3"/>
          <p:cNvSpPr>
            <a:spLocks noGrp="1"/>
          </p:cNvSpPr>
          <p:nvPr>
            <p:ph type="dt" sz="half" idx="10"/>
          </p:nvPr>
        </p:nvSpPr>
        <p:spPr/>
        <p:txBody>
          <a:bodyPr/>
          <a:lstStyle/>
          <a:p>
            <a:fld id="{AEE7DEE3-C660-8C4A-B47C-017697A8FA7A}" type="datetimeFigureOut">
              <a:rPr lang="en-US" smtClean="0"/>
              <a:t>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endParaRPr lang="da-DK" dirty="0">
              <a:solidFill>
                <a:srgbClr val="03428E"/>
              </a:solidFill>
              <a:latin typeface="AU Passata" pitchFamily="34" charset="0"/>
            </a:endParaRPr>
          </a:p>
        </p:txBody>
      </p:sp>
    </p:spTree>
    <p:extLst>
      <p:ext uri="{BB962C8B-B14F-4D97-AF65-F5344CB8AC3E}">
        <p14:creationId xmlns:p14="http://schemas.microsoft.com/office/powerpoint/2010/main" val="395438530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a-DK"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Date Placeholder 3"/>
          <p:cNvSpPr>
            <a:spLocks noGrp="1"/>
          </p:cNvSpPr>
          <p:nvPr>
            <p:ph type="dt" sz="half" idx="10"/>
          </p:nvPr>
        </p:nvSpPr>
        <p:spPr/>
        <p:txBody>
          <a:bodyPr/>
          <a:lstStyle/>
          <a:p>
            <a:fld id="{AEE7DEE3-C660-8C4A-B47C-017697A8FA7A}" type="datetimeFigureOut">
              <a:rPr lang="en-US" smtClean="0"/>
              <a:t>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endParaRPr lang="da-DK" dirty="0">
              <a:solidFill>
                <a:srgbClr val="03428E"/>
              </a:solidFill>
              <a:latin typeface="AU Passata" pitchFamily="34" charset="0"/>
            </a:endParaRPr>
          </a:p>
        </p:txBody>
      </p:sp>
    </p:spTree>
    <p:extLst>
      <p:ext uri="{BB962C8B-B14F-4D97-AF65-F5344CB8AC3E}">
        <p14:creationId xmlns:p14="http://schemas.microsoft.com/office/powerpoint/2010/main" val="32699662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da-DK"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75BF32CE-DB24-0D49-B992-596673620DC8}"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179678497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US"/>
          </a:p>
        </p:txBody>
      </p:sp>
      <p:sp>
        <p:nvSpPr>
          <p:cNvPr id="3" name="Content Placeholder 2"/>
          <p:cNvSpPr>
            <a:spLocks noGrp="1"/>
          </p:cNvSpPr>
          <p:nvPr>
            <p:ph idx="1"/>
          </p:nvPr>
        </p:nvSpPr>
        <p:spPr/>
        <p:txBody>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071F7C17-4108-0C4A-BF41-581ADF6F4914}"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109731207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a-DK"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Click to edit Master text styles</a:t>
            </a:r>
          </a:p>
        </p:txBody>
      </p:sp>
      <p:sp>
        <p:nvSpPr>
          <p:cNvPr id="4"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629E9C2D-1836-FA4D-85AE-BF7E68C68F2A}"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30069399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da-DK"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a-DK" dirty="0"/>
          </a:p>
        </p:txBody>
      </p:sp>
      <p:sp>
        <p:nvSpPr>
          <p:cNvPr id="4" name="Slide Number Placeholder 3"/>
          <p:cNvSpPr>
            <a:spLocks noGrp="1"/>
          </p:cNvSpPr>
          <p:nvPr>
            <p:ph type="sldNum" sz="quarter" idx="10"/>
          </p:nvPr>
        </p:nvSpPr>
        <p:spPr/>
        <p:txBody>
          <a:bodyPr/>
          <a:lstStyle>
            <a:lvl1pPr>
              <a:defRPr/>
            </a:lvl1pPr>
          </a:lstStyle>
          <a:p>
            <a:fld id="{4A778A20-C4FB-4A5D-BA56-B6F7BCAF0113}" type="slidenum">
              <a:rPr lang="da-DK" smtClean="0">
                <a:solidFill>
                  <a:srgbClr val="03428E"/>
                </a:solidFill>
              </a:rPr>
              <a:pPr/>
              <a:t>‹Nr.›</a:t>
            </a:fld>
            <a:endParaRPr lang="da-DK" dirty="0">
              <a:solidFill>
                <a:srgbClr val="03428E"/>
              </a:solidFill>
            </a:endParaRPr>
          </a:p>
        </p:txBody>
      </p:sp>
      <p:sp>
        <p:nvSpPr>
          <p:cNvPr id="6" name="bmkFld2PresentationTitle"/>
          <p:cNvSpPr txBox="1">
            <a:spLocks noChangeArrowheads="1"/>
          </p:cNvSpPr>
          <p:nvPr userDrawn="1"/>
        </p:nvSpPr>
        <p:spPr bwMode="auto">
          <a:xfrm>
            <a:off x="4767263" y="554038"/>
            <a:ext cx="2609850" cy="144462"/>
          </a:xfrm>
          <a:prstGeom prst="rect">
            <a:avLst/>
          </a:prstGeom>
          <a:noFill/>
          <a:ln w="1778" algn="ctr">
            <a:noFill/>
            <a:miter lim="800000"/>
            <a:headEnd/>
            <a:tailEnd/>
          </a:ln>
          <a:effectLst/>
        </p:spPr>
        <p:txBody>
          <a:bodyPr lIns="0" tIns="0" rIns="0" bIns="0" anchor="b"/>
          <a:lstStyle/>
          <a:p>
            <a:pPr algn="r" defTabSz="914400" fontAlgn="base">
              <a:lnSpc>
                <a:spcPct val="102000"/>
              </a:lnSpc>
              <a:spcBef>
                <a:spcPct val="0"/>
              </a:spcBef>
              <a:spcAft>
                <a:spcPct val="0"/>
              </a:spcAft>
              <a:buFont typeface="AU Passata" pitchFamily="34" charset="0"/>
              <a:buNone/>
            </a:pPr>
            <a:endParaRPr lang="en-US" sz="900" cap="all" dirty="0">
              <a:solidFill>
                <a:srgbClr val="03428E"/>
              </a:solidFill>
              <a:latin typeface="AU Passata" pitchFamily="34" charset="0"/>
            </a:endParaRPr>
          </a:p>
        </p:txBody>
      </p:sp>
      <p:sp>
        <p:nvSpPr>
          <p:cNvPr id="7" name="bmkFld2AuthorName"/>
          <p:cNvSpPr txBox="1">
            <a:spLocks noChangeArrowheads="1"/>
          </p:cNvSpPr>
          <p:nvPr userDrawn="1"/>
        </p:nvSpPr>
        <p:spPr bwMode="auto">
          <a:xfrm>
            <a:off x="4767263" y="682625"/>
            <a:ext cx="2609850" cy="144463"/>
          </a:xfrm>
          <a:prstGeom prst="rect">
            <a:avLst/>
          </a:prstGeom>
          <a:noFill/>
          <a:ln w="1778" algn="ctr">
            <a:noFill/>
            <a:miter lim="800000"/>
            <a:headEnd/>
            <a:tailEnd/>
          </a:ln>
          <a:effectLst/>
        </p:spPr>
        <p:txBody>
          <a:bodyPr lIns="0" tIns="0" rIns="0" bIns="0" anchor="b"/>
          <a:lstStyle/>
          <a:p>
            <a:pPr algn="r" defTabSz="914400" fontAlgn="base">
              <a:lnSpc>
                <a:spcPct val="102000"/>
              </a:lnSpc>
              <a:spcBef>
                <a:spcPct val="0"/>
              </a:spcBef>
              <a:spcAft>
                <a:spcPct val="0"/>
              </a:spcAft>
              <a:buFont typeface="AU Passata" pitchFamily="34" charset="0"/>
              <a:buNone/>
            </a:pPr>
            <a:endParaRPr lang="en-US" sz="900" cap="all" dirty="0">
              <a:solidFill>
                <a:srgbClr val="03428E"/>
              </a:solidFill>
              <a:latin typeface="AU Passata" pitchFamily="34" charset="0"/>
            </a:endParaRPr>
          </a:p>
        </p:txBody>
      </p:sp>
      <p:sp>
        <p:nvSpPr>
          <p:cNvPr id="8" name="bmkFld2AuthorTitle"/>
          <p:cNvSpPr txBox="1">
            <a:spLocks noChangeArrowheads="1"/>
          </p:cNvSpPr>
          <p:nvPr userDrawn="1"/>
        </p:nvSpPr>
        <p:spPr bwMode="auto">
          <a:xfrm>
            <a:off x="4767263" y="811213"/>
            <a:ext cx="2609850" cy="144462"/>
          </a:xfrm>
          <a:prstGeom prst="rect">
            <a:avLst/>
          </a:prstGeom>
          <a:noFill/>
          <a:ln w="1778" algn="ctr">
            <a:noFill/>
            <a:miter lim="800000"/>
            <a:headEnd/>
            <a:tailEnd/>
          </a:ln>
          <a:effectLst/>
        </p:spPr>
        <p:txBody>
          <a:bodyPr lIns="0" tIns="0" rIns="0" bIns="0" anchor="b"/>
          <a:lstStyle/>
          <a:p>
            <a:pPr algn="r" defTabSz="914400" fontAlgn="base">
              <a:lnSpc>
                <a:spcPct val="102000"/>
              </a:lnSpc>
              <a:spcBef>
                <a:spcPct val="0"/>
              </a:spcBef>
              <a:spcAft>
                <a:spcPct val="0"/>
              </a:spcAft>
              <a:buFont typeface="AU Passata" pitchFamily="34" charset="0"/>
              <a:buNone/>
            </a:pPr>
            <a:endParaRPr lang="en-US" sz="900" cap="all" dirty="0">
              <a:solidFill>
                <a:srgbClr val="03428E"/>
              </a:solidFill>
              <a:latin typeface="AU Passata" pitchFamily="34" charset="0"/>
            </a:endParaRPr>
          </a:p>
        </p:txBody>
      </p:sp>
      <p:sp>
        <p:nvSpPr>
          <p:cNvPr id="9" name="bmkFld3Date"/>
          <p:cNvSpPr txBox="1">
            <a:spLocks noChangeArrowheads="1"/>
          </p:cNvSpPr>
          <p:nvPr userDrawn="1"/>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defTabSz="914400" fontAlgn="base">
              <a:lnSpc>
                <a:spcPct val="102000"/>
              </a:lnSpc>
              <a:spcBef>
                <a:spcPct val="0"/>
              </a:spcBef>
              <a:spcAft>
                <a:spcPct val="0"/>
              </a:spcAft>
              <a:buFont typeface="AU Passata" pitchFamily="34" charset="0"/>
              <a:buNone/>
            </a:pPr>
            <a:endParaRPr lang="en-US" sz="900" cap="all" dirty="0">
              <a:solidFill>
                <a:srgbClr val="03428E"/>
              </a:solidFill>
              <a:latin typeface="AU Passata" pitchFamily="34" charset="0"/>
            </a:endParaRPr>
          </a:p>
        </p:txBody>
      </p:sp>
      <p:sp>
        <p:nvSpPr>
          <p:cNvPr id="11" name="bmkFld3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defTabSz="914400" fontAlgn="base">
              <a:lnSpc>
                <a:spcPct val="95000"/>
              </a:lnSpc>
              <a:spcBef>
                <a:spcPct val="0"/>
              </a:spcBef>
              <a:spcAft>
                <a:spcPct val="0"/>
              </a:spcAft>
              <a:buFont typeface="AU Passata" pitchFamily="34" charset="0"/>
              <a:buNone/>
            </a:pPr>
            <a:endParaRPr lang="en-US" sz="800" cap="all">
              <a:solidFill>
                <a:srgbClr val="03428E"/>
              </a:solidFill>
              <a:latin typeface="AU Passata" pitchFamily="34" charset="0"/>
            </a:endParaRPr>
          </a:p>
        </p:txBody>
      </p:sp>
      <p:sp>
        <p:nvSpPr>
          <p:cNvPr id="12" name="bmkFld3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defTabSz="914400" fontAlgn="base">
              <a:lnSpc>
                <a:spcPct val="95000"/>
              </a:lnSpc>
              <a:spcBef>
                <a:spcPct val="0"/>
              </a:spcBef>
              <a:spcAft>
                <a:spcPct val="0"/>
              </a:spcAft>
              <a:buFont typeface="AU Passata" pitchFamily="34" charset="0"/>
              <a:buNone/>
            </a:pPr>
            <a:r>
              <a:rPr lang="en-US" sz="1100" cap="all" dirty="0" smtClean="0">
                <a:solidFill>
                  <a:srgbClr val="03428E"/>
                </a:solidFill>
                <a:latin typeface="AU Passata" pitchFamily="34" charset="0"/>
              </a:rPr>
              <a:t>Aarhus</a:t>
            </a:r>
          </a:p>
          <a:p>
            <a:pPr defTabSz="914400" fontAlgn="base">
              <a:lnSpc>
                <a:spcPct val="95000"/>
              </a:lnSpc>
              <a:spcBef>
                <a:spcPct val="0"/>
              </a:spcBef>
              <a:spcAft>
                <a:spcPct val="0"/>
              </a:spcAft>
              <a:buFont typeface="AU Passata" pitchFamily="34" charset="0"/>
              <a:buNone/>
            </a:pPr>
            <a:r>
              <a:rPr lang="en-US" sz="1100" cap="all" dirty="0" err="1" smtClean="0">
                <a:solidFill>
                  <a:srgbClr val="03428E"/>
                </a:solidFill>
                <a:latin typeface="AU Passata" pitchFamily="34" charset="0"/>
              </a:rPr>
              <a:t>universitY</a:t>
            </a:r>
            <a:endParaRPr lang="en-US" sz="1100" cap="all" dirty="0" smtClean="0">
              <a:solidFill>
                <a:srgbClr val="03428E"/>
              </a:solidFill>
              <a:latin typeface="AU Passata" pitchFamily="34" charset="0"/>
            </a:endParaRPr>
          </a:p>
        </p:txBody>
      </p:sp>
    </p:spTree>
    <p:extLst>
      <p:ext uri="{BB962C8B-B14F-4D97-AF65-F5344CB8AC3E}">
        <p14:creationId xmlns:p14="http://schemas.microsoft.com/office/powerpoint/2010/main" val="421543466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5"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AF58238C-103A-A14C-B59B-F94AAD4FD832}"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364310081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da-DK"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7"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1FB2981B-84D2-F84F-8FE7-C95834420612}"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160153004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fld id="{F2B14D6D-D1D1-6148-8F72-D78BE322452D}"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7220598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D4A37E2F-8972-BD43-9825-A09C5F947225}"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401586561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a-DK"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Click to edit Master text styles</a:t>
            </a:r>
          </a:p>
        </p:txBody>
      </p:sp>
      <p:sp>
        <p:nvSpPr>
          <p:cNvPr id="5"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FFAB3B5C-3295-5949-8975-E5C05EDBA627}"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205662936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a-DK"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a-DK"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Click to edit Master text styles</a:t>
            </a:r>
          </a:p>
        </p:txBody>
      </p:sp>
      <p:sp>
        <p:nvSpPr>
          <p:cNvPr id="5"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19C14C2-8299-C047-82FA-018FD2EF045E}"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54327946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30CE62E3-F5E6-9549-91E3-738F09575042}"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62762869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da-DK"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2C6977DF-EB9F-C244-A811-8708CD22101A}"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311585824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fld id="{2E7327CC-5663-4843-8A33-E872E5FEA58F}" type="datetime1">
              <a:rPr lang="en-US">
                <a:ea typeface="Arial Unicode MS"/>
                <a:cs typeface="Arial Unicode MS"/>
              </a:rPr>
              <a:pPr>
                <a:defRPr/>
              </a:pPr>
              <a:t>2/9/2012</a:t>
            </a:fld>
            <a:endParaRPr lang="en-US">
              <a:ea typeface="Arial Unicode MS"/>
              <a:cs typeface="Arial Unicode MS"/>
            </a:endParaRPr>
          </a:p>
        </p:txBody>
      </p:sp>
      <p:sp>
        <p:nvSpPr>
          <p:cNvPr id="3" name="Rectangle 4"/>
          <p:cNvSpPr>
            <a:spLocks noGrp="1" noChangeArrowheads="1"/>
          </p:cNvSpPr>
          <p:nvPr>
            <p:ph type="ftr" idx="11"/>
          </p:nvPr>
        </p:nvSpPr>
        <p:spPr>
          <a:ln/>
        </p:spPr>
        <p:txBody>
          <a:bodyPr/>
          <a:lstStyle>
            <a:lvl1pPr>
              <a:defRPr/>
            </a:lvl1pPr>
          </a:lstStyle>
          <a:p>
            <a:pPr>
              <a:defRPr/>
            </a:pPr>
            <a:endParaRPr lang="en-US">
              <a:ea typeface="Arial Unicode MS"/>
              <a:cs typeface="Arial Unicode MS"/>
            </a:endParaRPr>
          </a:p>
        </p:txBody>
      </p:sp>
      <p:sp>
        <p:nvSpPr>
          <p:cNvPr id="4" name="Rectangle 5"/>
          <p:cNvSpPr>
            <a:spLocks noGrp="1" noChangeArrowheads="1"/>
          </p:cNvSpPr>
          <p:nvPr>
            <p:ph type="sldNum" idx="12"/>
          </p:nvPr>
        </p:nvSpPr>
        <p:spPr>
          <a:ln/>
        </p:spPr>
        <p:txBody>
          <a:bodyPr/>
          <a:lstStyle>
            <a:lvl1pPr>
              <a:defRPr/>
            </a:lvl1pPr>
          </a:lstStyle>
          <a:p>
            <a:pPr>
              <a:defRPr/>
            </a:pPr>
            <a:fld id="{447E4FAA-072E-AE44-B5A4-D31650AD543F}" type="slidenum">
              <a:rPr lang="en-US">
                <a:ea typeface="Arial Unicode MS"/>
                <a:cs typeface="Arial Unicode MS"/>
              </a:rPr>
              <a:pPr>
                <a:defRPr/>
              </a:pPr>
              <a:t>‹Nr.›</a:t>
            </a:fld>
            <a:endParaRPr lang="en-US">
              <a:ea typeface="Arial Unicode MS"/>
              <a:cs typeface="Arial Unicode MS"/>
            </a:endParaRPr>
          </a:p>
        </p:txBody>
      </p:sp>
    </p:spTree>
    <p:extLst>
      <p:ext uri="{BB962C8B-B14F-4D97-AF65-F5344CB8AC3E}">
        <p14:creationId xmlns:p14="http://schemas.microsoft.com/office/powerpoint/2010/main" val="16112309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lvl1pPr>
              <a:lnSpc>
                <a:spcPts val="3600"/>
              </a:lnSpc>
              <a:defRPr cap="all" baseline="0">
                <a:solidFill>
                  <a:schemeClr val="accent1"/>
                </a:solidFill>
              </a:defRPr>
            </a:lvl1pPr>
          </a:lstStyle>
          <a:p>
            <a:r>
              <a:rPr lang="da-DK" smtClean="0"/>
              <a:t>Click to edit Master title style</a:t>
            </a:r>
            <a:endParaRPr lang="da-DK" dirty="0"/>
          </a:p>
        </p:txBody>
      </p:sp>
      <p:sp>
        <p:nvSpPr>
          <p:cNvPr id="3075" name="Rectangle 3"/>
          <p:cNvSpPr>
            <a:spLocks noGrp="1" noChangeArrowheads="1"/>
          </p:cNvSpPr>
          <p:nvPr>
            <p:ph type="subTitle" idx="1"/>
          </p:nvPr>
        </p:nvSpPr>
        <p:spPr>
          <a:xfrm>
            <a:off x="358775" y="3398837"/>
            <a:ext cx="8421688" cy="334963"/>
          </a:xfrm>
        </p:spPr>
        <p:txBody>
          <a:bodyPr/>
          <a:lstStyle>
            <a:lvl1pPr marL="0" indent="0">
              <a:lnSpc>
                <a:spcPct val="97000"/>
              </a:lnSpc>
              <a:buFont typeface="AU Passata" pitchFamily="34" charset="0"/>
              <a:buNone/>
              <a:defRPr sz="1200" cap="all" baseline="0">
                <a:solidFill>
                  <a:schemeClr val="accent1"/>
                </a:solidFill>
              </a:defRPr>
            </a:lvl1pPr>
          </a:lstStyle>
          <a:p>
            <a:r>
              <a:rPr lang="da-DK" smtClean="0"/>
              <a:t>Click to edit Master subtitle style</a:t>
            </a:r>
            <a:endParaRPr lang="da-DK"/>
          </a:p>
        </p:txBody>
      </p:sp>
      <p:sp>
        <p:nvSpPr>
          <p:cNvPr id="3090" name="Rectangle 18"/>
          <p:cNvSpPr>
            <a:spLocks noChangeArrowheads="1"/>
          </p:cNvSpPr>
          <p:nvPr/>
        </p:nvSpPr>
        <p:spPr bwMode="auto">
          <a:xfrm>
            <a:off x="7556500" y="358775"/>
            <a:ext cx="1223963" cy="71438"/>
          </a:xfrm>
          <a:prstGeom prst="rect">
            <a:avLst/>
          </a:prstGeom>
          <a:solidFill>
            <a:schemeClr val="bg1"/>
          </a:solidFill>
          <a:ln w="9525">
            <a:noFill/>
            <a:miter lim="800000"/>
            <a:headEnd/>
            <a:tailEnd/>
          </a:ln>
          <a:effectLst/>
        </p:spPr>
        <p:txBody>
          <a:bodyPr wrap="none" anchor="ctr"/>
          <a:lstStyle/>
          <a:p>
            <a:pPr defTabSz="914400" fontAlgn="base">
              <a:lnSpc>
                <a:spcPts val="3600"/>
              </a:lnSpc>
              <a:spcBef>
                <a:spcPct val="0"/>
              </a:spcBef>
              <a:spcAft>
                <a:spcPct val="0"/>
              </a:spcAft>
              <a:buFont typeface="AU Passata" pitchFamily="34" charset="0"/>
              <a:buNone/>
            </a:pPr>
            <a:endParaRPr lang="da-DK" sz="3600" cap="all">
              <a:solidFill>
                <a:srgbClr val="000000"/>
              </a:solidFill>
              <a:latin typeface="AU Passata" pitchFamily="34" charset="0"/>
            </a:endParaRPr>
          </a:p>
        </p:txBody>
      </p:sp>
      <p:grpSp>
        <p:nvGrpSpPr>
          <p:cNvPr id="3095" name="Group 23"/>
          <p:cNvGrpSpPr>
            <a:grpSpLocks noChangeAspect="1"/>
          </p:cNvGrpSpPr>
          <p:nvPr/>
        </p:nvGrpSpPr>
        <p:grpSpPr bwMode="auto">
          <a:xfrm>
            <a:off x="381000" y="358775"/>
            <a:ext cx="590550" cy="295275"/>
            <a:chOff x="454" y="227"/>
            <a:chExt cx="384" cy="192"/>
          </a:xfrm>
        </p:grpSpPr>
        <p:sp>
          <p:nvSpPr>
            <p:cNvPr id="3096" name="Freeform 24"/>
            <p:cNvSpPr>
              <a:spLocks noChangeAspect="1"/>
            </p:cNvSpPr>
            <p:nvPr/>
          </p:nvSpPr>
          <p:spPr bwMode="auto">
            <a:xfrm>
              <a:off x="646" y="323"/>
              <a:ext cx="192" cy="96"/>
            </a:xfrm>
            <a:custGeom>
              <a:avLst/>
              <a:gdLst/>
              <a:ahLst/>
              <a:cxnLst>
                <a:cxn ang="0">
                  <a:pos x="8139" y="416"/>
                </a:cxn>
                <a:cxn ang="0">
                  <a:pos x="8033" y="1019"/>
                </a:cxn>
                <a:cxn ang="0">
                  <a:pos x="7841" y="1587"/>
                </a:cxn>
                <a:cxn ang="0">
                  <a:pos x="7571" y="2114"/>
                </a:cxn>
                <a:cxn ang="0">
                  <a:pos x="7231" y="2594"/>
                </a:cxn>
                <a:cxn ang="0">
                  <a:pos x="6827" y="3019"/>
                </a:cxn>
                <a:cxn ang="0">
                  <a:pos x="6365" y="3382"/>
                </a:cxn>
                <a:cxn ang="0">
                  <a:pos x="5853" y="3677"/>
                </a:cxn>
                <a:cxn ang="0">
                  <a:pos x="5297" y="3896"/>
                </a:cxn>
                <a:cxn ang="0">
                  <a:pos x="4703" y="4033"/>
                </a:cxn>
                <a:cxn ang="0">
                  <a:pos x="4080" y="4080"/>
                </a:cxn>
                <a:cxn ang="0">
                  <a:pos x="3460" y="4033"/>
                </a:cxn>
                <a:cxn ang="0">
                  <a:pos x="2868" y="3896"/>
                </a:cxn>
                <a:cxn ang="0">
                  <a:pos x="2313" y="3677"/>
                </a:cxn>
                <a:cxn ang="0">
                  <a:pos x="1800" y="3382"/>
                </a:cxn>
                <a:cxn ang="0">
                  <a:pos x="1338" y="3019"/>
                </a:cxn>
                <a:cxn ang="0">
                  <a:pos x="933" y="2594"/>
                </a:cxn>
                <a:cxn ang="0">
                  <a:pos x="592" y="2114"/>
                </a:cxn>
                <a:cxn ang="0">
                  <a:pos x="321" y="1587"/>
                </a:cxn>
                <a:cxn ang="0">
                  <a:pos x="129" y="1019"/>
                </a:cxn>
                <a:cxn ang="0">
                  <a:pos x="21" y="416"/>
                </a:cxn>
                <a:cxn ang="0">
                  <a:pos x="2040" y="0"/>
                </a:cxn>
                <a:cxn ang="0">
                  <a:pos x="2064" y="309"/>
                </a:cxn>
                <a:cxn ang="0">
                  <a:pos x="2133" y="604"/>
                </a:cxn>
                <a:cxn ang="0">
                  <a:pos x="2243" y="881"/>
                </a:cxn>
                <a:cxn ang="0">
                  <a:pos x="2391" y="1137"/>
                </a:cxn>
                <a:cxn ang="0">
                  <a:pos x="2572" y="1369"/>
                </a:cxn>
                <a:cxn ang="0">
                  <a:pos x="2786" y="1572"/>
                </a:cxn>
                <a:cxn ang="0">
                  <a:pos x="3025" y="1743"/>
                </a:cxn>
                <a:cxn ang="0">
                  <a:pos x="3290" y="1879"/>
                </a:cxn>
                <a:cxn ang="0">
                  <a:pos x="3573" y="1976"/>
                </a:cxn>
                <a:cxn ang="0">
                  <a:pos x="3873" y="2030"/>
                </a:cxn>
                <a:cxn ang="0">
                  <a:pos x="4186" y="2037"/>
                </a:cxn>
                <a:cxn ang="0">
                  <a:pos x="4492" y="1998"/>
                </a:cxn>
                <a:cxn ang="0">
                  <a:pos x="4784" y="1916"/>
                </a:cxn>
                <a:cxn ang="0">
                  <a:pos x="5054" y="1792"/>
                </a:cxn>
                <a:cxn ang="0">
                  <a:pos x="5303" y="1632"/>
                </a:cxn>
                <a:cxn ang="0">
                  <a:pos x="5524" y="1439"/>
                </a:cxn>
                <a:cxn ang="0">
                  <a:pos x="5716" y="1217"/>
                </a:cxn>
                <a:cxn ang="0">
                  <a:pos x="5875" y="969"/>
                </a:cxn>
                <a:cxn ang="0">
                  <a:pos x="5997" y="699"/>
                </a:cxn>
                <a:cxn ang="0">
                  <a:pos x="6079" y="409"/>
                </a:cxn>
                <a:cxn ang="0">
                  <a:pos x="6118" y="104"/>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1"/>
            </a:solidFill>
            <a:ln w="9525">
              <a:noFill/>
              <a:round/>
              <a:headEnd/>
              <a:tailEnd/>
            </a:ln>
          </p:spPr>
          <p:txBody>
            <a:bodyPr/>
            <a:lstStyle/>
            <a:p>
              <a:pPr defTabSz="914400" fontAlgn="base">
                <a:lnSpc>
                  <a:spcPts val="3600"/>
                </a:lnSpc>
                <a:spcBef>
                  <a:spcPct val="0"/>
                </a:spcBef>
                <a:spcAft>
                  <a:spcPct val="0"/>
                </a:spcAft>
                <a:buFont typeface="AU Passata" pitchFamily="34" charset="0"/>
                <a:buNone/>
              </a:pPr>
              <a:endParaRPr lang="da-DK" sz="3600" cap="all">
                <a:solidFill>
                  <a:srgbClr val="000000"/>
                </a:solidFill>
                <a:latin typeface="AU Passata" pitchFamily="34" charset="0"/>
              </a:endParaRPr>
            </a:p>
          </p:txBody>
        </p:sp>
        <p:sp>
          <p:nvSpPr>
            <p:cNvPr id="3097" name="Freeform 25"/>
            <p:cNvSpPr>
              <a:spLocks noChangeAspect="1"/>
            </p:cNvSpPr>
            <p:nvPr/>
          </p:nvSpPr>
          <p:spPr bwMode="auto">
            <a:xfrm>
              <a:off x="454" y="227"/>
              <a:ext cx="192" cy="192"/>
            </a:xfrm>
            <a:custGeom>
              <a:avLst/>
              <a:gdLst/>
              <a:ahLst/>
              <a:cxnLst>
                <a:cxn ang="0">
                  <a:pos x="2878" y="8160"/>
                </a:cxn>
                <a:cxn ang="0">
                  <a:pos x="0" y="8160"/>
                </a:cxn>
                <a:cxn ang="0">
                  <a:pos x="8160" y="0"/>
                </a:cxn>
                <a:cxn ang="0">
                  <a:pos x="8160" y="2892"/>
                </a:cxn>
                <a:cxn ang="0">
                  <a:pos x="2878" y="8160"/>
                </a:cxn>
              </a:cxnLst>
              <a:rect l="0" t="0" r="r" b="b"/>
              <a:pathLst>
                <a:path w="8160" h="8160">
                  <a:moveTo>
                    <a:pt x="2878" y="8160"/>
                  </a:moveTo>
                  <a:lnTo>
                    <a:pt x="0" y="8160"/>
                  </a:lnTo>
                  <a:lnTo>
                    <a:pt x="8160" y="0"/>
                  </a:lnTo>
                  <a:lnTo>
                    <a:pt x="8160" y="2892"/>
                  </a:lnTo>
                  <a:lnTo>
                    <a:pt x="2878" y="8160"/>
                  </a:lnTo>
                  <a:close/>
                </a:path>
              </a:pathLst>
            </a:custGeom>
            <a:solidFill>
              <a:schemeClr val="bg1"/>
            </a:solidFill>
            <a:ln w="9525">
              <a:noFill/>
              <a:round/>
              <a:headEnd/>
              <a:tailEnd/>
            </a:ln>
          </p:spPr>
          <p:txBody>
            <a:bodyPr/>
            <a:lstStyle/>
            <a:p>
              <a:pPr defTabSz="914400" fontAlgn="base">
                <a:lnSpc>
                  <a:spcPts val="3600"/>
                </a:lnSpc>
                <a:spcBef>
                  <a:spcPct val="0"/>
                </a:spcBef>
                <a:spcAft>
                  <a:spcPct val="0"/>
                </a:spcAft>
                <a:buFont typeface="AU Passata" pitchFamily="34" charset="0"/>
                <a:buNone/>
              </a:pPr>
              <a:endParaRPr lang="da-DK" sz="3600" cap="all">
                <a:solidFill>
                  <a:srgbClr val="000000"/>
                </a:solidFill>
                <a:latin typeface="AU Passata" pitchFamily="34" charset="0"/>
              </a:endParaRPr>
            </a:p>
          </p:txBody>
        </p:sp>
      </p:grpSp>
      <p:sp>
        <p:nvSpPr>
          <p:cNvPr id="3107" name="bmkFld2Date"/>
          <p:cNvSpPr txBox="1">
            <a:spLocks noChangeArrowheads="1"/>
          </p:cNvSpPr>
          <p:nvPr/>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defTabSz="914400" fontAlgn="base">
              <a:lnSpc>
                <a:spcPct val="102000"/>
              </a:lnSpc>
              <a:spcBef>
                <a:spcPct val="0"/>
              </a:spcBef>
              <a:spcAft>
                <a:spcPct val="0"/>
              </a:spcAft>
              <a:buFont typeface="AU Passata" pitchFamily="34" charset="0"/>
              <a:buNone/>
            </a:pPr>
            <a:endParaRPr lang="en-US" sz="900" cap="all" dirty="0">
              <a:solidFill>
                <a:srgbClr val="FFFFFF"/>
              </a:solidFill>
              <a:latin typeface="AU Passata" pitchFamily="34" charset="0"/>
            </a:endParaRPr>
          </a:p>
        </p:txBody>
      </p:sp>
      <p:sp>
        <p:nvSpPr>
          <p:cNvPr id="3108" name="bmkFld2MainEntity"/>
          <p:cNvSpPr txBox="1">
            <a:spLocks noChangeArrowheads="1"/>
          </p:cNvSpPr>
          <p:nvPr/>
        </p:nvSpPr>
        <p:spPr bwMode="auto">
          <a:xfrm>
            <a:off x="1120775" y="187325"/>
            <a:ext cx="2041525" cy="495300"/>
          </a:xfrm>
          <a:prstGeom prst="rect">
            <a:avLst/>
          </a:prstGeom>
          <a:noFill/>
          <a:ln w="1778" algn="ctr">
            <a:noFill/>
            <a:miter lim="800000"/>
            <a:headEnd/>
            <a:tailEnd/>
          </a:ln>
          <a:effectLst/>
        </p:spPr>
        <p:txBody>
          <a:bodyPr lIns="0" tIns="0" rIns="0" bIns="0" anchor="b"/>
          <a:lstStyle/>
          <a:p>
            <a:pPr defTabSz="914400" fontAlgn="base">
              <a:lnSpc>
                <a:spcPct val="95000"/>
              </a:lnSpc>
              <a:spcBef>
                <a:spcPct val="0"/>
              </a:spcBef>
              <a:spcAft>
                <a:spcPct val="0"/>
              </a:spcAft>
              <a:buFont typeface="AU Passata" pitchFamily="34" charset="0"/>
              <a:buNone/>
            </a:pPr>
            <a:r>
              <a:rPr lang="en-US" sz="1100" cap="all" dirty="0" smtClean="0">
                <a:solidFill>
                  <a:srgbClr val="FFFFFF"/>
                </a:solidFill>
                <a:latin typeface="AU Passata" pitchFamily="34" charset="0"/>
              </a:rPr>
              <a:t>Aarhus</a:t>
            </a:r>
          </a:p>
          <a:p>
            <a:pPr defTabSz="914400" fontAlgn="base">
              <a:lnSpc>
                <a:spcPct val="95000"/>
              </a:lnSpc>
              <a:spcBef>
                <a:spcPct val="0"/>
              </a:spcBef>
              <a:spcAft>
                <a:spcPct val="0"/>
              </a:spcAft>
              <a:buFont typeface="AU Passata" pitchFamily="34" charset="0"/>
              <a:buNone/>
            </a:pPr>
            <a:r>
              <a:rPr lang="en-US" sz="1100" cap="all" dirty="0" smtClean="0">
                <a:solidFill>
                  <a:srgbClr val="FFFFFF"/>
                </a:solidFill>
                <a:latin typeface="AU Passata" pitchFamily="34" charset="0"/>
              </a:rPr>
              <a:t>university</a:t>
            </a:r>
          </a:p>
        </p:txBody>
      </p:sp>
      <p:sp>
        <p:nvSpPr>
          <p:cNvPr id="3110" name="bmkFld2SubEntity"/>
          <p:cNvSpPr txBox="1">
            <a:spLocks noChangeArrowheads="1"/>
          </p:cNvSpPr>
          <p:nvPr/>
        </p:nvSpPr>
        <p:spPr bwMode="auto">
          <a:xfrm>
            <a:off x="1066800" y="723900"/>
            <a:ext cx="2041525" cy="495300"/>
          </a:xfrm>
          <a:prstGeom prst="rect">
            <a:avLst/>
          </a:prstGeom>
          <a:noFill/>
          <a:ln w="1778" algn="ctr">
            <a:noFill/>
            <a:miter lim="800000"/>
            <a:headEnd/>
            <a:tailEnd/>
          </a:ln>
          <a:effectLst/>
        </p:spPr>
        <p:txBody>
          <a:bodyPr lIns="0" tIns="0" rIns="0" bIns="0"/>
          <a:lstStyle/>
          <a:p>
            <a:pPr defTabSz="914400" fontAlgn="base">
              <a:lnSpc>
                <a:spcPct val="95000"/>
              </a:lnSpc>
              <a:spcBef>
                <a:spcPct val="0"/>
              </a:spcBef>
              <a:spcAft>
                <a:spcPct val="0"/>
              </a:spcAft>
              <a:buFont typeface="AU Passata" pitchFamily="34" charset="0"/>
              <a:buNone/>
            </a:pPr>
            <a:endParaRPr lang="en-US" sz="800" cap="all">
              <a:solidFill>
                <a:srgbClr val="FFFFFF"/>
              </a:solidFill>
              <a:latin typeface="AU Passata" pitchFamily="34" charset="0"/>
            </a:endParaRPr>
          </a:p>
        </p:txBody>
      </p:sp>
      <p:sp>
        <p:nvSpPr>
          <p:cNvPr id="14" name="Line 13"/>
          <p:cNvSpPr>
            <a:spLocks noChangeShapeType="1"/>
          </p:cNvSpPr>
          <p:nvPr userDrawn="1"/>
        </p:nvSpPr>
        <p:spPr bwMode="auto">
          <a:xfrm>
            <a:off x="358775" y="4509120"/>
            <a:ext cx="1403350" cy="0"/>
          </a:xfrm>
          <a:prstGeom prst="line">
            <a:avLst/>
          </a:prstGeom>
          <a:noFill/>
          <a:ln w="1778">
            <a:solidFill>
              <a:schemeClr val="bg1"/>
            </a:solidFill>
            <a:round/>
            <a:headEnd/>
            <a:tailEnd/>
          </a:ln>
          <a:effectLst/>
        </p:spPr>
        <p:txBody>
          <a:bodyPr/>
          <a:lstStyle/>
          <a:p>
            <a:pPr defTabSz="914400" fontAlgn="base">
              <a:lnSpc>
                <a:spcPts val="3600"/>
              </a:lnSpc>
              <a:spcBef>
                <a:spcPct val="0"/>
              </a:spcBef>
              <a:spcAft>
                <a:spcPct val="0"/>
              </a:spcAft>
              <a:buFont typeface="AU Passata" pitchFamily="34" charset="0"/>
              <a:buNone/>
            </a:pPr>
            <a:endParaRPr lang="da-DK" sz="3600">
              <a:solidFill>
                <a:srgbClr val="000000"/>
              </a:solidFill>
              <a:latin typeface="AU Passata" pitchFamily="34" charset="0"/>
            </a:endParaRPr>
          </a:p>
        </p:txBody>
      </p:sp>
    </p:spTree>
    <p:extLst>
      <p:ext uri="{BB962C8B-B14F-4D97-AF65-F5344CB8AC3E}">
        <p14:creationId xmlns:p14="http://schemas.microsoft.com/office/powerpoint/2010/main" val="32718562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358775" y="2937600"/>
            <a:ext cx="4133850" cy="3240000"/>
          </a:xfrm>
        </p:spPr>
        <p:txBody>
          <a:bodyPr/>
          <a:lstStyle>
            <a:lvl1pPr>
              <a:defRPr sz="18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Content Placeholder 3"/>
          <p:cNvSpPr>
            <a:spLocks noGrp="1"/>
          </p:cNvSpPr>
          <p:nvPr>
            <p:ph sz="half" idx="2"/>
          </p:nvPr>
        </p:nvSpPr>
        <p:spPr>
          <a:xfrm>
            <a:off x="4645025" y="2937600"/>
            <a:ext cx="4135438" cy="3240000"/>
          </a:xfrm>
        </p:spPr>
        <p:txBody>
          <a:bodyPr/>
          <a:lstStyle>
            <a:lvl1pPr>
              <a:defRPr sz="18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5" name="Slide Number Placeholder 4"/>
          <p:cNvSpPr>
            <a:spLocks noGrp="1"/>
          </p:cNvSpPr>
          <p:nvPr>
            <p:ph type="sldNum" sz="quarter" idx="10"/>
          </p:nvPr>
        </p:nvSpPr>
        <p:spPr/>
        <p:txBody>
          <a:bodyPr/>
          <a:lstStyle>
            <a:lvl1pPr>
              <a:defRPr/>
            </a:lvl1pPr>
          </a:lstStyle>
          <a:p>
            <a:fld id="{A5F7DBBA-2010-4765-A612-F54F7AD4A3C6}" type="slidenum">
              <a:rPr lang="da-DK">
                <a:solidFill>
                  <a:srgbClr val="03428E"/>
                </a:solidFill>
              </a:rPr>
              <a:pPr/>
              <a:t>‹Nr.›</a:t>
            </a:fld>
            <a:endParaRPr lang="da-DK">
              <a:solidFill>
                <a:srgbClr val="03428E"/>
              </a:solidFill>
            </a:endParaRPr>
          </a:p>
        </p:txBody>
      </p:sp>
      <p:sp>
        <p:nvSpPr>
          <p:cNvPr id="13" name="bmkFld3PresentationTitle"/>
          <p:cNvSpPr txBox="1">
            <a:spLocks noChangeArrowheads="1"/>
          </p:cNvSpPr>
          <p:nvPr userDrawn="1"/>
        </p:nvSpPr>
        <p:spPr bwMode="auto">
          <a:xfrm>
            <a:off x="4767263" y="554038"/>
            <a:ext cx="2609850" cy="144462"/>
          </a:xfrm>
          <a:prstGeom prst="rect">
            <a:avLst/>
          </a:prstGeom>
          <a:noFill/>
          <a:ln w="1778" algn="ctr">
            <a:noFill/>
            <a:miter lim="800000"/>
            <a:headEnd/>
            <a:tailEnd/>
          </a:ln>
          <a:effectLst/>
        </p:spPr>
        <p:txBody>
          <a:bodyPr lIns="0" tIns="0" rIns="0" bIns="0" anchor="b"/>
          <a:lstStyle/>
          <a:p>
            <a:pPr algn="r" defTabSz="914400" fontAlgn="base">
              <a:lnSpc>
                <a:spcPct val="102000"/>
              </a:lnSpc>
              <a:spcBef>
                <a:spcPct val="0"/>
              </a:spcBef>
              <a:spcAft>
                <a:spcPct val="0"/>
              </a:spcAft>
              <a:buFont typeface="AU Passata" pitchFamily="34" charset="0"/>
              <a:buNone/>
            </a:pPr>
            <a:endParaRPr lang="en-US" sz="900" cap="all" dirty="0">
              <a:solidFill>
                <a:srgbClr val="03428E"/>
              </a:solidFill>
              <a:latin typeface="AU Passata" pitchFamily="34" charset="0"/>
            </a:endParaRPr>
          </a:p>
        </p:txBody>
      </p:sp>
      <p:sp>
        <p:nvSpPr>
          <p:cNvPr id="14" name="bmkFld3AuthorName"/>
          <p:cNvSpPr txBox="1">
            <a:spLocks noChangeArrowheads="1"/>
          </p:cNvSpPr>
          <p:nvPr userDrawn="1"/>
        </p:nvSpPr>
        <p:spPr bwMode="auto">
          <a:xfrm>
            <a:off x="4767263" y="682625"/>
            <a:ext cx="2609850" cy="144463"/>
          </a:xfrm>
          <a:prstGeom prst="rect">
            <a:avLst/>
          </a:prstGeom>
          <a:noFill/>
          <a:ln w="1778" algn="ctr">
            <a:noFill/>
            <a:miter lim="800000"/>
            <a:headEnd/>
            <a:tailEnd/>
          </a:ln>
          <a:effectLst/>
        </p:spPr>
        <p:txBody>
          <a:bodyPr lIns="0" tIns="0" rIns="0" bIns="0" anchor="b"/>
          <a:lstStyle/>
          <a:p>
            <a:pPr algn="r" defTabSz="914400" fontAlgn="base">
              <a:lnSpc>
                <a:spcPct val="102000"/>
              </a:lnSpc>
              <a:spcBef>
                <a:spcPct val="0"/>
              </a:spcBef>
              <a:spcAft>
                <a:spcPct val="0"/>
              </a:spcAft>
              <a:buFont typeface="AU Passata" pitchFamily="34" charset="0"/>
              <a:buNone/>
            </a:pPr>
            <a:endParaRPr lang="en-US" sz="900" cap="all" dirty="0">
              <a:solidFill>
                <a:srgbClr val="03428E"/>
              </a:solidFill>
              <a:latin typeface="AU Passata" pitchFamily="34" charset="0"/>
            </a:endParaRPr>
          </a:p>
        </p:txBody>
      </p:sp>
      <p:sp>
        <p:nvSpPr>
          <p:cNvPr id="15" name="bmkFld3AuthorTitle"/>
          <p:cNvSpPr txBox="1">
            <a:spLocks noChangeArrowheads="1"/>
          </p:cNvSpPr>
          <p:nvPr userDrawn="1"/>
        </p:nvSpPr>
        <p:spPr bwMode="auto">
          <a:xfrm>
            <a:off x="4767263" y="811213"/>
            <a:ext cx="2609850" cy="144462"/>
          </a:xfrm>
          <a:prstGeom prst="rect">
            <a:avLst/>
          </a:prstGeom>
          <a:noFill/>
          <a:ln w="1778" algn="ctr">
            <a:noFill/>
            <a:miter lim="800000"/>
            <a:headEnd/>
            <a:tailEnd/>
          </a:ln>
          <a:effectLst/>
        </p:spPr>
        <p:txBody>
          <a:bodyPr lIns="0" tIns="0" rIns="0" bIns="0" anchor="b"/>
          <a:lstStyle/>
          <a:p>
            <a:pPr algn="r" defTabSz="914400" fontAlgn="base">
              <a:lnSpc>
                <a:spcPct val="102000"/>
              </a:lnSpc>
              <a:spcBef>
                <a:spcPct val="0"/>
              </a:spcBef>
              <a:spcAft>
                <a:spcPct val="0"/>
              </a:spcAft>
              <a:buFont typeface="AU Passata" pitchFamily="34" charset="0"/>
              <a:buNone/>
            </a:pPr>
            <a:endParaRPr lang="en-US" sz="900" cap="all" dirty="0">
              <a:solidFill>
                <a:srgbClr val="03428E"/>
              </a:solidFill>
              <a:latin typeface="AU Passata" pitchFamily="34" charset="0"/>
            </a:endParaRPr>
          </a:p>
        </p:txBody>
      </p:sp>
      <p:sp>
        <p:nvSpPr>
          <p:cNvPr id="16" name="bmkFld4Date"/>
          <p:cNvSpPr txBox="1">
            <a:spLocks noChangeArrowheads="1"/>
          </p:cNvSpPr>
          <p:nvPr userDrawn="1"/>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defTabSz="914400" fontAlgn="base">
              <a:lnSpc>
                <a:spcPct val="102000"/>
              </a:lnSpc>
              <a:spcBef>
                <a:spcPct val="0"/>
              </a:spcBef>
              <a:spcAft>
                <a:spcPct val="0"/>
              </a:spcAft>
              <a:buFont typeface="AU Passata" pitchFamily="34" charset="0"/>
              <a:buNone/>
            </a:pPr>
            <a:endParaRPr lang="en-US" sz="900" cap="all" dirty="0">
              <a:solidFill>
                <a:srgbClr val="03428E"/>
              </a:solidFill>
              <a:latin typeface="AU Passata" pitchFamily="34" charset="0"/>
            </a:endParaRPr>
          </a:p>
        </p:txBody>
      </p:sp>
      <p:sp>
        <p:nvSpPr>
          <p:cNvPr id="18" name="bmkFld4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defTabSz="914400" fontAlgn="base">
              <a:lnSpc>
                <a:spcPct val="95000"/>
              </a:lnSpc>
              <a:spcBef>
                <a:spcPct val="0"/>
              </a:spcBef>
              <a:spcAft>
                <a:spcPct val="0"/>
              </a:spcAft>
              <a:buFont typeface="AU Passata" pitchFamily="34" charset="0"/>
              <a:buNone/>
            </a:pPr>
            <a:endParaRPr lang="en-US" sz="800" cap="all">
              <a:solidFill>
                <a:srgbClr val="03428E"/>
              </a:solidFill>
              <a:latin typeface="AU Passata" pitchFamily="34" charset="0"/>
            </a:endParaRPr>
          </a:p>
        </p:txBody>
      </p:sp>
      <p:sp>
        <p:nvSpPr>
          <p:cNvPr id="19" name="bmkFld4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defTabSz="914400" fontAlgn="base">
              <a:lnSpc>
                <a:spcPct val="95000"/>
              </a:lnSpc>
              <a:spcBef>
                <a:spcPct val="0"/>
              </a:spcBef>
              <a:spcAft>
                <a:spcPct val="0"/>
              </a:spcAft>
              <a:buFont typeface="AU Passata" pitchFamily="34" charset="0"/>
              <a:buNone/>
            </a:pPr>
            <a:r>
              <a:rPr lang="en-US" sz="1100" cap="all" dirty="0" smtClean="0">
                <a:solidFill>
                  <a:srgbClr val="03428E"/>
                </a:solidFill>
                <a:latin typeface="AU Passata" pitchFamily="34" charset="0"/>
              </a:rPr>
              <a:t>Aarhus</a:t>
            </a:r>
          </a:p>
          <a:p>
            <a:pPr defTabSz="914400" fontAlgn="base">
              <a:lnSpc>
                <a:spcPct val="95000"/>
              </a:lnSpc>
              <a:spcBef>
                <a:spcPct val="0"/>
              </a:spcBef>
              <a:spcAft>
                <a:spcPct val="0"/>
              </a:spcAft>
              <a:buFont typeface="AU Passata" pitchFamily="34" charset="0"/>
              <a:buNone/>
            </a:pPr>
            <a:r>
              <a:rPr lang="en-US" sz="1100" cap="all" dirty="0" smtClean="0">
                <a:solidFill>
                  <a:srgbClr val="03428E"/>
                </a:solidFill>
                <a:latin typeface="AU Passata" pitchFamily="34" charset="0"/>
              </a:rPr>
              <a:t>university</a:t>
            </a:r>
          </a:p>
        </p:txBody>
      </p:sp>
      <p:sp>
        <p:nvSpPr>
          <p:cNvPr id="17" name="Line 13"/>
          <p:cNvSpPr>
            <a:spLocks noChangeShapeType="1"/>
          </p:cNvSpPr>
          <p:nvPr userDrawn="1"/>
        </p:nvSpPr>
        <p:spPr bwMode="auto">
          <a:xfrm>
            <a:off x="358775" y="2775600"/>
            <a:ext cx="1403350" cy="0"/>
          </a:xfrm>
          <a:prstGeom prst="line">
            <a:avLst/>
          </a:prstGeom>
          <a:noFill/>
          <a:ln w="1778">
            <a:solidFill>
              <a:schemeClr val="bg2"/>
            </a:solidFill>
            <a:round/>
            <a:headEnd/>
            <a:tailEnd/>
          </a:ln>
          <a:effectLst/>
        </p:spPr>
        <p:txBody>
          <a:bodyPr/>
          <a:lstStyle/>
          <a:p>
            <a:pPr defTabSz="914400" fontAlgn="base">
              <a:lnSpc>
                <a:spcPts val="3600"/>
              </a:lnSpc>
              <a:spcBef>
                <a:spcPct val="0"/>
              </a:spcBef>
              <a:spcAft>
                <a:spcPct val="0"/>
              </a:spcAft>
              <a:buFont typeface="AU Passata" pitchFamily="34" charset="0"/>
              <a:buNone/>
            </a:pPr>
            <a:endParaRPr lang="da-DK" sz="3600">
              <a:solidFill>
                <a:srgbClr val="000000"/>
              </a:solidFill>
              <a:latin typeface="AU Passata" pitchFamily="34" charset="0"/>
            </a:endParaRPr>
          </a:p>
        </p:txBody>
      </p:sp>
    </p:spTree>
    <p:extLst>
      <p:ext uri="{BB962C8B-B14F-4D97-AF65-F5344CB8AC3E}">
        <p14:creationId xmlns:p14="http://schemas.microsoft.com/office/powerpoint/2010/main" val="134537833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da-DK" dirty="0"/>
          </a:p>
        </p:txBody>
      </p:sp>
      <p:sp>
        <p:nvSpPr>
          <p:cNvPr id="3" name="Content Placeholder 2"/>
          <p:cNvSpPr>
            <a:spLocks noGrp="1"/>
          </p:cNvSpPr>
          <p:nvPr>
            <p:ph idx="1"/>
          </p:nvPr>
        </p:nvSpPr>
        <p:spPr/>
        <p:txBody>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dirty="0"/>
          </a:p>
        </p:txBody>
      </p:sp>
      <p:sp>
        <p:nvSpPr>
          <p:cNvPr id="4" name="Slide Number Placeholder 3"/>
          <p:cNvSpPr>
            <a:spLocks noGrp="1"/>
          </p:cNvSpPr>
          <p:nvPr>
            <p:ph type="sldNum" sz="quarter" idx="10"/>
          </p:nvPr>
        </p:nvSpPr>
        <p:spPr/>
        <p:txBody>
          <a:bodyPr/>
          <a:lstStyle>
            <a:lvl1pPr>
              <a:defRPr/>
            </a:lvl1pPr>
          </a:lstStyle>
          <a:p>
            <a:fld id="{4A778A20-C4FB-4A5D-BA56-B6F7BCAF0113}" type="slidenum">
              <a:rPr lang="da-DK" smtClean="0">
                <a:solidFill>
                  <a:srgbClr val="03428E"/>
                </a:solidFill>
              </a:rPr>
              <a:pPr/>
              <a:t>‹Nr.›</a:t>
            </a:fld>
            <a:endParaRPr lang="da-DK" dirty="0">
              <a:solidFill>
                <a:srgbClr val="03428E"/>
              </a:solidFill>
            </a:endParaRPr>
          </a:p>
        </p:txBody>
      </p:sp>
      <p:sp>
        <p:nvSpPr>
          <p:cNvPr id="6" name="bmkFld2PresentationTitle"/>
          <p:cNvSpPr txBox="1">
            <a:spLocks noChangeArrowheads="1"/>
          </p:cNvSpPr>
          <p:nvPr userDrawn="1"/>
        </p:nvSpPr>
        <p:spPr bwMode="auto">
          <a:xfrm>
            <a:off x="4767263" y="554038"/>
            <a:ext cx="2609850" cy="144462"/>
          </a:xfrm>
          <a:prstGeom prst="rect">
            <a:avLst/>
          </a:prstGeom>
          <a:noFill/>
          <a:ln w="1778" algn="ctr">
            <a:noFill/>
            <a:miter lim="800000"/>
            <a:headEnd/>
            <a:tailEnd/>
          </a:ln>
          <a:effectLst/>
        </p:spPr>
        <p:txBody>
          <a:bodyPr lIns="0" tIns="0" rIns="0" bIns="0" anchor="b"/>
          <a:lstStyle/>
          <a:p>
            <a:pPr algn="r" defTabSz="914400" fontAlgn="base">
              <a:lnSpc>
                <a:spcPct val="102000"/>
              </a:lnSpc>
              <a:spcBef>
                <a:spcPct val="0"/>
              </a:spcBef>
              <a:spcAft>
                <a:spcPct val="0"/>
              </a:spcAft>
              <a:buFont typeface="AU Passata" pitchFamily="34" charset="0"/>
              <a:buNone/>
            </a:pPr>
            <a:endParaRPr lang="en-US" sz="900" cap="all" dirty="0">
              <a:solidFill>
                <a:srgbClr val="03428E"/>
              </a:solidFill>
              <a:latin typeface="AU Passata" pitchFamily="34" charset="0"/>
            </a:endParaRPr>
          </a:p>
        </p:txBody>
      </p:sp>
      <p:sp>
        <p:nvSpPr>
          <p:cNvPr id="7" name="bmkFld2AuthorName"/>
          <p:cNvSpPr txBox="1">
            <a:spLocks noChangeArrowheads="1"/>
          </p:cNvSpPr>
          <p:nvPr userDrawn="1"/>
        </p:nvSpPr>
        <p:spPr bwMode="auto">
          <a:xfrm>
            <a:off x="4767263" y="682625"/>
            <a:ext cx="2609850" cy="144463"/>
          </a:xfrm>
          <a:prstGeom prst="rect">
            <a:avLst/>
          </a:prstGeom>
          <a:noFill/>
          <a:ln w="1778" algn="ctr">
            <a:noFill/>
            <a:miter lim="800000"/>
            <a:headEnd/>
            <a:tailEnd/>
          </a:ln>
          <a:effectLst/>
        </p:spPr>
        <p:txBody>
          <a:bodyPr lIns="0" tIns="0" rIns="0" bIns="0" anchor="b"/>
          <a:lstStyle/>
          <a:p>
            <a:pPr algn="r" defTabSz="914400" fontAlgn="base">
              <a:lnSpc>
                <a:spcPct val="102000"/>
              </a:lnSpc>
              <a:spcBef>
                <a:spcPct val="0"/>
              </a:spcBef>
              <a:spcAft>
                <a:spcPct val="0"/>
              </a:spcAft>
              <a:buFont typeface="AU Passata" pitchFamily="34" charset="0"/>
              <a:buNone/>
            </a:pPr>
            <a:endParaRPr lang="en-US" sz="900" cap="all" dirty="0">
              <a:solidFill>
                <a:srgbClr val="03428E"/>
              </a:solidFill>
              <a:latin typeface="AU Passata" pitchFamily="34" charset="0"/>
            </a:endParaRPr>
          </a:p>
        </p:txBody>
      </p:sp>
      <p:sp>
        <p:nvSpPr>
          <p:cNvPr id="8" name="bmkFld2AuthorTitle"/>
          <p:cNvSpPr txBox="1">
            <a:spLocks noChangeArrowheads="1"/>
          </p:cNvSpPr>
          <p:nvPr userDrawn="1"/>
        </p:nvSpPr>
        <p:spPr bwMode="auto">
          <a:xfrm>
            <a:off x="4767263" y="811213"/>
            <a:ext cx="2609850" cy="144462"/>
          </a:xfrm>
          <a:prstGeom prst="rect">
            <a:avLst/>
          </a:prstGeom>
          <a:noFill/>
          <a:ln w="1778" algn="ctr">
            <a:noFill/>
            <a:miter lim="800000"/>
            <a:headEnd/>
            <a:tailEnd/>
          </a:ln>
          <a:effectLst/>
        </p:spPr>
        <p:txBody>
          <a:bodyPr lIns="0" tIns="0" rIns="0" bIns="0" anchor="b"/>
          <a:lstStyle/>
          <a:p>
            <a:pPr algn="r" defTabSz="914400" fontAlgn="base">
              <a:lnSpc>
                <a:spcPct val="102000"/>
              </a:lnSpc>
              <a:spcBef>
                <a:spcPct val="0"/>
              </a:spcBef>
              <a:spcAft>
                <a:spcPct val="0"/>
              </a:spcAft>
              <a:buFont typeface="AU Passata" pitchFamily="34" charset="0"/>
              <a:buNone/>
            </a:pPr>
            <a:endParaRPr lang="en-US" sz="900" cap="all" dirty="0">
              <a:solidFill>
                <a:srgbClr val="03428E"/>
              </a:solidFill>
              <a:latin typeface="AU Passata" pitchFamily="34" charset="0"/>
            </a:endParaRPr>
          </a:p>
        </p:txBody>
      </p:sp>
      <p:sp>
        <p:nvSpPr>
          <p:cNvPr id="9" name="bmkFld3Date"/>
          <p:cNvSpPr txBox="1">
            <a:spLocks noChangeArrowheads="1"/>
          </p:cNvSpPr>
          <p:nvPr userDrawn="1"/>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defTabSz="914400" fontAlgn="base">
              <a:lnSpc>
                <a:spcPct val="102000"/>
              </a:lnSpc>
              <a:spcBef>
                <a:spcPct val="0"/>
              </a:spcBef>
              <a:spcAft>
                <a:spcPct val="0"/>
              </a:spcAft>
              <a:buFont typeface="AU Passata" pitchFamily="34" charset="0"/>
              <a:buNone/>
            </a:pPr>
            <a:endParaRPr lang="en-US" sz="900" cap="all" dirty="0">
              <a:solidFill>
                <a:srgbClr val="03428E"/>
              </a:solidFill>
              <a:latin typeface="AU Passata" pitchFamily="34" charset="0"/>
            </a:endParaRPr>
          </a:p>
        </p:txBody>
      </p:sp>
      <p:sp>
        <p:nvSpPr>
          <p:cNvPr id="11" name="bmkFld3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defTabSz="914400" fontAlgn="base">
              <a:lnSpc>
                <a:spcPct val="95000"/>
              </a:lnSpc>
              <a:spcBef>
                <a:spcPct val="0"/>
              </a:spcBef>
              <a:spcAft>
                <a:spcPct val="0"/>
              </a:spcAft>
              <a:buFont typeface="AU Passata" pitchFamily="34" charset="0"/>
              <a:buNone/>
            </a:pPr>
            <a:endParaRPr lang="en-US" sz="800" cap="all">
              <a:solidFill>
                <a:srgbClr val="03428E"/>
              </a:solidFill>
              <a:latin typeface="AU Passata" pitchFamily="34" charset="0"/>
            </a:endParaRPr>
          </a:p>
        </p:txBody>
      </p:sp>
      <p:sp>
        <p:nvSpPr>
          <p:cNvPr id="12" name="bmkFld3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defTabSz="914400" fontAlgn="base">
              <a:lnSpc>
                <a:spcPct val="95000"/>
              </a:lnSpc>
              <a:spcBef>
                <a:spcPct val="0"/>
              </a:spcBef>
              <a:spcAft>
                <a:spcPct val="0"/>
              </a:spcAft>
              <a:buFont typeface="AU Passata" pitchFamily="34" charset="0"/>
              <a:buNone/>
            </a:pPr>
            <a:r>
              <a:rPr lang="en-US" sz="1100" cap="all" dirty="0" smtClean="0">
                <a:solidFill>
                  <a:srgbClr val="03428E"/>
                </a:solidFill>
                <a:latin typeface="AU Passata" pitchFamily="34" charset="0"/>
              </a:rPr>
              <a:t>Aarhus</a:t>
            </a:r>
          </a:p>
          <a:p>
            <a:pPr defTabSz="914400" fontAlgn="base">
              <a:lnSpc>
                <a:spcPct val="95000"/>
              </a:lnSpc>
              <a:spcBef>
                <a:spcPct val="0"/>
              </a:spcBef>
              <a:spcAft>
                <a:spcPct val="0"/>
              </a:spcAft>
              <a:buFont typeface="AU Passata" pitchFamily="34" charset="0"/>
              <a:buNone/>
            </a:pPr>
            <a:r>
              <a:rPr lang="en-US" sz="1100" cap="all" dirty="0" err="1" smtClean="0">
                <a:solidFill>
                  <a:srgbClr val="03428E"/>
                </a:solidFill>
                <a:latin typeface="AU Passata" pitchFamily="34" charset="0"/>
              </a:rPr>
              <a:t>universitY</a:t>
            </a:r>
            <a:endParaRPr lang="en-US" sz="1100" cap="all" dirty="0" smtClean="0">
              <a:solidFill>
                <a:srgbClr val="03428E"/>
              </a:solidFill>
              <a:latin typeface="AU Passata" pitchFamily="34" charset="0"/>
            </a:endParaRPr>
          </a:p>
        </p:txBody>
      </p:sp>
    </p:spTree>
    <p:extLst>
      <p:ext uri="{BB962C8B-B14F-4D97-AF65-F5344CB8AC3E}">
        <p14:creationId xmlns:p14="http://schemas.microsoft.com/office/powerpoint/2010/main" val="421543466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da-DK"/>
          </a:p>
        </p:txBody>
      </p:sp>
      <p:sp>
        <p:nvSpPr>
          <p:cNvPr id="3" name="Content Placeholder 2"/>
          <p:cNvSpPr>
            <a:spLocks noGrp="1"/>
          </p:cNvSpPr>
          <p:nvPr>
            <p:ph sz="half" idx="1"/>
          </p:nvPr>
        </p:nvSpPr>
        <p:spPr>
          <a:xfrm>
            <a:off x="358775" y="2937600"/>
            <a:ext cx="4133850" cy="3240000"/>
          </a:xfrm>
        </p:spPr>
        <p:txBody>
          <a:bodyPr/>
          <a:lstStyle>
            <a:lvl1pPr>
              <a:defRPr sz="18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dirty="0"/>
          </a:p>
        </p:txBody>
      </p:sp>
      <p:sp>
        <p:nvSpPr>
          <p:cNvPr id="4" name="Content Placeholder 3"/>
          <p:cNvSpPr>
            <a:spLocks noGrp="1"/>
          </p:cNvSpPr>
          <p:nvPr>
            <p:ph sz="half" idx="2"/>
          </p:nvPr>
        </p:nvSpPr>
        <p:spPr>
          <a:xfrm>
            <a:off x="4645025" y="2937600"/>
            <a:ext cx="4135438" cy="3240000"/>
          </a:xfrm>
        </p:spPr>
        <p:txBody>
          <a:bodyPr/>
          <a:lstStyle>
            <a:lvl1pPr>
              <a:defRPr sz="18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dirty="0"/>
          </a:p>
        </p:txBody>
      </p:sp>
      <p:sp>
        <p:nvSpPr>
          <p:cNvPr id="5" name="Slide Number Placeholder 4"/>
          <p:cNvSpPr>
            <a:spLocks noGrp="1"/>
          </p:cNvSpPr>
          <p:nvPr>
            <p:ph type="sldNum" sz="quarter" idx="10"/>
          </p:nvPr>
        </p:nvSpPr>
        <p:spPr/>
        <p:txBody>
          <a:bodyPr/>
          <a:lstStyle>
            <a:lvl1pPr>
              <a:defRPr/>
            </a:lvl1pPr>
          </a:lstStyle>
          <a:p>
            <a:fld id="{A5F7DBBA-2010-4765-A612-F54F7AD4A3C6}" type="slidenum">
              <a:rPr lang="da-DK">
                <a:solidFill>
                  <a:srgbClr val="03428E"/>
                </a:solidFill>
              </a:rPr>
              <a:pPr/>
              <a:t>‹Nr.›</a:t>
            </a:fld>
            <a:endParaRPr lang="da-DK">
              <a:solidFill>
                <a:srgbClr val="03428E"/>
              </a:solidFill>
            </a:endParaRPr>
          </a:p>
        </p:txBody>
      </p:sp>
      <p:sp>
        <p:nvSpPr>
          <p:cNvPr id="13" name="bmkFld3PresentationTitle"/>
          <p:cNvSpPr txBox="1">
            <a:spLocks noChangeArrowheads="1"/>
          </p:cNvSpPr>
          <p:nvPr userDrawn="1"/>
        </p:nvSpPr>
        <p:spPr bwMode="auto">
          <a:xfrm>
            <a:off x="4767263" y="554038"/>
            <a:ext cx="2609850" cy="144462"/>
          </a:xfrm>
          <a:prstGeom prst="rect">
            <a:avLst/>
          </a:prstGeom>
          <a:noFill/>
          <a:ln w="1778" algn="ctr">
            <a:noFill/>
            <a:miter lim="800000"/>
            <a:headEnd/>
            <a:tailEnd/>
          </a:ln>
          <a:effectLst/>
        </p:spPr>
        <p:txBody>
          <a:bodyPr lIns="0" tIns="0" rIns="0" bIns="0" anchor="b"/>
          <a:lstStyle/>
          <a:p>
            <a:pPr algn="r" defTabSz="914400" fontAlgn="base">
              <a:lnSpc>
                <a:spcPct val="102000"/>
              </a:lnSpc>
              <a:spcBef>
                <a:spcPct val="0"/>
              </a:spcBef>
              <a:spcAft>
                <a:spcPct val="0"/>
              </a:spcAft>
              <a:buFont typeface="AU Passata" pitchFamily="34" charset="0"/>
              <a:buNone/>
            </a:pPr>
            <a:endParaRPr lang="en-US" sz="900" cap="all" dirty="0">
              <a:solidFill>
                <a:srgbClr val="03428E"/>
              </a:solidFill>
              <a:latin typeface="AU Passata" pitchFamily="34" charset="0"/>
            </a:endParaRPr>
          </a:p>
        </p:txBody>
      </p:sp>
      <p:sp>
        <p:nvSpPr>
          <p:cNvPr id="14" name="bmkFld3AuthorName"/>
          <p:cNvSpPr txBox="1">
            <a:spLocks noChangeArrowheads="1"/>
          </p:cNvSpPr>
          <p:nvPr userDrawn="1"/>
        </p:nvSpPr>
        <p:spPr bwMode="auto">
          <a:xfrm>
            <a:off x="4767263" y="682625"/>
            <a:ext cx="2609850" cy="144463"/>
          </a:xfrm>
          <a:prstGeom prst="rect">
            <a:avLst/>
          </a:prstGeom>
          <a:noFill/>
          <a:ln w="1778" algn="ctr">
            <a:noFill/>
            <a:miter lim="800000"/>
            <a:headEnd/>
            <a:tailEnd/>
          </a:ln>
          <a:effectLst/>
        </p:spPr>
        <p:txBody>
          <a:bodyPr lIns="0" tIns="0" rIns="0" bIns="0" anchor="b"/>
          <a:lstStyle/>
          <a:p>
            <a:pPr algn="r" defTabSz="914400" fontAlgn="base">
              <a:lnSpc>
                <a:spcPct val="102000"/>
              </a:lnSpc>
              <a:spcBef>
                <a:spcPct val="0"/>
              </a:spcBef>
              <a:spcAft>
                <a:spcPct val="0"/>
              </a:spcAft>
              <a:buFont typeface="AU Passata" pitchFamily="34" charset="0"/>
              <a:buNone/>
            </a:pPr>
            <a:endParaRPr lang="en-US" sz="900" cap="all" dirty="0">
              <a:solidFill>
                <a:srgbClr val="03428E"/>
              </a:solidFill>
              <a:latin typeface="AU Passata" pitchFamily="34" charset="0"/>
            </a:endParaRPr>
          </a:p>
        </p:txBody>
      </p:sp>
      <p:sp>
        <p:nvSpPr>
          <p:cNvPr id="15" name="bmkFld3AuthorTitle"/>
          <p:cNvSpPr txBox="1">
            <a:spLocks noChangeArrowheads="1"/>
          </p:cNvSpPr>
          <p:nvPr userDrawn="1"/>
        </p:nvSpPr>
        <p:spPr bwMode="auto">
          <a:xfrm>
            <a:off x="4767263" y="811213"/>
            <a:ext cx="2609850" cy="144462"/>
          </a:xfrm>
          <a:prstGeom prst="rect">
            <a:avLst/>
          </a:prstGeom>
          <a:noFill/>
          <a:ln w="1778" algn="ctr">
            <a:noFill/>
            <a:miter lim="800000"/>
            <a:headEnd/>
            <a:tailEnd/>
          </a:ln>
          <a:effectLst/>
        </p:spPr>
        <p:txBody>
          <a:bodyPr lIns="0" tIns="0" rIns="0" bIns="0" anchor="b"/>
          <a:lstStyle/>
          <a:p>
            <a:pPr algn="r" defTabSz="914400" fontAlgn="base">
              <a:lnSpc>
                <a:spcPct val="102000"/>
              </a:lnSpc>
              <a:spcBef>
                <a:spcPct val="0"/>
              </a:spcBef>
              <a:spcAft>
                <a:spcPct val="0"/>
              </a:spcAft>
              <a:buFont typeface="AU Passata" pitchFamily="34" charset="0"/>
              <a:buNone/>
            </a:pPr>
            <a:endParaRPr lang="en-US" sz="900" cap="all" dirty="0">
              <a:solidFill>
                <a:srgbClr val="03428E"/>
              </a:solidFill>
              <a:latin typeface="AU Passata" pitchFamily="34" charset="0"/>
            </a:endParaRPr>
          </a:p>
        </p:txBody>
      </p:sp>
      <p:sp>
        <p:nvSpPr>
          <p:cNvPr id="16" name="bmkFld4Date"/>
          <p:cNvSpPr txBox="1">
            <a:spLocks noChangeArrowheads="1"/>
          </p:cNvSpPr>
          <p:nvPr userDrawn="1"/>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defTabSz="914400" fontAlgn="base">
              <a:lnSpc>
                <a:spcPct val="102000"/>
              </a:lnSpc>
              <a:spcBef>
                <a:spcPct val="0"/>
              </a:spcBef>
              <a:spcAft>
                <a:spcPct val="0"/>
              </a:spcAft>
              <a:buFont typeface="AU Passata" pitchFamily="34" charset="0"/>
              <a:buNone/>
            </a:pPr>
            <a:endParaRPr lang="en-US" sz="900" cap="all" dirty="0">
              <a:solidFill>
                <a:srgbClr val="03428E"/>
              </a:solidFill>
              <a:latin typeface="AU Passata" pitchFamily="34" charset="0"/>
            </a:endParaRPr>
          </a:p>
        </p:txBody>
      </p:sp>
      <p:sp>
        <p:nvSpPr>
          <p:cNvPr id="18" name="bmkFld4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defTabSz="914400" fontAlgn="base">
              <a:lnSpc>
                <a:spcPct val="95000"/>
              </a:lnSpc>
              <a:spcBef>
                <a:spcPct val="0"/>
              </a:spcBef>
              <a:spcAft>
                <a:spcPct val="0"/>
              </a:spcAft>
              <a:buFont typeface="AU Passata" pitchFamily="34" charset="0"/>
              <a:buNone/>
            </a:pPr>
            <a:endParaRPr lang="en-US" sz="800" cap="all">
              <a:solidFill>
                <a:srgbClr val="03428E"/>
              </a:solidFill>
              <a:latin typeface="AU Passata" pitchFamily="34" charset="0"/>
            </a:endParaRPr>
          </a:p>
        </p:txBody>
      </p:sp>
      <p:sp>
        <p:nvSpPr>
          <p:cNvPr id="19" name="bmkFld4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defTabSz="914400" fontAlgn="base">
              <a:lnSpc>
                <a:spcPct val="95000"/>
              </a:lnSpc>
              <a:spcBef>
                <a:spcPct val="0"/>
              </a:spcBef>
              <a:spcAft>
                <a:spcPct val="0"/>
              </a:spcAft>
              <a:buFont typeface="AU Passata" pitchFamily="34" charset="0"/>
              <a:buNone/>
            </a:pPr>
            <a:r>
              <a:rPr lang="en-US" sz="1100" cap="all" dirty="0" smtClean="0">
                <a:solidFill>
                  <a:srgbClr val="03428E"/>
                </a:solidFill>
                <a:latin typeface="AU Passata" pitchFamily="34" charset="0"/>
              </a:rPr>
              <a:t>Aarhus</a:t>
            </a:r>
          </a:p>
          <a:p>
            <a:pPr defTabSz="914400" fontAlgn="base">
              <a:lnSpc>
                <a:spcPct val="95000"/>
              </a:lnSpc>
              <a:spcBef>
                <a:spcPct val="0"/>
              </a:spcBef>
              <a:spcAft>
                <a:spcPct val="0"/>
              </a:spcAft>
              <a:buFont typeface="AU Passata" pitchFamily="34" charset="0"/>
              <a:buNone/>
            </a:pPr>
            <a:r>
              <a:rPr lang="en-US" sz="1100" cap="all" dirty="0" smtClean="0">
                <a:solidFill>
                  <a:srgbClr val="03428E"/>
                </a:solidFill>
                <a:latin typeface="AU Passata" pitchFamily="34" charset="0"/>
              </a:rPr>
              <a:t>university</a:t>
            </a:r>
          </a:p>
        </p:txBody>
      </p:sp>
      <p:sp>
        <p:nvSpPr>
          <p:cNvPr id="17" name="Line 13"/>
          <p:cNvSpPr>
            <a:spLocks noChangeShapeType="1"/>
          </p:cNvSpPr>
          <p:nvPr userDrawn="1"/>
        </p:nvSpPr>
        <p:spPr bwMode="auto">
          <a:xfrm>
            <a:off x="358775" y="2775600"/>
            <a:ext cx="1403350" cy="0"/>
          </a:xfrm>
          <a:prstGeom prst="line">
            <a:avLst/>
          </a:prstGeom>
          <a:noFill/>
          <a:ln w="1778">
            <a:solidFill>
              <a:schemeClr val="bg2"/>
            </a:solidFill>
            <a:round/>
            <a:headEnd/>
            <a:tailEnd/>
          </a:ln>
          <a:effectLst/>
        </p:spPr>
        <p:txBody>
          <a:bodyPr/>
          <a:lstStyle/>
          <a:p>
            <a:pPr defTabSz="914400" fontAlgn="base">
              <a:lnSpc>
                <a:spcPts val="3600"/>
              </a:lnSpc>
              <a:spcBef>
                <a:spcPct val="0"/>
              </a:spcBef>
              <a:spcAft>
                <a:spcPct val="0"/>
              </a:spcAft>
              <a:buFont typeface="AU Passata" pitchFamily="34" charset="0"/>
              <a:buNone/>
            </a:pPr>
            <a:endParaRPr lang="da-DK" sz="3600">
              <a:solidFill>
                <a:srgbClr val="000000"/>
              </a:solidFill>
              <a:latin typeface="AU Passata" pitchFamily="34" charset="0"/>
            </a:endParaRPr>
          </a:p>
        </p:txBody>
      </p:sp>
    </p:spTree>
    <p:extLst>
      <p:ext uri="{BB962C8B-B14F-4D97-AF65-F5344CB8AC3E}">
        <p14:creationId xmlns:p14="http://schemas.microsoft.com/office/powerpoint/2010/main" val="134537833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da-DK"/>
          </a:p>
        </p:txBody>
      </p:sp>
      <p:sp>
        <p:nvSpPr>
          <p:cNvPr id="3" name="Slide Number Placeholder 2"/>
          <p:cNvSpPr>
            <a:spLocks noGrp="1"/>
          </p:cNvSpPr>
          <p:nvPr>
            <p:ph type="sldNum" sz="quarter" idx="10"/>
          </p:nvPr>
        </p:nvSpPr>
        <p:spPr/>
        <p:txBody>
          <a:bodyPr/>
          <a:lstStyle>
            <a:lvl1pPr>
              <a:defRPr/>
            </a:lvl1pPr>
          </a:lstStyle>
          <a:p>
            <a:fld id="{69AF94A8-4A13-44AB-B4C1-526BECB1EFCA}" type="slidenum">
              <a:rPr lang="da-DK">
                <a:solidFill>
                  <a:srgbClr val="03428E"/>
                </a:solidFill>
              </a:rPr>
              <a:pPr/>
              <a:t>‹Nr.›</a:t>
            </a:fld>
            <a:endParaRPr lang="da-DK">
              <a:solidFill>
                <a:srgbClr val="03428E"/>
              </a:solidFill>
            </a:endParaRPr>
          </a:p>
        </p:txBody>
      </p:sp>
      <p:sp>
        <p:nvSpPr>
          <p:cNvPr id="5" name="bmkFld4PresentationTitle"/>
          <p:cNvSpPr txBox="1">
            <a:spLocks noChangeArrowheads="1"/>
          </p:cNvSpPr>
          <p:nvPr userDrawn="1"/>
        </p:nvSpPr>
        <p:spPr bwMode="auto">
          <a:xfrm>
            <a:off x="4767263" y="554038"/>
            <a:ext cx="2609850" cy="144462"/>
          </a:xfrm>
          <a:prstGeom prst="rect">
            <a:avLst/>
          </a:prstGeom>
          <a:noFill/>
          <a:ln w="1778" algn="ctr">
            <a:noFill/>
            <a:miter lim="800000"/>
            <a:headEnd/>
            <a:tailEnd/>
          </a:ln>
          <a:effectLst/>
        </p:spPr>
        <p:txBody>
          <a:bodyPr lIns="0" tIns="0" rIns="0" bIns="0" anchor="b"/>
          <a:lstStyle/>
          <a:p>
            <a:pPr algn="r" defTabSz="914400" fontAlgn="base">
              <a:lnSpc>
                <a:spcPct val="102000"/>
              </a:lnSpc>
              <a:spcBef>
                <a:spcPct val="0"/>
              </a:spcBef>
              <a:spcAft>
                <a:spcPct val="0"/>
              </a:spcAft>
              <a:buFont typeface="AU Passata" pitchFamily="34" charset="0"/>
              <a:buNone/>
            </a:pPr>
            <a:endParaRPr lang="en-US" sz="900" cap="all" dirty="0">
              <a:solidFill>
                <a:srgbClr val="03428E"/>
              </a:solidFill>
              <a:latin typeface="AU Passata" pitchFamily="34" charset="0"/>
            </a:endParaRPr>
          </a:p>
        </p:txBody>
      </p:sp>
      <p:sp>
        <p:nvSpPr>
          <p:cNvPr id="6" name="bmkFld4AuthorName"/>
          <p:cNvSpPr txBox="1">
            <a:spLocks noChangeArrowheads="1"/>
          </p:cNvSpPr>
          <p:nvPr userDrawn="1"/>
        </p:nvSpPr>
        <p:spPr bwMode="auto">
          <a:xfrm>
            <a:off x="4767263" y="682625"/>
            <a:ext cx="2609850" cy="144463"/>
          </a:xfrm>
          <a:prstGeom prst="rect">
            <a:avLst/>
          </a:prstGeom>
          <a:noFill/>
          <a:ln w="1778" algn="ctr">
            <a:noFill/>
            <a:miter lim="800000"/>
            <a:headEnd/>
            <a:tailEnd/>
          </a:ln>
          <a:effectLst/>
        </p:spPr>
        <p:txBody>
          <a:bodyPr lIns="0" tIns="0" rIns="0" bIns="0" anchor="b"/>
          <a:lstStyle/>
          <a:p>
            <a:pPr algn="r" defTabSz="914400" fontAlgn="base">
              <a:lnSpc>
                <a:spcPct val="102000"/>
              </a:lnSpc>
              <a:spcBef>
                <a:spcPct val="0"/>
              </a:spcBef>
              <a:spcAft>
                <a:spcPct val="0"/>
              </a:spcAft>
              <a:buFont typeface="AU Passata" pitchFamily="34" charset="0"/>
              <a:buNone/>
            </a:pPr>
            <a:endParaRPr lang="en-US" sz="900" cap="all" dirty="0">
              <a:solidFill>
                <a:srgbClr val="03428E"/>
              </a:solidFill>
              <a:latin typeface="AU Passata" pitchFamily="34" charset="0"/>
            </a:endParaRPr>
          </a:p>
        </p:txBody>
      </p:sp>
      <p:sp>
        <p:nvSpPr>
          <p:cNvPr id="7" name="bmkFld4AuthorTitle"/>
          <p:cNvSpPr txBox="1">
            <a:spLocks noChangeArrowheads="1"/>
          </p:cNvSpPr>
          <p:nvPr userDrawn="1"/>
        </p:nvSpPr>
        <p:spPr bwMode="auto">
          <a:xfrm>
            <a:off x="4767263" y="811213"/>
            <a:ext cx="2609850" cy="144462"/>
          </a:xfrm>
          <a:prstGeom prst="rect">
            <a:avLst/>
          </a:prstGeom>
          <a:noFill/>
          <a:ln w="1778" algn="ctr">
            <a:noFill/>
            <a:miter lim="800000"/>
            <a:headEnd/>
            <a:tailEnd/>
          </a:ln>
          <a:effectLst/>
        </p:spPr>
        <p:txBody>
          <a:bodyPr lIns="0" tIns="0" rIns="0" bIns="0" anchor="b"/>
          <a:lstStyle/>
          <a:p>
            <a:pPr algn="r" defTabSz="914400" fontAlgn="base">
              <a:lnSpc>
                <a:spcPct val="102000"/>
              </a:lnSpc>
              <a:spcBef>
                <a:spcPct val="0"/>
              </a:spcBef>
              <a:spcAft>
                <a:spcPct val="0"/>
              </a:spcAft>
              <a:buFont typeface="AU Passata" pitchFamily="34" charset="0"/>
              <a:buNone/>
            </a:pPr>
            <a:endParaRPr lang="en-US" sz="900" cap="all" dirty="0">
              <a:solidFill>
                <a:srgbClr val="03428E"/>
              </a:solidFill>
              <a:latin typeface="AU Passata" pitchFamily="34" charset="0"/>
            </a:endParaRPr>
          </a:p>
        </p:txBody>
      </p:sp>
      <p:sp>
        <p:nvSpPr>
          <p:cNvPr id="8" name="bmkFld5Date"/>
          <p:cNvSpPr txBox="1">
            <a:spLocks noChangeArrowheads="1"/>
          </p:cNvSpPr>
          <p:nvPr userDrawn="1"/>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defTabSz="914400" fontAlgn="base">
              <a:lnSpc>
                <a:spcPct val="102000"/>
              </a:lnSpc>
              <a:spcBef>
                <a:spcPct val="0"/>
              </a:spcBef>
              <a:spcAft>
                <a:spcPct val="0"/>
              </a:spcAft>
              <a:buFont typeface="AU Passata" pitchFamily="34" charset="0"/>
              <a:buNone/>
            </a:pPr>
            <a:r>
              <a:rPr lang="en-US" sz="900" cap="all" dirty="0" smtClean="0">
                <a:solidFill>
                  <a:srgbClr val="03428E"/>
                </a:solidFill>
                <a:latin typeface="AU Passata" pitchFamily="34" charset="0"/>
              </a:rPr>
              <a:t>20 DECEMBER, 2008</a:t>
            </a:r>
            <a:endParaRPr lang="en-US" sz="900" cap="all" dirty="0">
              <a:solidFill>
                <a:srgbClr val="03428E"/>
              </a:solidFill>
              <a:latin typeface="AU Passata" pitchFamily="34" charset="0"/>
            </a:endParaRPr>
          </a:p>
        </p:txBody>
      </p:sp>
      <p:sp>
        <p:nvSpPr>
          <p:cNvPr id="10" name="bmkFld5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defTabSz="914400" fontAlgn="base">
              <a:lnSpc>
                <a:spcPct val="95000"/>
              </a:lnSpc>
              <a:spcBef>
                <a:spcPct val="0"/>
              </a:spcBef>
              <a:spcAft>
                <a:spcPct val="0"/>
              </a:spcAft>
              <a:buFont typeface="AU Passata" pitchFamily="34" charset="0"/>
              <a:buNone/>
            </a:pPr>
            <a:endParaRPr lang="en-US" sz="800" cap="all">
              <a:solidFill>
                <a:srgbClr val="03428E"/>
              </a:solidFill>
              <a:latin typeface="AU Passata" pitchFamily="34" charset="0"/>
            </a:endParaRPr>
          </a:p>
        </p:txBody>
      </p:sp>
      <p:sp>
        <p:nvSpPr>
          <p:cNvPr id="12" name="bmkFld5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defTabSz="914400" fontAlgn="base">
              <a:lnSpc>
                <a:spcPct val="95000"/>
              </a:lnSpc>
              <a:spcBef>
                <a:spcPct val="0"/>
              </a:spcBef>
              <a:spcAft>
                <a:spcPct val="0"/>
              </a:spcAft>
              <a:buFont typeface="AU Passata" pitchFamily="34" charset="0"/>
              <a:buNone/>
            </a:pPr>
            <a:r>
              <a:rPr lang="en-US" sz="1100" cap="all" dirty="0" smtClean="0">
                <a:solidFill>
                  <a:srgbClr val="03428E"/>
                </a:solidFill>
                <a:latin typeface="AU Passata" pitchFamily="34" charset="0"/>
              </a:rPr>
              <a:t>Aarhus</a:t>
            </a:r>
          </a:p>
          <a:p>
            <a:pPr defTabSz="914400" fontAlgn="base">
              <a:lnSpc>
                <a:spcPct val="95000"/>
              </a:lnSpc>
              <a:spcBef>
                <a:spcPct val="0"/>
              </a:spcBef>
              <a:spcAft>
                <a:spcPct val="0"/>
              </a:spcAft>
              <a:buFont typeface="AU Passata" pitchFamily="34" charset="0"/>
              <a:buNone/>
            </a:pPr>
            <a:r>
              <a:rPr lang="en-US" sz="1100" cap="all" dirty="0" smtClean="0">
                <a:solidFill>
                  <a:srgbClr val="03428E"/>
                </a:solidFill>
                <a:latin typeface="AU Passata" pitchFamily="34" charset="0"/>
              </a:rPr>
              <a:t>university</a:t>
            </a:r>
          </a:p>
        </p:txBody>
      </p:sp>
      <p:sp>
        <p:nvSpPr>
          <p:cNvPr id="11" name="Line 13"/>
          <p:cNvSpPr>
            <a:spLocks noChangeShapeType="1"/>
          </p:cNvSpPr>
          <p:nvPr userDrawn="1"/>
        </p:nvSpPr>
        <p:spPr bwMode="auto">
          <a:xfrm>
            <a:off x="358775" y="2775600"/>
            <a:ext cx="1403350" cy="0"/>
          </a:xfrm>
          <a:prstGeom prst="line">
            <a:avLst/>
          </a:prstGeom>
          <a:noFill/>
          <a:ln w="1778">
            <a:solidFill>
              <a:schemeClr val="bg2"/>
            </a:solidFill>
            <a:round/>
            <a:headEnd/>
            <a:tailEnd/>
          </a:ln>
          <a:effectLst/>
        </p:spPr>
        <p:txBody>
          <a:bodyPr/>
          <a:lstStyle/>
          <a:p>
            <a:pPr defTabSz="914400" fontAlgn="base">
              <a:lnSpc>
                <a:spcPts val="3600"/>
              </a:lnSpc>
              <a:spcBef>
                <a:spcPct val="0"/>
              </a:spcBef>
              <a:spcAft>
                <a:spcPct val="0"/>
              </a:spcAft>
              <a:buFont typeface="AU Passata" pitchFamily="34" charset="0"/>
              <a:buNone/>
            </a:pPr>
            <a:endParaRPr lang="da-DK" sz="3600">
              <a:solidFill>
                <a:srgbClr val="000000"/>
              </a:solidFill>
              <a:latin typeface="AU Passata" pitchFamily="34" charset="0"/>
            </a:endParaRPr>
          </a:p>
        </p:txBody>
      </p:sp>
    </p:spTree>
    <p:extLst>
      <p:ext uri="{BB962C8B-B14F-4D97-AF65-F5344CB8AC3E}">
        <p14:creationId xmlns:p14="http://schemas.microsoft.com/office/powerpoint/2010/main" val="8555668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13FF094-20C4-403D-864D-9E59AE1A2C16}" type="slidenum">
              <a:rPr lang="da-DK">
                <a:solidFill>
                  <a:srgbClr val="03428E"/>
                </a:solidFill>
              </a:rPr>
              <a:pPr/>
              <a:t>‹Nr.›</a:t>
            </a:fld>
            <a:endParaRPr lang="da-DK">
              <a:solidFill>
                <a:srgbClr val="03428E"/>
              </a:solidFill>
            </a:endParaRPr>
          </a:p>
        </p:txBody>
      </p:sp>
      <p:sp>
        <p:nvSpPr>
          <p:cNvPr id="8" name="bmkFld5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defTabSz="914400" fontAlgn="base">
              <a:lnSpc>
                <a:spcPct val="95000"/>
              </a:lnSpc>
              <a:spcBef>
                <a:spcPct val="0"/>
              </a:spcBef>
              <a:spcAft>
                <a:spcPct val="0"/>
              </a:spcAft>
              <a:buFont typeface="AU Passata" pitchFamily="34" charset="0"/>
              <a:buNone/>
            </a:pPr>
            <a:endParaRPr lang="en-US" sz="800" cap="all">
              <a:solidFill>
                <a:srgbClr val="03428E"/>
              </a:solidFill>
              <a:latin typeface="AU Passata" pitchFamily="34" charset="0"/>
            </a:endParaRPr>
          </a:p>
          <a:p>
            <a:pPr defTabSz="914400" fontAlgn="base">
              <a:lnSpc>
                <a:spcPct val="95000"/>
              </a:lnSpc>
              <a:spcBef>
                <a:spcPct val="0"/>
              </a:spcBef>
              <a:spcAft>
                <a:spcPct val="0"/>
              </a:spcAft>
              <a:buFont typeface="AU Passata" pitchFamily="34" charset="0"/>
              <a:buNone/>
            </a:pPr>
            <a:endParaRPr lang="en-US" sz="800" cap="all">
              <a:solidFill>
                <a:srgbClr val="03428E"/>
              </a:solidFill>
              <a:latin typeface="AU Passata" pitchFamily="34" charset="0"/>
            </a:endParaRPr>
          </a:p>
        </p:txBody>
      </p:sp>
      <p:sp>
        <p:nvSpPr>
          <p:cNvPr id="9" name="bmkFld6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defTabSz="914400" fontAlgn="base">
              <a:lnSpc>
                <a:spcPct val="95000"/>
              </a:lnSpc>
              <a:spcBef>
                <a:spcPct val="0"/>
              </a:spcBef>
              <a:spcAft>
                <a:spcPct val="0"/>
              </a:spcAft>
              <a:buFont typeface="AU Passata" pitchFamily="34" charset="0"/>
              <a:buNone/>
            </a:pPr>
            <a:r>
              <a:rPr lang="en-US" sz="1100" cap="all" dirty="0" smtClean="0">
                <a:solidFill>
                  <a:srgbClr val="03428E"/>
                </a:solidFill>
                <a:latin typeface="AU Passata" pitchFamily="34" charset="0"/>
              </a:rPr>
              <a:t>Aarhus</a:t>
            </a:r>
          </a:p>
          <a:p>
            <a:pPr defTabSz="914400" fontAlgn="base">
              <a:lnSpc>
                <a:spcPct val="95000"/>
              </a:lnSpc>
              <a:spcBef>
                <a:spcPct val="0"/>
              </a:spcBef>
              <a:spcAft>
                <a:spcPct val="0"/>
              </a:spcAft>
              <a:buFont typeface="AU Passata" pitchFamily="34" charset="0"/>
              <a:buNone/>
            </a:pPr>
            <a:r>
              <a:rPr lang="en-US" sz="1100" cap="all" dirty="0" smtClean="0">
                <a:solidFill>
                  <a:srgbClr val="03428E"/>
                </a:solidFill>
                <a:latin typeface="AU Passata" pitchFamily="34" charset="0"/>
              </a:rPr>
              <a:t>university</a:t>
            </a:r>
          </a:p>
        </p:txBody>
      </p:sp>
    </p:spTree>
    <p:extLst>
      <p:ext uri="{BB962C8B-B14F-4D97-AF65-F5344CB8AC3E}">
        <p14:creationId xmlns:p14="http://schemas.microsoft.com/office/powerpoint/2010/main" val="2266268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Slide Number Placeholder 2"/>
          <p:cNvSpPr>
            <a:spLocks noGrp="1"/>
          </p:cNvSpPr>
          <p:nvPr>
            <p:ph type="sldNum" sz="quarter" idx="10"/>
          </p:nvPr>
        </p:nvSpPr>
        <p:spPr/>
        <p:txBody>
          <a:bodyPr/>
          <a:lstStyle>
            <a:lvl1pPr>
              <a:defRPr/>
            </a:lvl1pPr>
          </a:lstStyle>
          <a:p>
            <a:fld id="{69AF94A8-4A13-44AB-B4C1-526BECB1EFCA}" type="slidenum">
              <a:rPr lang="da-DK">
                <a:solidFill>
                  <a:srgbClr val="03428E"/>
                </a:solidFill>
              </a:rPr>
              <a:pPr/>
              <a:t>‹Nr.›</a:t>
            </a:fld>
            <a:endParaRPr lang="da-DK">
              <a:solidFill>
                <a:srgbClr val="03428E"/>
              </a:solidFill>
            </a:endParaRPr>
          </a:p>
        </p:txBody>
      </p:sp>
      <p:sp>
        <p:nvSpPr>
          <p:cNvPr id="5" name="bmkFld4PresentationTitle"/>
          <p:cNvSpPr txBox="1">
            <a:spLocks noChangeArrowheads="1"/>
          </p:cNvSpPr>
          <p:nvPr userDrawn="1"/>
        </p:nvSpPr>
        <p:spPr bwMode="auto">
          <a:xfrm>
            <a:off x="4767263" y="554038"/>
            <a:ext cx="2609850" cy="144462"/>
          </a:xfrm>
          <a:prstGeom prst="rect">
            <a:avLst/>
          </a:prstGeom>
          <a:noFill/>
          <a:ln w="1778" algn="ctr">
            <a:noFill/>
            <a:miter lim="800000"/>
            <a:headEnd/>
            <a:tailEnd/>
          </a:ln>
          <a:effectLst/>
        </p:spPr>
        <p:txBody>
          <a:bodyPr lIns="0" tIns="0" rIns="0" bIns="0" anchor="b"/>
          <a:lstStyle/>
          <a:p>
            <a:pPr algn="r" defTabSz="914400" fontAlgn="base">
              <a:lnSpc>
                <a:spcPct val="102000"/>
              </a:lnSpc>
              <a:spcBef>
                <a:spcPct val="0"/>
              </a:spcBef>
              <a:spcAft>
                <a:spcPct val="0"/>
              </a:spcAft>
              <a:buFont typeface="AU Passata" pitchFamily="34" charset="0"/>
              <a:buNone/>
            </a:pPr>
            <a:endParaRPr lang="en-US" sz="900" cap="all" dirty="0">
              <a:solidFill>
                <a:srgbClr val="03428E"/>
              </a:solidFill>
              <a:latin typeface="AU Passata" pitchFamily="34" charset="0"/>
            </a:endParaRPr>
          </a:p>
        </p:txBody>
      </p:sp>
      <p:sp>
        <p:nvSpPr>
          <p:cNvPr id="6" name="bmkFld4AuthorName"/>
          <p:cNvSpPr txBox="1">
            <a:spLocks noChangeArrowheads="1"/>
          </p:cNvSpPr>
          <p:nvPr userDrawn="1"/>
        </p:nvSpPr>
        <p:spPr bwMode="auto">
          <a:xfrm>
            <a:off x="4767263" y="682625"/>
            <a:ext cx="2609850" cy="144463"/>
          </a:xfrm>
          <a:prstGeom prst="rect">
            <a:avLst/>
          </a:prstGeom>
          <a:noFill/>
          <a:ln w="1778" algn="ctr">
            <a:noFill/>
            <a:miter lim="800000"/>
            <a:headEnd/>
            <a:tailEnd/>
          </a:ln>
          <a:effectLst/>
        </p:spPr>
        <p:txBody>
          <a:bodyPr lIns="0" tIns="0" rIns="0" bIns="0" anchor="b"/>
          <a:lstStyle/>
          <a:p>
            <a:pPr algn="r" defTabSz="914400" fontAlgn="base">
              <a:lnSpc>
                <a:spcPct val="102000"/>
              </a:lnSpc>
              <a:spcBef>
                <a:spcPct val="0"/>
              </a:spcBef>
              <a:spcAft>
                <a:spcPct val="0"/>
              </a:spcAft>
              <a:buFont typeface="AU Passata" pitchFamily="34" charset="0"/>
              <a:buNone/>
            </a:pPr>
            <a:endParaRPr lang="en-US" sz="900" cap="all" dirty="0">
              <a:solidFill>
                <a:srgbClr val="03428E"/>
              </a:solidFill>
              <a:latin typeface="AU Passata" pitchFamily="34" charset="0"/>
            </a:endParaRPr>
          </a:p>
        </p:txBody>
      </p:sp>
      <p:sp>
        <p:nvSpPr>
          <p:cNvPr id="7" name="bmkFld4AuthorTitle"/>
          <p:cNvSpPr txBox="1">
            <a:spLocks noChangeArrowheads="1"/>
          </p:cNvSpPr>
          <p:nvPr userDrawn="1"/>
        </p:nvSpPr>
        <p:spPr bwMode="auto">
          <a:xfrm>
            <a:off x="4767263" y="811213"/>
            <a:ext cx="2609850" cy="144462"/>
          </a:xfrm>
          <a:prstGeom prst="rect">
            <a:avLst/>
          </a:prstGeom>
          <a:noFill/>
          <a:ln w="1778" algn="ctr">
            <a:noFill/>
            <a:miter lim="800000"/>
            <a:headEnd/>
            <a:tailEnd/>
          </a:ln>
          <a:effectLst/>
        </p:spPr>
        <p:txBody>
          <a:bodyPr lIns="0" tIns="0" rIns="0" bIns="0" anchor="b"/>
          <a:lstStyle/>
          <a:p>
            <a:pPr algn="r" defTabSz="914400" fontAlgn="base">
              <a:lnSpc>
                <a:spcPct val="102000"/>
              </a:lnSpc>
              <a:spcBef>
                <a:spcPct val="0"/>
              </a:spcBef>
              <a:spcAft>
                <a:spcPct val="0"/>
              </a:spcAft>
              <a:buFont typeface="AU Passata" pitchFamily="34" charset="0"/>
              <a:buNone/>
            </a:pPr>
            <a:endParaRPr lang="en-US" sz="900" cap="all" dirty="0">
              <a:solidFill>
                <a:srgbClr val="03428E"/>
              </a:solidFill>
              <a:latin typeface="AU Passata" pitchFamily="34" charset="0"/>
            </a:endParaRPr>
          </a:p>
        </p:txBody>
      </p:sp>
      <p:sp>
        <p:nvSpPr>
          <p:cNvPr id="8" name="bmkFld5Date"/>
          <p:cNvSpPr txBox="1">
            <a:spLocks noChangeArrowheads="1"/>
          </p:cNvSpPr>
          <p:nvPr userDrawn="1"/>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defTabSz="914400" fontAlgn="base">
              <a:lnSpc>
                <a:spcPct val="102000"/>
              </a:lnSpc>
              <a:spcBef>
                <a:spcPct val="0"/>
              </a:spcBef>
              <a:spcAft>
                <a:spcPct val="0"/>
              </a:spcAft>
              <a:buFont typeface="AU Passata" pitchFamily="34" charset="0"/>
              <a:buNone/>
            </a:pPr>
            <a:r>
              <a:rPr lang="en-US" sz="900" cap="all" dirty="0" smtClean="0">
                <a:solidFill>
                  <a:srgbClr val="03428E"/>
                </a:solidFill>
                <a:latin typeface="AU Passata" pitchFamily="34" charset="0"/>
              </a:rPr>
              <a:t>20 DECEMBER, 2008</a:t>
            </a:r>
            <a:endParaRPr lang="en-US" sz="900" cap="all" dirty="0">
              <a:solidFill>
                <a:srgbClr val="03428E"/>
              </a:solidFill>
              <a:latin typeface="AU Passata" pitchFamily="34" charset="0"/>
            </a:endParaRPr>
          </a:p>
        </p:txBody>
      </p:sp>
      <p:sp>
        <p:nvSpPr>
          <p:cNvPr id="10" name="bmkFld5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defTabSz="914400" fontAlgn="base">
              <a:lnSpc>
                <a:spcPct val="95000"/>
              </a:lnSpc>
              <a:spcBef>
                <a:spcPct val="0"/>
              </a:spcBef>
              <a:spcAft>
                <a:spcPct val="0"/>
              </a:spcAft>
              <a:buFont typeface="AU Passata" pitchFamily="34" charset="0"/>
              <a:buNone/>
            </a:pPr>
            <a:endParaRPr lang="en-US" sz="800" cap="all">
              <a:solidFill>
                <a:srgbClr val="03428E"/>
              </a:solidFill>
              <a:latin typeface="AU Passata" pitchFamily="34" charset="0"/>
            </a:endParaRPr>
          </a:p>
        </p:txBody>
      </p:sp>
      <p:sp>
        <p:nvSpPr>
          <p:cNvPr id="12" name="bmkFld5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defTabSz="914400" fontAlgn="base">
              <a:lnSpc>
                <a:spcPct val="95000"/>
              </a:lnSpc>
              <a:spcBef>
                <a:spcPct val="0"/>
              </a:spcBef>
              <a:spcAft>
                <a:spcPct val="0"/>
              </a:spcAft>
              <a:buFont typeface="AU Passata" pitchFamily="34" charset="0"/>
              <a:buNone/>
            </a:pPr>
            <a:r>
              <a:rPr lang="en-US" sz="1100" cap="all" dirty="0" smtClean="0">
                <a:solidFill>
                  <a:srgbClr val="03428E"/>
                </a:solidFill>
                <a:latin typeface="AU Passata" pitchFamily="34" charset="0"/>
              </a:rPr>
              <a:t>Aarhus</a:t>
            </a:r>
          </a:p>
          <a:p>
            <a:pPr defTabSz="914400" fontAlgn="base">
              <a:lnSpc>
                <a:spcPct val="95000"/>
              </a:lnSpc>
              <a:spcBef>
                <a:spcPct val="0"/>
              </a:spcBef>
              <a:spcAft>
                <a:spcPct val="0"/>
              </a:spcAft>
              <a:buFont typeface="AU Passata" pitchFamily="34" charset="0"/>
              <a:buNone/>
            </a:pPr>
            <a:r>
              <a:rPr lang="en-US" sz="1100" cap="all" dirty="0" smtClean="0">
                <a:solidFill>
                  <a:srgbClr val="03428E"/>
                </a:solidFill>
                <a:latin typeface="AU Passata" pitchFamily="34" charset="0"/>
              </a:rPr>
              <a:t>university</a:t>
            </a:r>
          </a:p>
        </p:txBody>
      </p:sp>
      <p:sp>
        <p:nvSpPr>
          <p:cNvPr id="11" name="Line 13"/>
          <p:cNvSpPr>
            <a:spLocks noChangeShapeType="1"/>
          </p:cNvSpPr>
          <p:nvPr userDrawn="1"/>
        </p:nvSpPr>
        <p:spPr bwMode="auto">
          <a:xfrm>
            <a:off x="358775" y="2775600"/>
            <a:ext cx="1403350" cy="0"/>
          </a:xfrm>
          <a:prstGeom prst="line">
            <a:avLst/>
          </a:prstGeom>
          <a:noFill/>
          <a:ln w="1778">
            <a:solidFill>
              <a:schemeClr val="bg2"/>
            </a:solidFill>
            <a:round/>
            <a:headEnd/>
            <a:tailEnd/>
          </a:ln>
          <a:effectLst/>
        </p:spPr>
        <p:txBody>
          <a:bodyPr/>
          <a:lstStyle/>
          <a:p>
            <a:pPr defTabSz="914400" fontAlgn="base">
              <a:lnSpc>
                <a:spcPts val="3600"/>
              </a:lnSpc>
              <a:spcBef>
                <a:spcPct val="0"/>
              </a:spcBef>
              <a:spcAft>
                <a:spcPct val="0"/>
              </a:spcAft>
              <a:buFont typeface="AU Passata" pitchFamily="34" charset="0"/>
              <a:buNone/>
            </a:pPr>
            <a:endParaRPr lang="da-DK" sz="3600">
              <a:solidFill>
                <a:srgbClr val="000000"/>
              </a:solidFill>
              <a:latin typeface="AU Passata" pitchFamily="34" charset="0"/>
            </a:endParaRPr>
          </a:p>
        </p:txBody>
      </p:sp>
    </p:spTree>
    <p:extLst>
      <p:ext uri="{BB962C8B-B14F-4D97-AF65-F5344CB8AC3E}">
        <p14:creationId xmlns:p14="http://schemas.microsoft.com/office/powerpoint/2010/main" val="855566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13FF094-20C4-403D-864D-9E59AE1A2C16}" type="slidenum">
              <a:rPr lang="da-DK">
                <a:solidFill>
                  <a:srgbClr val="03428E"/>
                </a:solidFill>
              </a:rPr>
              <a:pPr/>
              <a:t>‹Nr.›</a:t>
            </a:fld>
            <a:endParaRPr lang="da-DK">
              <a:solidFill>
                <a:srgbClr val="03428E"/>
              </a:solidFill>
            </a:endParaRPr>
          </a:p>
        </p:txBody>
      </p:sp>
      <p:sp>
        <p:nvSpPr>
          <p:cNvPr id="8" name="bmkFld5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defTabSz="914400" fontAlgn="base">
              <a:lnSpc>
                <a:spcPct val="95000"/>
              </a:lnSpc>
              <a:spcBef>
                <a:spcPct val="0"/>
              </a:spcBef>
              <a:spcAft>
                <a:spcPct val="0"/>
              </a:spcAft>
              <a:buFont typeface="AU Passata" pitchFamily="34" charset="0"/>
              <a:buNone/>
            </a:pPr>
            <a:endParaRPr lang="en-US" sz="800" cap="all">
              <a:solidFill>
                <a:srgbClr val="03428E"/>
              </a:solidFill>
              <a:latin typeface="AU Passata" pitchFamily="34" charset="0"/>
            </a:endParaRPr>
          </a:p>
          <a:p>
            <a:pPr defTabSz="914400" fontAlgn="base">
              <a:lnSpc>
                <a:spcPct val="95000"/>
              </a:lnSpc>
              <a:spcBef>
                <a:spcPct val="0"/>
              </a:spcBef>
              <a:spcAft>
                <a:spcPct val="0"/>
              </a:spcAft>
              <a:buFont typeface="AU Passata" pitchFamily="34" charset="0"/>
              <a:buNone/>
            </a:pPr>
            <a:endParaRPr lang="en-US" sz="800" cap="all">
              <a:solidFill>
                <a:srgbClr val="03428E"/>
              </a:solidFill>
              <a:latin typeface="AU Passata" pitchFamily="34" charset="0"/>
            </a:endParaRPr>
          </a:p>
        </p:txBody>
      </p:sp>
      <p:sp>
        <p:nvSpPr>
          <p:cNvPr id="9" name="bmkFld6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defTabSz="914400" fontAlgn="base">
              <a:lnSpc>
                <a:spcPct val="95000"/>
              </a:lnSpc>
              <a:spcBef>
                <a:spcPct val="0"/>
              </a:spcBef>
              <a:spcAft>
                <a:spcPct val="0"/>
              </a:spcAft>
              <a:buFont typeface="AU Passata" pitchFamily="34" charset="0"/>
              <a:buNone/>
            </a:pPr>
            <a:r>
              <a:rPr lang="en-US" sz="1100" cap="all" dirty="0" smtClean="0">
                <a:solidFill>
                  <a:srgbClr val="03428E"/>
                </a:solidFill>
                <a:latin typeface="AU Passata" pitchFamily="34" charset="0"/>
              </a:rPr>
              <a:t>Aarhus</a:t>
            </a:r>
          </a:p>
          <a:p>
            <a:pPr defTabSz="914400" fontAlgn="base">
              <a:lnSpc>
                <a:spcPct val="95000"/>
              </a:lnSpc>
              <a:spcBef>
                <a:spcPct val="0"/>
              </a:spcBef>
              <a:spcAft>
                <a:spcPct val="0"/>
              </a:spcAft>
              <a:buFont typeface="AU Passata" pitchFamily="34" charset="0"/>
              <a:buNone/>
            </a:pPr>
            <a:r>
              <a:rPr lang="en-US" sz="1100" cap="all" dirty="0" smtClean="0">
                <a:solidFill>
                  <a:srgbClr val="03428E"/>
                </a:solidFill>
                <a:latin typeface="AU Passata" pitchFamily="34" charset="0"/>
              </a:rPr>
              <a:t>university</a:t>
            </a:r>
          </a:p>
        </p:txBody>
      </p:sp>
    </p:spTree>
    <p:extLst>
      <p:ext uri="{BB962C8B-B14F-4D97-AF65-F5344CB8AC3E}">
        <p14:creationId xmlns:p14="http://schemas.microsoft.com/office/powerpoint/2010/main" val="2266268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da-DK"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Click to edit Master subtitle style</a:t>
            </a:r>
            <a:endParaRPr lang="en-US"/>
          </a:p>
        </p:txBody>
      </p:sp>
      <p:sp>
        <p:nvSpPr>
          <p:cNvPr id="4" name="Date Placeholder 3"/>
          <p:cNvSpPr>
            <a:spLocks noGrp="1"/>
          </p:cNvSpPr>
          <p:nvPr>
            <p:ph type="dt" sz="half" idx="10"/>
          </p:nvPr>
        </p:nvSpPr>
        <p:spPr/>
        <p:txBody>
          <a:bodyPr/>
          <a:lstStyle/>
          <a:p>
            <a:fld id="{AEE7DEE3-C660-8C4A-B47C-017697A8FA7A}" type="datetimeFigureOut">
              <a:rPr lang="en-US" smtClean="0"/>
              <a:t>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6C43C2-88F2-964B-B2B1-ED6865447317}" type="slidenum">
              <a:rPr lang="en-US" smtClean="0"/>
              <a:t>‹Nr.›</a:t>
            </a:fld>
            <a:endParaRPr lang="en-US"/>
          </a:p>
        </p:txBody>
      </p:sp>
      <p:sp>
        <p:nvSpPr>
          <p:cNvPr id="7" name="Line 13"/>
          <p:cNvSpPr>
            <a:spLocks noChangeShapeType="1"/>
          </p:cNvSpPr>
          <p:nvPr userDrawn="1"/>
        </p:nvSpPr>
        <p:spPr bwMode="auto">
          <a:xfrm>
            <a:off x="358775" y="4509120"/>
            <a:ext cx="1403350" cy="0"/>
          </a:xfrm>
          <a:prstGeom prst="line">
            <a:avLst/>
          </a:prstGeom>
          <a:noFill/>
          <a:ln w="1778">
            <a:solidFill>
              <a:schemeClr val="bg1"/>
            </a:solidFill>
            <a:round/>
            <a:headEnd/>
            <a:tailEnd/>
          </a:ln>
          <a:effectLst/>
        </p:spPr>
        <p:txBody>
          <a:bodyPr/>
          <a:lstStyle/>
          <a:p>
            <a:pPr defTabSz="914400" fontAlgn="base">
              <a:lnSpc>
                <a:spcPts val="3600"/>
              </a:lnSpc>
              <a:spcBef>
                <a:spcPct val="0"/>
              </a:spcBef>
              <a:spcAft>
                <a:spcPct val="0"/>
              </a:spcAft>
              <a:buFont typeface="AU Passata" pitchFamily="34" charset="0"/>
              <a:buNone/>
            </a:pPr>
            <a:endParaRPr lang="da-DK" sz="3600">
              <a:solidFill>
                <a:srgbClr val="000000"/>
              </a:solidFill>
              <a:latin typeface="AU Passata" pitchFamily="34" charset="0"/>
            </a:endParaRPr>
          </a:p>
        </p:txBody>
      </p:sp>
    </p:spTree>
    <p:extLst>
      <p:ext uri="{BB962C8B-B14F-4D97-AF65-F5344CB8AC3E}">
        <p14:creationId xmlns:p14="http://schemas.microsoft.com/office/powerpoint/2010/main" val="1230763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US"/>
          </a:p>
        </p:txBody>
      </p:sp>
      <p:sp>
        <p:nvSpPr>
          <p:cNvPr id="3" name="Content Placeholder 2"/>
          <p:cNvSpPr>
            <a:spLocks noGrp="1"/>
          </p:cNvSpPr>
          <p:nvPr>
            <p:ph idx="1"/>
          </p:nvPr>
        </p:nvSpPr>
        <p:spPr/>
        <p:txBody>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Date Placeholder 3"/>
          <p:cNvSpPr>
            <a:spLocks noGrp="1"/>
          </p:cNvSpPr>
          <p:nvPr>
            <p:ph type="dt" sz="half" idx="10"/>
          </p:nvPr>
        </p:nvSpPr>
        <p:spPr/>
        <p:txBody>
          <a:bodyPr/>
          <a:lstStyle/>
          <a:p>
            <a:fld id="{AEE7DEE3-C660-8C4A-B47C-017697A8FA7A}" type="datetimeFigureOut">
              <a:rPr lang="en-US" smtClean="0"/>
              <a:t>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78A20-C4FB-4A5D-BA56-B6F7BCAF0113}" type="slidenum">
              <a:rPr lang="da-DK" smtClean="0">
                <a:solidFill>
                  <a:srgbClr val="03428E"/>
                </a:solidFill>
              </a:rPr>
              <a:pPr/>
              <a:t>‹Nr.›</a:t>
            </a:fld>
            <a:endParaRPr lang="da-DK" dirty="0">
              <a:solidFill>
                <a:srgbClr val="03428E"/>
              </a:solidFill>
            </a:endParaRPr>
          </a:p>
        </p:txBody>
      </p:sp>
      <p:sp>
        <p:nvSpPr>
          <p:cNvPr id="7" name="bmkFld2PresentationTitle"/>
          <p:cNvSpPr txBox="1">
            <a:spLocks noChangeArrowheads="1"/>
          </p:cNvSpPr>
          <p:nvPr userDrawn="1"/>
        </p:nvSpPr>
        <p:spPr bwMode="auto">
          <a:xfrm>
            <a:off x="4767263" y="554038"/>
            <a:ext cx="2609850" cy="144462"/>
          </a:xfrm>
          <a:prstGeom prst="rect">
            <a:avLst/>
          </a:prstGeom>
          <a:noFill/>
          <a:ln w="1778" algn="ctr">
            <a:noFill/>
            <a:miter lim="800000"/>
            <a:headEnd/>
            <a:tailEnd/>
          </a:ln>
          <a:effectLst/>
        </p:spPr>
        <p:txBody>
          <a:bodyPr lIns="0" tIns="0" rIns="0" bIns="0" anchor="b"/>
          <a:lstStyle/>
          <a:p>
            <a:pPr algn="r" defTabSz="914400" fontAlgn="base">
              <a:lnSpc>
                <a:spcPct val="102000"/>
              </a:lnSpc>
              <a:spcBef>
                <a:spcPct val="0"/>
              </a:spcBef>
              <a:spcAft>
                <a:spcPct val="0"/>
              </a:spcAft>
              <a:buFont typeface="AU Passata" pitchFamily="34" charset="0"/>
              <a:buNone/>
            </a:pPr>
            <a:endParaRPr lang="en-US" sz="900" cap="all" dirty="0">
              <a:solidFill>
                <a:srgbClr val="03428E"/>
              </a:solidFill>
              <a:latin typeface="AU Passata" pitchFamily="34" charset="0"/>
            </a:endParaRPr>
          </a:p>
        </p:txBody>
      </p:sp>
      <p:sp>
        <p:nvSpPr>
          <p:cNvPr id="8" name="bmkFld2AuthorName"/>
          <p:cNvSpPr txBox="1">
            <a:spLocks noChangeArrowheads="1"/>
          </p:cNvSpPr>
          <p:nvPr userDrawn="1"/>
        </p:nvSpPr>
        <p:spPr bwMode="auto">
          <a:xfrm>
            <a:off x="4767263" y="682625"/>
            <a:ext cx="2609850" cy="144463"/>
          </a:xfrm>
          <a:prstGeom prst="rect">
            <a:avLst/>
          </a:prstGeom>
          <a:noFill/>
          <a:ln w="1778" algn="ctr">
            <a:noFill/>
            <a:miter lim="800000"/>
            <a:headEnd/>
            <a:tailEnd/>
          </a:ln>
          <a:effectLst/>
        </p:spPr>
        <p:txBody>
          <a:bodyPr lIns="0" tIns="0" rIns="0" bIns="0" anchor="b"/>
          <a:lstStyle/>
          <a:p>
            <a:pPr algn="r" defTabSz="914400" fontAlgn="base">
              <a:lnSpc>
                <a:spcPct val="102000"/>
              </a:lnSpc>
              <a:spcBef>
                <a:spcPct val="0"/>
              </a:spcBef>
              <a:spcAft>
                <a:spcPct val="0"/>
              </a:spcAft>
              <a:buFont typeface="AU Passata" pitchFamily="34" charset="0"/>
              <a:buNone/>
            </a:pPr>
            <a:endParaRPr lang="en-US" sz="900" cap="all" dirty="0">
              <a:solidFill>
                <a:srgbClr val="03428E"/>
              </a:solidFill>
              <a:latin typeface="AU Passata" pitchFamily="34" charset="0"/>
            </a:endParaRPr>
          </a:p>
        </p:txBody>
      </p:sp>
      <p:sp>
        <p:nvSpPr>
          <p:cNvPr id="9" name="bmkFld2AuthorTitle"/>
          <p:cNvSpPr txBox="1">
            <a:spLocks noChangeArrowheads="1"/>
          </p:cNvSpPr>
          <p:nvPr userDrawn="1"/>
        </p:nvSpPr>
        <p:spPr bwMode="auto">
          <a:xfrm>
            <a:off x="4767263" y="811213"/>
            <a:ext cx="2609850" cy="144462"/>
          </a:xfrm>
          <a:prstGeom prst="rect">
            <a:avLst/>
          </a:prstGeom>
          <a:noFill/>
          <a:ln w="1778" algn="ctr">
            <a:noFill/>
            <a:miter lim="800000"/>
            <a:headEnd/>
            <a:tailEnd/>
          </a:ln>
          <a:effectLst/>
        </p:spPr>
        <p:txBody>
          <a:bodyPr lIns="0" tIns="0" rIns="0" bIns="0" anchor="b"/>
          <a:lstStyle/>
          <a:p>
            <a:pPr algn="r" defTabSz="914400" fontAlgn="base">
              <a:lnSpc>
                <a:spcPct val="102000"/>
              </a:lnSpc>
              <a:spcBef>
                <a:spcPct val="0"/>
              </a:spcBef>
              <a:spcAft>
                <a:spcPct val="0"/>
              </a:spcAft>
              <a:buFont typeface="AU Passata" pitchFamily="34" charset="0"/>
              <a:buNone/>
            </a:pPr>
            <a:endParaRPr lang="en-US" sz="900" cap="all" dirty="0">
              <a:solidFill>
                <a:srgbClr val="03428E"/>
              </a:solidFill>
              <a:latin typeface="AU Passata" pitchFamily="34" charset="0"/>
            </a:endParaRPr>
          </a:p>
        </p:txBody>
      </p:sp>
      <p:sp>
        <p:nvSpPr>
          <p:cNvPr id="10" name="bmkFld3Date"/>
          <p:cNvSpPr txBox="1">
            <a:spLocks noChangeArrowheads="1"/>
          </p:cNvSpPr>
          <p:nvPr userDrawn="1"/>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defTabSz="914400" fontAlgn="base">
              <a:lnSpc>
                <a:spcPct val="102000"/>
              </a:lnSpc>
              <a:spcBef>
                <a:spcPct val="0"/>
              </a:spcBef>
              <a:spcAft>
                <a:spcPct val="0"/>
              </a:spcAft>
              <a:buFont typeface="AU Passata" pitchFamily="34" charset="0"/>
              <a:buNone/>
            </a:pPr>
            <a:endParaRPr lang="en-US" sz="900" cap="all" dirty="0">
              <a:solidFill>
                <a:srgbClr val="03428E"/>
              </a:solidFill>
              <a:latin typeface="AU Passata" pitchFamily="34" charset="0"/>
            </a:endParaRPr>
          </a:p>
        </p:txBody>
      </p:sp>
      <p:sp>
        <p:nvSpPr>
          <p:cNvPr id="11" name="bmkFld3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defTabSz="914400" fontAlgn="base">
              <a:lnSpc>
                <a:spcPct val="95000"/>
              </a:lnSpc>
              <a:spcBef>
                <a:spcPct val="0"/>
              </a:spcBef>
              <a:spcAft>
                <a:spcPct val="0"/>
              </a:spcAft>
              <a:buFont typeface="AU Passata" pitchFamily="34" charset="0"/>
              <a:buNone/>
            </a:pPr>
            <a:endParaRPr lang="en-US" sz="800" cap="all">
              <a:solidFill>
                <a:srgbClr val="03428E"/>
              </a:solidFill>
              <a:latin typeface="AU Passata" pitchFamily="34" charset="0"/>
            </a:endParaRPr>
          </a:p>
        </p:txBody>
      </p:sp>
      <p:sp>
        <p:nvSpPr>
          <p:cNvPr id="12" name="bmkFld3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defTabSz="914400" fontAlgn="base">
              <a:lnSpc>
                <a:spcPct val="95000"/>
              </a:lnSpc>
              <a:spcBef>
                <a:spcPct val="0"/>
              </a:spcBef>
              <a:spcAft>
                <a:spcPct val="0"/>
              </a:spcAft>
              <a:buFont typeface="AU Passata" pitchFamily="34" charset="0"/>
              <a:buNone/>
            </a:pPr>
            <a:r>
              <a:rPr lang="en-US" sz="1100" cap="all" dirty="0" smtClean="0">
                <a:solidFill>
                  <a:srgbClr val="03428E"/>
                </a:solidFill>
                <a:latin typeface="AU Passata" pitchFamily="34" charset="0"/>
              </a:rPr>
              <a:t>Aarhus</a:t>
            </a:r>
          </a:p>
          <a:p>
            <a:pPr defTabSz="914400" fontAlgn="base">
              <a:lnSpc>
                <a:spcPct val="95000"/>
              </a:lnSpc>
              <a:spcBef>
                <a:spcPct val="0"/>
              </a:spcBef>
              <a:spcAft>
                <a:spcPct val="0"/>
              </a:spcAft>
              <a:buFont typeface="AU Passata" pitchFamily="34" charset="0"/>
              <a:buNone/>
            </a:pPr>
            <a:r>
              <a:rPr lang="en-US" sz="1100" cap="all" dirty="0" err="1" smtClean="0">
                <a:solidFill>
                  <a:srgbClr val="03428E"/>
                </a:solidFill>
                <a:latin typeface="AU Passata" pitchFamily="34" charset="0"/>
              </a:rPr>
              <a:t>universitY</a:t>
            </a:r>
            <a:endParaRPr lang="en-US" sz="1100" cap="all" dirty="0" smtClean="0">
              <a:solidFill>
                <a:srgbClr val="03428E"/>
              </a:solidFill>
              <a:latin typeface="AU Passata" pitchFamily="34" charset="0"/>
            </a:endParaRPr>
          </a:p>
        </p:txBody>
      </p:sp>
    </p:spTree>
    <p:extLst>
      <p:ext uri="{BB962C8B-B14F-4D97-AF65-F5344CB8AC3E}">
        <p14:creationId xmlns:p14="http://schemas.microsoft.com/office/powerpoint/2010/main" val="3684472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a-DK"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Click to edit Master text styles</a:t>
            </a:r>
          </a:p>
        </p:txBody>
      </p:sp>
      <p:sp>
        <p:nvSpPr>
          <p:cNvPr id="4" name="Date Placeholder 3"/>
          <p:cNvSpPr>
            <a:spLocks noGrp="1"/>
          </p:cNvSpPr>
          <p:nvPr>
            <p:ph type="dt" sz="half" idx="10"/>
          </p:nvPr>
        </p:nvSpPr>
        <p:spPr/>
        <p:txBody>
          <a:bodyPr/>
          <a:lstStyle/>
          <a:p>
            <a:fld id="{AEE7DEE3-C660-8C4A-B47C-017697A8FA7A}" type="datetimeFigureOut">
              <a:rPr lang="en-US" smtClean="0"/>
              <a:t>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endParaRPr lang="da-DK" dirty="0">
              <a:solidFill>
                <a:srgbClr val="03428E"/>
              </a:solidFill>
              <a:latin typeface="AU Passata" pitchFamily="34" charset="0"/>
            </a:endParaRPr>
          </a:p>
        </p:txBody>
      </p:sp>
    </p:spTree>
    <p:extLst>
      <p:ext uri="{BB962C8B-B14F-4D97-AF65-F5344CB8AC3E}">
        <p14:creationId xmlns:p14="http://schemas.microsoft.com/office/powerpoint/2010/main" val="264345939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5" name="Date Placeholder 4"/>
          <p:cNvSpPr>
            <a:spLocks noGrp="1"/>
          </p:cNvSpPr>
          <p:nvPr>
            <p:ph type="dt" sz="half" idx="10"/>
          </p:nvPr>
        </p:nvSpPr>
        <p:spPr/>
        <p:txBody>
          <a:bodyPr/>
          <a:lstStyle/>
          <a:p>
            <a:fld id="{AEE7DEE3-C660-8C4A-B47C-017697A8FA7A}" type="datetimeFigureOut">
              <a:rPr lang="en-US" smtClean="0"/>
              <a:t>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F7DBBA-2010-4765-A612-F54F7AD4A3C6}" type="slidenum">
              <a:rPr lang="da-DK" smtClean="0">
                <a:solidFill>
                  <a:srgbClr val="03428E"/>
                </a:solidFill>
              </a:rPr>
              <a:pPr/>
              <a:t>‹Nr.›</a:t>
            </a:fld>
            <a:endParaRPr lang="da-DK">
              <a:solidFill>
                <a:srgbClr val="03428E"/>
              </a:solidFill>
            </a:endParaRPr>
          </a:p>
        </p:txBody>
      </p:sp>
      <p:sp>
        <p:nvSpPr>
          <p:cNvPr id="8" name="bmkFld3PresentationTitle"/>
          <p:cNvSpPr txBox="1">
            <a:spLocks noChangeArrowheads="1"/>
          </p:cNvSpPr>
          <p:nvPr userDrawn="1"/>
        </p:nvSpPr>
        <p:spPr bwMode="auto">
          <a:xfrm>
            <a:off x="4767263" y="554038"/>
            <a:ext cx="2609850" cy="144462"/>
          </a:xfrm>
          <a:prstGeom prst="rect">
            <a:avLst/>
          </a:prstGeom>
          <a:noFill/>
          <a:ln w="1778" algn="ctr">
            <a:noFill/>
            <a:miter lim="800000"/>
            <a:headEnd/>
            <a:tailEnd/>
          </a:ln>
          <a:effectLst/>
        </p:spPr>
        <p:txBody>
          <a:bodyPr lIns="0" tIns="0" rIns="0" bIns="0" anchor="b"/>
          <a:lstStyle/>
          <a:p>
            <a:pPr algn="r" defTabSz="914400" fontAlgn="base">
              <a:lnSpc>
                <a:spcPct val="102000"/>
              </a:lnSpc>
              <a:spcBef>
                <a:spcPct val="0"/>
              </a:spcBef>
              <a:spcAft>
                <a:spcPct val="0"/>
              </a:spcAft>
              <a:buFont typeface="AU Passata" pitchFamily="34" charset="0"/>
              <a:buNone/>
            </a:pPr>
            <a:endParaRPr lang="en-US" sz="900" cap="all" dirty="0">
              <a:solidFill>
                <a:srgbClr val="03428E"/>
              </a:solidFill>
              <a:latin typeface="AU Passata" pitchFamily="34" charset="0"/>
            </a:endParaRPr>
          </a:p>
        </p:txBody>
      </p:sp>
      <p:sp>
        <p:nvSpPr>
          <p:cNvPr id="9" name="bmkFld3AuthorName"/>
          <p:cNvSpPr txBox="1">
            <a:spLocks noChangeArrowheads="1"/>
          </p:cNvSpPr>
          <p:nvPr userDrawn="1"/>
        </p:nvSpPr>
        <p:spPr bwMode="auto">
          <a:xfrm>
            <a:off x="4767263" y="682625"/>
            <a:ext cx="2609850" cy="144463"/>
          </a:xfrm>
          <a:prstGeom prst="rect">
            <a:avLst/>
          </a:prstGeom>
          <a:noFill/>
          <a:ln w="1778" algn="ctr">
            <a:noFill/>
            <a:miter lim="800000"/>
            <a:headEnd/>
            <a:tailEnd/>
          </a:ln>
          <a:effectLst/>
        </p:spPr>
        <p:txBody>
          <a:bodyPr lIns="0" tIns="0" rIns="0" bIns="0" anchor="b"/>
          <a:lstStyle/>
          <a:p>
            <a:pPr algn="r" defTabSz="914400" fontAlgn="base">
              <a:lnSpc>
                <a:spcPct val="102000"/>
              </a:lnSpc>
              <a:spcBef>
                <a:spcPct val="0"/>
              </a:spcBef>
              <a:spcAft>
                <a:spcPct val="0"/>
              </a:spcAft>
              <a:buFont typeface="AU Passata" pitchFamily="34" charset="0"/>
              <a:buNone/>
            </a:pPr>
            <a:endParaRPr lang="en-US" sz="900" cap="all" dirty="0">
              <a:solidFill>
                <a:srgbClr val="03428E"/>
              </a:solidFill>
              <a:latin typeface="AU Passata" pitchFamily="34" charset="0"/>
            </a:endParaRPr>
          </a:p>
        </p:txBody>
      </p:sp>
      <p:sp>
        <p:nvSpPr>
          <p:cNvPr id="10" name="bmkFld3AuthorTitle"/>
          <p:cNvSpPr txBox="1">
            <a:spLocks noChangeArrowheads="1"/>
          </p:cNvSpPr>
          <p:nvPr userDrawn="1"/>
        </p:nvSpPr>
        <p:spPr bwMode="auto">
          <a:xfrm>
            <a:off x="4767263" y="811213"/>
            <a:ext cx="2609850" cy="144462"/>
          </a:xfrm>
          <a:prstGeom prst="rect">
            <a:avLst/>
          </a:prstGeom>
          <a:noFill/>
          <a:ln w="1778" algn="ctr">
            <a:noFill/>
            <a:miter lim="800000"/>
            <a:headEnd/>
            <a:tailEnd/>
          </a:ln>
          <a:effectLst/>
        </p:spPr>
        <p:txBody>
          <a:bodyPr lIns="0" tIns="0" rIns="0" bIns="0" anchor="b"/>
          <a:lstStyle/>
          <a:p>
            <a:pPr algn="r" defTabSz="914400" fontAlgn="base">
              <a:lnSpc>
                <a:spcPct val="102000"/>
              </a:lnSpc>
              <a:spcBef>
                <a:spcPct val="0"/>
              </a:spcBef>
              <a:spcAft>
                <a:spcPct val="0"/>
              </a:spcAft>
              <a:buFont typeface="AU Passata" pitchFamily="34" charset="0"/>
              <a:buNone/>
            </a:pPr>
            <a:endParaRPr lang="en-US" sz="900" cap="all" dirty="0">
              <a:solidFill>
                <a:srgbClr val="03428E"/>
              </a:solidFill>
              <a:latin typeface="AU Passata" pitchFamily="34" charset="0"/>
            </a:endParaRPr>
          </a:p>
        </p:txBody>
      </p:sp>
      <p:sp>
        <p:nvSpPr>
          <p:cNvPr id="11" name="bmkFld4Date"/>
          <p:cNvSpPr txBox="1">
            <a:spLocks noChangeArrowheads="1"/>
          </p:cNvSpPr>
          <p:nvPr userDrawn="1"/>
        </p:nvSpPr>
        <p:spPr bwMode="auto">
          <a:xfrm>
            <a:off x="7556500" y="554038"/>
            <a:ext cx="1223963" cy="144462"/>
          </a:xfrm>
          <a:prstGeom prst="rect">
            <a:avLst/>
          </a:prstGeom>
          <a:noFill/>
          <a:ln w="1778" algn="ctr">
            <a:noFill/>
            <a:miter lim="800000"/>
            <a:headEnd/>
            <a:tailEnd/>
          </a:ln>
          <a:effectLst/>
        </p:spPr>
        <p:txBody>
          <a:bodyPr lIns="0" tIns="0" rIns="0" bIns="0" anchor="b"/>
          <a:lstStyle/>
          <a:p>
            <a:pPr algn="r" defTabSz="914400" fontAlgn="base">
              <a:lnSpc>
                <a:spcPct val="102000"/>
              </a:lnSpc>
              <a:spcBef>
                <a:spcPct val="0"/>
              </a:spcBef>
              <a:spcAft>
                <a:spcPct val="0"/>
              </a:spcAft>
              <a:buFont typeface="AU Passata" pitchFamily="34" charset="0"/>
              <a:buNone/>
            </a:pPr>
            <a:endParaRPr lang="en-US" sz="900" cap="all" dirty="0">
              <a:solidFill>
                <a:srgbClr val="03428E"/>
              </a:solidFill>
              <a:latin typeface="AU Passata" pitchFamily="34" charset="0"/>
            </a:endParaRPr>
          </a:p>
        </p:txBody>
      </p:sp>
      <p:sp>
        <p:nvSpPr>
          <p:cNvPr id="12" name="bmkFld4SubEntity"/>
          <p:cNvSpPr txBox="1">
            <a:spLocks noChangeArrowheads="1"/>
          </p:cNvSpPr>
          <p:nvPr userDrawn="1"/>
        </p:nvSpPr>
        <p:spPr bwMode="auto">
          <a:xfrm>
            <a:off x="1120775" y="723900"/>
            <a:ext cx="2041525" cy="495300"/>
          </a:xfrm>
          <a:prstGeom prst="rect">
            <a:avLst/>
          </a:prstGeom>
          <a:noFill/>
          <a:ln w="1778" algn="ctr">
            <a:noFill/>
            <a:miter lim="800000"/>
            <a:headEnd/>
            <a:tailEnd/>
          </a:ln>
          <a:effectLst/>
        </p:spPr>
        <p:txBody>
          <a:bodyPr lIns="0" tIns="0" rIns="0" bIns="0"/>
          <a:lstStyle/>
          <a:p>
            <a:pPr defTabSz="914400" fontAlgn="base">
              <a:lnSpc>
                <a:spcPct val="95000"/>
              </a:lnSpc>
              <a:spcBef>
                <a:spcPct val="0"/>
              </a:spcBef>
              <a:spcAft>
                <a:spcPct val="0"/>
              </a:spcAft>
              <a:buFont typeface="AU Passata" pitchFamily="34" charset="0"/>
              <a:buNone/>
            </a:pPr>
            <a:endParaRPr lang="en-US" sz="800" cap="all">
              <a:solidFill>
                <a:srgbClr val="03428E"/>
              </a:solidFill>
              <a:latin typeface="AU Passata" pitchFamily="34" charset="0"/>
            </a:endParaRPr>
          </a:p>
        </p:txBody>
      </p:sp>
      <p:sp>
        <p:nvSpPr>
          <p:cNvPr id="13" name="bmkFld4MainEntity"/>
          <p:cNvSpPr txBox="1">
            <a:spLocks noChangeArrowheads="1"/>
          </p:cNvSpPr>
          <p:nvPr userDrawn="1"/>
        </p:nvSpPr>
        <p:spPr bwMode="auto">
          <a:xfrm>
            <a:off x="1120775" y="187325"/>
            <a:ext cx="2041525" cy="495300"/>
          </a:xfrm>
          <a:prstGeom prst="rect">
            <a:avLst/>
          </a:prstGeom>
          <a:noFill/>
          <a:ln w="1778" algn="ctr">
            <a:noFill/>
            <a:miter lim="800000"/>
            <a:headEnd/>
            <a:tailEnd/>
          </a:ln>
          <a:effectLst/>
        </p:spPr>
        <p:txBody>
          <a:bodyPr lIns="0" tIns="0" rIns="0" bIns="0" anchor="b"/>
          <a:lstStyle/>
          <a:p>
            <a:pPr defTabSz="914400" fontAlgn="base">
              <a:lnSpc>
                <a:spcPct val="95000"/>
              </a:lnSpc>
              <a:spcBef>
                <a:spcPct val="0"/>
              </a:spcBef>
              <a:spcAft>
                <a:spcPct val="0"/>
              </a:spcAft>
              <a:buFont typeface="AU Passata" pitchFamily="34" charset="0"/>
              <a:buNone/>
            </a:pPr>
            <a:r>
              <a:rPr lang="en-US" sz="1100" cap="all" dirty="0" smtClean="0">
                <a:solidFill>
                  <a:srgbClr val="03428E"/>
                </a:solidFill>
                <a:latin typeface="AU Passata" pitchFamily="34" charset="0"/>
              </a:rPr>
              <a:t>Aarhus</a:t>
            </a:r>
          </a:p>
          <a:p>
            <a:pPr defTabSz="914400" fontAlgn="base">
              <a:lnSpc>
                <a:spcPct val="95000"/>
              </a:lnSpc>
              <a:spcBef>
                <a:spcPct val="0"/>
              </a:spcBef>
              <a:spcAft>
                <a:spcPct val="0"/>
              </a:spcAft>
              <a:buFont typeface="AU Passata" pitchFamily="34" charset="0"/>
              <a:buNone/>
            </a:pPr>
            <a:r>
              <a:rPr lang="en-US" sz="1100" cap="all" dirty="0" smtClean="0">
                <a:solidFill>
                  <a:srgbClr val="03428E"/>
                </a:solidFill>
                <a:latin typeface="AU Passata" pitchFamily="34" charset="0"/>
              </a:rPr>
              <a:t>university</a:t>
            </a:r>
          </a:p>
        </p:txBody>
      </p:sp>
      <p:sp>
        <p:nvSpPr>
          <p:cNvPr id="14" name="Line 13"/>
          <p:cNvSpPr>
            <a:spLocks noChangeShapeType="1"/>
          </p:cNvSpPr>
          <p:nvPr userDrawn="1"/>
        </p:nvSpPr>
        <p:spPr bwMode="auto">
          <a:xfrm>
            <a:off x="358775" y="2775600"/>
            <a:ext cx="1403350" cy="0"/>
          </a:xfrm>
          <a:prstGeom prst="line">
            <a:avLst/>
          </a:prstGeom>
          <a:noFill/>
          <a:ln w="1778">
            <a:solidFill>
              <a:schemeClr val="bg2"/>
            </a:solidFill>
            <a:round/>
            <a:headEnd/>
            <a:tailEnd/>
          </a:ln>
          <a:effectLst/>
        </p:spPr>
        <p:txBody>
          <a:bodyPr/>
          <a:lstStyle/>
          <a:p>
            <a:pPr defTabSz="914400" fontAlgn="base">
              <a:lnSpc>
                <a:spcPts val="3600"/>
              </a:lnSpc>
              <a:spcBef>
                <a:spcPct val="0"/>
              </a:spcBef>
              <a:spcAft>
                <a:spcPct val="0"/>
              </a:spcAft>
              <a:buFont typeface="AU Passata" pitchFamily="34" charset="0"/>
              <a:buNone/>
            </a:pPr>
            <a:endParaRPr lang="da-DK" sz="3600">
              <a:solidFill>
                <a:srgbClr val="000000"/>
              </a:solidFill>
              <a:latin typeface="AU Passata" pitchFamily="34" charset="0"/>
            </a:endParaRPr>
          </a:p>
        </p:txBody>
      </p:sp>
    </p:spTree>
    <p:extLst>
      <p:ext uri="{BB962C8B-B14F-4D97-AF65-F5344CB8AC3E}">
        <p14:creationId xmlns:p14="http://schemas.microsoft.com/office/powerpoint/2010/main" val="38212924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5.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8775" y="1620000"/>
            <a:ext cx="8421688" cy="9493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endParaRPr lang="da-DK" dirty="0" smtClean="0"/>
          </a:p>
        </p:txBody>
      </p:sp>
      <p:sp>
        <p:nvSpPr>
          <p:cNvPr id="1027" name="Rectangle 3"/>
          <p:cNvSpPr>
            <a:spLocks noGrp="1" noChangeArrowheads="1"/>
          </p:cNvSpPr>
          <p:nvPr>
            <p:ph type="body" idx="1"/>
          </p:nvPr>
        </p:nvSpPr>
        <p:spPr bwMode="auto">
          <a:xfrm>
            <a:off x="358775" y="2937599"/>
            <a:ext cx="8421688" cy="3240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smtClean="0"/>
          </a:p>
        </p:txBody>
      </p:sp>
      <p:sp>
        <p:nvSpPr>
          <p:cNvPr id="1030" name="Rectangle 6"/>
          <p:cNvSpPr>
            <a:spLocks noGrp="1" noChangeArrowheads="1"/>
          </p:cNvSpPr>
          <p:nvPr>
            <p:ph type="sldNum" sz="quarter" idx="4"/>
          </p:nvPr>
        </p:nvSpPr>
        <p:spPr bwMode="auto">
          <a:xfrm>
            <a:off x="6646863" y="6245225"/>
            <a:ext cx="2133600" cy="1397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02000"/>
              </a:lnSpc>
              <a:buFontTx/>
              <a:buNone/>
              <a:defRPr sz="900">
                <a:solidFill>
                  <a:schemeClr val="bg2"/>
                </a:solidFill>
              </a:defRPr>
            </a:lvl1pPr>
          </a:lstStyle>
          <a:p>
            <a:pPr defTabSz="914400" fontAlgn="base">
              <a:spcBef>
                <a:spcPct val="0"/>
              </a:spcBef>
              <a:spcAft>
                <a:spcPct val="0"/>
              </a:spcAft>
            </a:pPr>
            <a:endParaRPr lang="da-DK" dirty="0">
              <a:solidFill>
                <a:srgbClr val="03428E"/>
              </a:solidFill>
              <a:latin typeface="AU Passata" pitchFamily="34" charset="0"/>
            </a:endParaRPr>
          </a:p>
        </p:txBody>
      </p:sp>
      <p:sp>
        <p:nvSpPr>
          <p:cNvPr id="1034" name="Rectangle 10"/>
          <p:cNvSpPr>
            <a:spLocks noChangeArrowheads="1"/>
          </p:cNvSpPr>
          <p:nvPr/>
        </p:nvSpPr>
        <p:spPr bwMode="auto">
          <a:xfrm>
            <a:off x="7556500" y="358775"/>
            <a:ext cx="1223963" cy="71438"/>
          </a:xfrm>
          <a:prstGeom prst="rect">
            <a:avLst/>
          </a:prstGeom>
          <a:solidFill>
            <a:schemeClr val="bg2"/>
          </a:solidFill>
          <a:ln w="9525">
            <a:noFill/>
            <a:miter lim="800000"/>
            <a:headEnd/>
            <a:tailEnd/>
          </a:ln>
          <a:effectLst/>
        </p:spPr>
        <p:txBody>
          <a:bodyPr wrap="none" anchor="ctr"/>
          <a:lstStyle/>
          <a:p>
            <a:pPr defTabSz="914400" fontAlgn="base">
              <a:lnSpc>
                <a:spcPts val="3600"/>
              </a:lnSpc>
              <a:spcBef>
                <a:spcPct val="0"/>
              </a:spcBef>
              <a:spcAft>
                <a:spcPct val="0"/>
              </a:spcAft>
              <a:buFont typeface="AU Passata" pitchFamily="34" charset="0"/>
              <a:buNone/>
            </a:pPr>
            <a:endParaRPr lang="da-DK" sz="3600" cap="all">
              <a:solidFill>
                <a:srgbClr val="000000"/>
              </a:solidFill>
              <a:latin typeface="AU Passata" pitchFamily="34" charset="0"/>
            </a:endParaRPr>
          </a:p>
        </p:txBody>
      </p:sp>
      <p:sp>
        <p:nvSpPr>
          <p:cNvPr id="1035" name="Rectangle 11"/>
          <p:cNvSpPr>
            <a:spLocks noChangeArrowheads="1"/>
          </p:cNvSpPr>
          <p:nvPr/>
        </p:nvSpPr>
        <p:spPr bwMode="auto">
          <a:xfrm>
            <a:off x="4749800" y="358775"/>
            <a:ext cx="2627313" cy="71438"/>
          </a:xfrm>
          <a:prstGeom prst="rect">
            <a:avLst/>
          </a:prstGeom>
          <a:solidFill>
            <a:schemeClr val="bg2"/>
          </a:solidFill>
          <a:ln w="9525">
            <a:noFill/>
            <a:miter lim="800000"/>
            <a:headEnd/>
            <a:tailEnd/>
          </a:ln>
          <a:effectLst/>
        </p:spPr>
        <p:txBody>
          <a:bodyPr wrap="none" anchor="ctr"/>
          <a:lstStyle/>
          <a:p>
            <a:pPr defTabSz="914400" fontAlgn="base">
              <a:lnSpc>
                <a:spcPts val="3600"/>
              </a:lnSpc>
              <a:spcBef>
                <a:spcPct val="0"/>
              </a:spcBef>
              <a:spcAft>
                <a:spcPct val="0"/>
              </a:spcAft>
              <a:buFont typeface="AU Passata" pitchFamily="34" charset="0"/>
              <a:buNone/>
            </a:pPr>
            <a:endParaRPr lang="da-DK" sz="3600" cap="all">
              <a:solidFill>
                <a:srgbClr val="000000"/>
              </a:solidFill>
              <a:latin typeface="AU Passata" pitchFamily="34" charset="0"/>
            </a:endParaRPr>
          </a:p>
        </p:txBody>
      </p:sp>
      <p:grpSp>
        <p:nvGrpSpPr>
          <p:cNvPr id="1045" name="Group 21"/>
          <p:cNvGrpSpPr>
            <a:grpSpLocks noChangeAspect="1"/>
          </p:cNvGrpSpPr>
          <p:nvPr/>
        </p:nvGrpSpPr>
        <p:grpSpPr bwMode="auto">
          <a:xfrm>
            <a:off x="358775" y="358775"/>
            <a:ext cx="590550" cy="295275"/>
            <a:chOff x="454" y="227"/>
            <a:chExt cx="384" cy="192"/>
          </a:xfrm>
        </p:grpSpPr>
        <p:sp>
          <p:nvSpPr>
            <p:cNvPr id="1046" name="Freeform 22"/>
            <p:cNvSpPr>
              <a:spLocks noChangeAspect="1"/>
            </p:cNvSpPr>
            <p:nvPr/>
          </p:nvSpPr>
          <p:spPr bwMode="auto">
            <a:xfrm>
              <a:off x="646" y="323"/>
              <a:ext cx="192" cy="96"/>
            </a:xfrm>
            <a:custGeom>
              <a:avLst/>
              <a:gdLst/>
              <a:ahLst/>
              <a:cxnLst>
                <a:cxn ang="0">
                  <a:pos x="8139" y="416"/>
                </a:cxn>
                <a:cxn ang="0">
                  <a:pos x="8033" y="1019"/>
                </a:cxn>
                <a:cxn ang="0">
                  <a:pos x="7841" y="1587"/>
                </a:cxn>
                <a:cxn ang="0">
                  <a:pos x="7571" y="2114"/>
                </a:cxn>
                <a:cxn ang="0">
                  <a:pos x="7231" y="2594"/>
                </a:cxn>
                <a:cxn ang="0">
                  <a:pos x="6827" y="3019"/>
                </a:cxn>
                <a:cxn ang="0">
                  <a:pos x="6365" y="3382"/>
                </a:cxn>
                <a:cxn ang="0">
                  <a:pos x="5853" y="3677"/>
                </a:cxn>
                <a:cxn ang="0">
                  <a:pos x="5297" y="3896"/>
                </a:cxn>
                <a:cxn ang="0">
                  <a:pos x="4703" y="4033"/>
                </a:cxn>
                <a:cxn ang="0">
                  <a:pos x="4080" y="4080"/>
                </a:cxn>
                <a:cxn ang="0">
                  <a:pos x="3460" y="4033"/>
                </a:cxn>
                <a:cxn ang="0">
                  <a:pos x="2868" y="3896"/>
                </a:cxn>
                <a:cxn ang="0">
                  <a:pos x="2313" y="3677"/>
                </a:cxn>
                <a:cxn ang="0">
                  <a:pos x="1800" y="3382"/>
                </a:cxn>
                <a:cxn ang="0">
                  <a:pos x="1338" y="3019"/>
                </a:cxn>
                <a:cxn ang="0">
                  <a:pos x="933" y="2594"/>
                </a:cxn>
                <a:cxn ang="0">
                  <a:pos x="592" y="2114"/>
                </a:cxn>
                <a:cxn ang="0">
                  <a:pos x="321" y="1587"/>
                </a:cxn>
                <a:cxn ang="0">
                  <a:pos x="129" y="1019"/>
                </a:cxn>
                <a:cxn ang="0">
                  <a:pos x="21" y="416"/>
                </a:cxn>
                <a:cxn ang="0">
                  <a:pos x="2040" y="0"/>
                </a:cxn>
                <a:cxn ang="0">
                  <a:pos x="2064" y="309"/>
                </a:cxn>
                <a:cxn ang="0">
                  <a:pos x="2133" y="604"/>
                </a:cxn>
                <a:cxn ang="0">
                  <a:pos x="2243" y="881"/>
                </a:cxn>
                <a:cxn ang="0">
                  <a:pos x="2391" y="1137"/>
                </a:cxn>
                <a:cxn ang="0">
                  <a:pos x="2572" y="1369"/>
                </a:cxn>
                <a:cxn ang="0">
                  <a:pos x="2786" y="1572"/>
                </a:cxn>
                <a:cxn ang="0">
                  <a:pos x="3025" y="1743"/>
                </a:cxn>
                <a:cxn ang="0">
                  <a:pos x="3290" y="1879"/>
                </a:cxn>
                <a:cxn ang="0">
                  <a:pos x="3573" y="1976"/>
                </a:cxn>
                <a:cxn ang="0">
                  <a:pos x="3873" y="2030"/>
                </a:cxn>
                <a:cxn ang="0">
                  <a:pos x="4186" y="2037"/>
                </a:cxn>
                <a:cxn ang="0">
                  <a:pos x="4492" y="1998"/>
                </a:cxn>
                <a:cxn ang="0">
                  <a:pos x="4784" y="1916"/>
                </a:cxn>
                <a:cxn ang="0">
                  <a:pos x="5054" y="1792"/>
                </a:cxn>
                <a:cxn ang="0">
                  <a:pos x="5303" y="1632"/>
                </a:cxn>
                <a:cxn ang="0">
                  <a:pos x="5524" y="1439"/>
                </a:cxn>
                <a:cxn ang="0">
                  <a:pos x="5716" y="1217"/>
                </a:cxn>
                <a:cxn ang="0">
                  <a:pos x="5875" y="969"/>
                </a:cxn>
                <a:cxn ang="0">
                  <a:pos x="5997" y="699"/>
                </a:cxn>
                <a:cxn ang="0">
                  <a:pos x="6079" y="409"/>
                </a:cxn>
                <a:cxn ang="0">
                  <a:pos x="6118" y="104"/>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2"/>
            </a:solidFill>
            <a:ln w="9525">
              <a:noFill/>
              <a:round/>
              <a:headEnd/>
              <a:tailEnd/>
            </a:ln>
          </p:spPr>
          <p:txBody>
            <a:bodyPr/>
            <a:lstStyle/>
            <a:p>
              <a:pPr defTabSz="914400" fontAlgn="base">
                <a:lnSpc>
                  <a:spcPts val="3600"/>
                </a:lnSpc>
                <a:spcBef>
                  <a:spcPct val="0"/>
                </a:spcBef>
                <a:spcAft>
                  <a:spcPct val="0"/>
                </a:spcAft>
                <a:buFont typeface="AU Passata" pitchFamily="34" charset="0"/>
                <a:buNone/>
              </a:pPr>
              <a:endParaRPr lang="da-DK" sz="3600" cap="all">
                <a:solidFill>
                  <a:srgbClr val="000000"/>
                </a:solidFill>
                <a:latin typeface="AU Passata" pitchFamily="34" charset="0"/>
              </a:endParaRPr>
            </a:p>
          </p:txBody>
        </p:sp>
        <p:sp>
          <p:nvSpPr>
            <p:cNvPr id="1047" name="Freeform 23"/>
            <p:cNvSpPr>
              <a:spLocks noChangeAspect="1"/>
            </p:cNvSpPr>
            <p:nvPr/>
          </p:nvSpPr>
          <p:spPr bwMode="auto">
            <a:xfrm>
              <a:off x="454" y="227"/>
              <a:ext cx="192" cy="192"/>
            </a:xfrm>
            <a:custGeom>
              <a:avLst/>
              <a:gdLst/>
              <a:ahLst/>
              <a:cxnLst>
                <a:cxn ang="0">
                  <a:pos x="2878" y="8160"/>
                </a:cxn>
                <a:cxn ang="0">
                  <a:pos x="0" y="8160"/>
                </a:cxn>
                <a:cxn ang="0">
                  <a:pos x="8160" y="0"/>
                </a:cxn>
                <a:cxn ang="0">
                  <a:pos x="8160" y="2892"/>
                </a:cxn>
                <a:cxn ang="0">
                  <a:pos x="2878" y="8160"/>
                </a:cxn>
              </a:cxnLst>
              <a:rect l="0" t="0" r="r" b="b"/>
              <a:pathLst>
                <a:path w="8160" h="8160">
                  <a:moveTo>
                    <a:pt x="2878" y="8160"/>
                  </a:moveTo>
                  <a:lnTo>
                    <a:pt x="0" y="8160"/>
                  </a:lnTo>
                  <a:lnTo>
                    <a:pt x="8160" y="0"/>
                  </a:lnTo>
                  <a:lnTo>
                    <a:pt x="8160" y="2892"/>
                  </a:lnTo>
                  <a:lnTo>
                    <a:pt x="2878" y="8160"/>
                  </a:lnTo>
                  <a:close/>
                </a:path>
              </a:pathLst>
            </a:custGeom>
            <a:solidFill>
              <a:schemeClr val="bg2"/>
            </a:solidFill>
            <a:ln w="9525">
              <a:noFill/>
              <a:round/>
              <a:headEnd/>
              <a:tailEnd/>
            </a:ln>
          </p:spPr>
          <p:txBody>
            <a:bodyPr/>
            <a:lstStyle/>
            <a:p>
              <a:pPr defTabSz="914400" fontAlgn="base">
                <a:lnSpc>
                  <a:spcPts val="3600"/>
                </a:lnSpc>
                <a:spcBef>
                  <a:spcPct val="0"/>
                </a:spcBef>
                <a:spcAft>
                  <a:spcPct val="0"/>
                </a:spcAft>
                <a:buFont typeface="AU Passata" pitchFamily="34" charset="0"/>
                <a:buNone/>
              </a:pPr>
              <a:endParaRPr lang="da-DK" sz="3600" cap="all">
                <a:solidFill>
                  <a:srgbClr val="000000"/>
                </a:solidFill>
                <a:latin typeface="AU Passata" pitchFamily="34" charset="0"/>
              </a:endParaRPr>
            </a:p>
          </p:txBody>
        </p:sp>
      </p:grpSp>
    </p:spTree>
    <p:extLst>
      <p:ext uri="{BB962C8B-B14F-4D97-AF65-F5344CB8AC3E}">
        <p14:creationId xmlns:p14="http://schemas.microsoft.com/office/powerpoint/2010/main" val="370631484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timing>
    <p:tnLst>
      <p:par>
        <p:cTn id="1" dur="indefinite" restart="never" nodeType="tmRoot"/>
      </p:par>
    </p:tnLst>
  </p:timing>
  <p:hf hdr="0" ftr="0" dt="0"/>
  <p:txStyles>
    <p:titleStyle>
      <a:lvl1pPr algn="l" rtl="0" eaLnBrk="1" fontAlgn="base" hangingPunct="1">
        <a:lnSpc>
          <a:spcPct val="83000"/>
        </a:lnSpc>
        <a:spcBef>
          <a:spcPct val="0"/>
        </a:spcBef>
        <a:spcAft>
          <a:spcPct val="0"/>
        </a:spcAft>
        <a:defRPr sz="3600" cap="all" baseline="0">
          <a:solidFill>
            <a:schemeClr val="bg2"/>
          </a:solidFill>
          <a:latin typeface="+mj-lt"/>
          <a:ea typeface="+mj-ea"/>
          <a:cs typeface="+mj-cs"/>
        </a:defRPr>
      </a:lvl1pPr>
      <a:lvl2pPr algn="l" rtl="0" eaLnBrk="1" fontAlgn="base" hangingPunct="1">
        <a:lnSpc>
          <a:spcPct val="83000"/>
        </a:lnSpc>
        <a:spcBef>
          <a:spcPct val="0"/>
        </a:spcBef>
        <a:spcAft>
          <a:spcPct val="0"/>
        </a:spcAft>
        <a:defRPr sz="3600">
          <a:solidFill>
            <a:schemeClr val="bg2"/>
          </a:solidFill>
          <a:latin typeface="AU Passata" pitchFamily="34" charset="0"/>
        </a:defRPr>
      </a:lvl2pPr>
      <a:lvl3pPr algn="l" rtl="0" eaLnBrk="1" fontAlgn="base" hangingPunct="1">
        <a:lnSpc>
          <a:spcPct val="83000"/>
        </a:lnSpc>
        <a:spcBef>
          <a:spcPct val="0"/>
        </a:spcBef>
        <a:spcAft>
          <a:spcPct val="0"/>
        </a:spcAft>
        <a:defRPr sz="3600">
          <a:solidFill>
            <a:schemeClr val="bg2"/>
          </a:solidFill>
          <a:latin typeface="AU Passata" pitchFamily="34" charset="0"/>
        </a:defRPr>
      </a:lvl3pPr>
      <a:lvl4pPr algn="l" rtl="0" eaLnBrk="1" fontAlgn="base" hangingPunct="1">
        <a:lnSpc>
          <a:spcPct val="83000"/>
        </a:lnSpc>
        <a:spcBef>
          <a:spcPct val="0"/>
        </a:spcBef>
        <a:spcAft>
          <a:spcPct val="0"/>
        </a:spcAft>
        <a:defRPr sz="3600">
          <a:solidFill>
            <a:schemeClr val="bg2"/>
          </a:solidFill>
          <a:latin typeface="AU Passata" pitchFamily="34" charset="0"/>
        </a:defRPr>
      </a:lvl4pPr>
      <a:lvl5pPr algn="l" rtl="0" eaLnBrk="1" fontAlgn="base" hangingPunct="1">
        <a:lnSpc>
          <a:spcPct val="83000"/>
        </a:lnSpc>
        <a:spcBef>
          <a:spcPct val="0"/>
        </a:spcBef>
        <a:spcAft>
          <a:spcPct val="0"/>
        </a:spcAft>
        <a:defRPr sz="3600">
          <a:solidFill>
            <a:schemeClr val="bg2"/>
          </a:solidFill>
          <a:latin typeface="AU Passata" pitchFamily="34" charset="0"/>
        </a:defRPr>
      </a:lvl5pPr>
      <a:lvl6pPr marL="457200" algn="l" rtl="0" eaLnBrk="1" fontAlgn="base" hangingPunct="1">
        <a:lnSpc>
          <a:spcPct val="83000"/>
        </a:lnSpc>
        <a:spcBef>
          <a:spcPct val="0"/>
        </a:spcBef>
        <a:spcAft>
          <a:spcPct val="0"/>
        </a:spcAft>
        <a:defRPr sz="3600">
          <a:solidFill>
            <a:schemeClr val="bg2"/>
          </a:solidFill>
          <a:latin typeface="AU Passata" pitchFamily="34" charset="0"/>
        </a:defRPr>
      </a:lvl6pPr>
      <a:lvl7pPr marL="914400" algn="l" rtl="0" eaLnBrk="1" fontAlgn="base" hangingPunct="1">
        <a:lnSpc>
          <a:spcPct val="83000"/>
        </a:lnSpc>
        <a:spcBef>
          <a:spcPct val="0"/>
        </a:spcBef>
        <a:spcAft>
          <a:spcPct val="0"/>
        </a:spcAft>
        <a:defRPr sz="3600">
          <a:solidFill>
            <a:schemeClr val="bg2"/>
          </a:solidFill>
          <a:latin typeface="AU Passata" pitchFamily="34" charset="0"/>
        </a:defRPr>
      </a:lvl7pPr>
      <a:lvl8pPr marL="1371600" algn="l" rtl="0" eaLnBrk="1" fontAlgn="base" hangingPunct="1">
        <a:lnSpc>
          <a:spcPct val="83000"/>
        </a:lnSpc>
        <a:spcBef>
          <a:spcPct val="0"/>
        </a:spcBef>
        <a:spcAft>
          <a:spcPct val="0"/>
        </a:spcAft>
        <a:defRPr sz="3600">
          <a:solidFill>
            <a:schemeClr val="bg2"/>
          </a:solidFill>
          <a:latin typeface="AU Passata" pitchFamily="34" charset="0"/>
        </a:defRPr>
      </a:lvl8pPr>
      <a:lvl9pPr marL="1828800" algn="l" rtl="0" eaLnBrk="1" fontAlgn="base" hangingPunct="1">
        <a:lnSpc>
          <a:spcPct val="83000"/>
        </a:lnSpc>
        <a:spcBef>
          <a:spcPct val="0"/>
        </a:spcBef>
        <a:spcAft>
          <a:spcPct val="0"/>
        </a:spcAft>
        <a:defRPr sz="3600">
          <a:solidFill>
            <a:schemeClr val="bg2"/>
          </a:solidFill>
          <a:latin typeface="AU Passata" pitchFamily="34" charset="0"/>
        </a:defRPr>
      </a:lvl9pPr>
    </p:titleStyle>
    <p:bodyStyle>
      <a:lvl1pPr marL="174625" indent="-174625" algn="l" rtl="0" eaLnBrk="1" fontAlgn="base" hangingPunct="1">
        <a:lnSpc>
          <a:spcPts val="2100"/>
        </a:lnSpc>
        <a:spcBef>
          <a:spcPct val="0"/>
        </a:spcBef>
        <a:spcAft>
          <a:spcPct val="0"/>
        </a:spcAft>
        <a:buFont typeface="AU Passata" pitchFamily="34" charset="0"/>
        <a:buChar char="›"/>
        <a:defRPr>
          <a:solidFill>
            <a:schemeClr val="bg2"/>
          </a:solidFill>
          <a:latin typeface="+mn-lt"/>
          <a:ea typeface="+mn-ea"/>
          <a:cs typeface="+mn-cs"/>
        </a:defRPr>
      </a:lvl1pPr>
      <a:lvl2pPr marL="360363" indent="-184150" algn="l" rtl="0" eaLnBrk="1" fontAlgn="base" hangingPunct="1">
        <a:lnSpc>
          <a:spcPct val="101000"/>
        </a:lnSpc>
        <a:spcBef>
          <a:spcPct val="0"/>
        </a:spcBef>
        <a:spcAft>
          <a:spcPct val="0"/>
        </a:spcAft>
        <a:buFont typeface="AU Passata" pitchFamily="34" charset="0"/>
        <a:buChar char="›"/>
        <a:defRPr sz="1400">
          <a:solidFill>
            <a:schemeClr val="bg2"/>
          </a:solidFill>
          <a:latin typeface="+mn-lt"/>
        </a:defRPr>
      </a:lvl2pPr>
      <a:lvl3pPr marL="544513" indent="-182563" algn="l" rtl="0" eaLnBrk="1" fontAlgn="base" hangingPunct="1">
        <a:lnSpc>
          <a:spcPct val="97000"/>
        </a:lnSpc>
        <a:spcBef>
          <a:spcPct val="20000"/>
        </a:spcBef>
        <a:spcAft>
          <a:spcPct val="0"/>
        </a:spcAft>
        <a:buFont typeface="AU Passata" pitchFamily="34" charset="0"/>
        <a:buChar char="›"/>
        <a:defRPr sz="1200">
          <a:solidFill>
            <a:schemeClr val="bg2"/>
          </a:solidFill>
          <a:latin typeface="+mn-lt"/>
        </a:defRPr>
      </a:lvl3pPr>
      <a:lvl4pPr marL="711200" indent="-165100" algn="l" rtl="0" eaLnBrk="1" fontAlgn="base" hangingPunct="1">
        <a:spcBef>
          <a:spcPct val="20000"/>
        </a:spcBef>
        <a:spcAft>
          <a:spcPct val="0"/>
        </a:spcAft>
        <a:buFont typeface="AU Passata" pitchFamily="34" charset="0"/>
        <a:buChar char="›"/>
        <a:defRPr sz="1200">
          <a:solidFill>
            <a:schemeClr val="bg2"/>
          </a:solidFill>
          <a:latin typeface="+mn-lt"/>
        </a:defRPr>
      </a:lvl4pPr>
      <a:lvl5pPr marL="895350" indent="-176213" algn="l" rtl="0" eaLnBrk="1" fontAlgn="base" hangingPunct="1">
        <a:spcBef>
          <a:spcPct val="20000"/>
        </a:spcBef>
        <a:spcAft>
          <a:spcPct val="0"/>
        </a:spcAft>
        <a:buFont typeface="AU Passata" pitchFamily="34" charset="0"/>
        <a:buChar char="›"/>
        <a:defRPr sz="1200">
          <a:solidFill>
            <a:schemeClr val="bg2"/>
          </a:solidFill>
          <a:latin typeface="+mn-lt"/>
        </a:defRPr>
      </a:lvl5pPr>
      <a:lvl6pPr marL="1352550" indent="-176213" algn="l" rtl="0" eaLnBrk="1" fontAlgn="base" hangingPunct="1">
        <a:spcBef>
          <a:spcPct val="20000"/>
        </a:spcBef>
        <a:spcAft>
          <a:spcPct val="0"/>
        </a:spcAft>
        <a:buFont typeface="AU Passata" pitchFamily="34" charset="0"/>
        <a:buChar char="›"/>
        <a:defRPr sz="1200">
          <a:solidFill>
            <a:schemeClr val="bg2"/>
          </a:solidFill>
          <a:latin typeface="+mn-lt"/>
        </a:defRPr>
      </a:lvl6pPr>
      <a:lvl7pPr marL="1809750" indent="-176213" algn="l" rtl="0" eaLnBrk="1" fontAlgn="base" hangingPunct="1">
        <a:spcBef>
          <a:spcPct val="20000"/>
        </a:spcBef>
        <a:spcAft>
          <a:spcPct val="0"/>
        </a:spcAft>
        <a:buFont typeface="AU Passata" pitchFamily="34" charset="0"/>
        <a:buChar char="›"/>
        <a:defRPr sz="1200">
          <a:solidFill>
            <a:schemeClr val="bg2"/>
          </a:solidFill>
          <a:latin typeface="+mn-lt"/>
        </a:defRPr>
      </a:lvl7pPr>
      <a:lvl8pPr marL="2266950" indent="-176213" algn="l" rtl="0" eaLnBrk="1" fontAlgn="base" hangingPunct="1">
        <a:spcBef>
          <a:spcPct val="20000"/>
        </a:spcBef>
        <a:spcAft>
          <a:spcPct val="0"/>
        </a:spcAft>
        <a:buFont typeface="AU Passata" pitchFamily="34" charset="0"/>
        <a:buChar char="›"/>
        <a:defRPr sz="1200">
          <a:solidFill>
            <a:schemeClr val="bg2"/>
          </a:solidFill>
          <a:latin typeface="+mn-lt"/>
        </a:defRPr>
      </a:lvl8pPr>
      <a:lvl9pPr marL="2724150" indent="-176213" algn="l" rtl="0" eaLnBrk="1" fontAlgn="base" hangingPunct="1">
        <a:spcBef>
          <a:spcPct val="20000"/>
        </a:spcBef>
        <a:spcAft>
          <a:spcPct val="0"/>
        </a:spcAft>
        <a:buFont typeface="AU Passata" pitchFamily="34" charset="0"/>
        <a:buChar char="›"/>
        <a:defRPr sz="1200">
          <a:solidFill>
            <a:schemeClr val="bg2"/>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eaLnBrk="0" fontAlgn="base" hangingPunct="0">
              <a:spcBef>
                <a:spcPct val="0"/>
              </a:spcBef>
              <a:spcAft>
                <a:spcPct val="0"/>
              </a:spcAft>
            </a:pPr>
            <a:fld id="{F6A6A5BC-D7BB-4447-AAC7-D85AE49D052D}" type="slidenum">
              <a:rPr lang="en-US" smtClean="0">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pPr>
              <a:t>‹Nr.›</a:t>
            </a:fld>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40388731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da-DK" smtClean="0"/>
              <a:t>Click to edit Master title style</a:t>
            </a:r>
            <a:endParaRPr lang="en-US"/>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pPr>
            <a:fld id="{F6A6A5BC-D7BB-4447-AAC7-D85AE49D052D}" type="slidenum">
              <a:rPr lang="en-US" smtClean="0">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pPr>
              <a:t>‹Nr.›</a:t>
            </a:fld>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54681656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17" charset="0"/>
          <a:ea typeface="ＭＳ Ｐゴシック" pitchFamily="17" charset="-128"/>
          <a:cs typeface="ＭＳ Ｐゴシック" pitchFamily="17" charset="-128"/>
        </a:defRPr>
      </a:lvl2pPr>
      <a:lvl3pPr algn="ctr" rtl="0" eaLnBrk="1" fontAlgn="base" hangingPunct="1">
        <a:spcBef>
          <a:spcPct val="0"/>
        </a:spcBef>
        <a:spcAft>
          <a:spcPct val="0"/>
        </a:spcAft>
        <a:defRPr sz="4400">
          <a:solidFill>
            <a:schemeClr val="tx2"/>
          </a:solidFill>
          <a:latin typeface="Arial" pitchFamily="17" charset="0"/>
          <a:ea typeface="ＭＳ Ｐゴシック" pitchFamily="17" charset="-128"/>
          <a:cs typeface="ＭＳ Ｐゴシック" pitchFamily="17" charset="-128"/>
        </a:defRPr>
      </a:lvl3pPr>
      <a:lvl4pPr algn="ctr" rtl="0" eaLnBrk="1" fontAlgn="base" hangingPunct="1">
        <a:spcBef>
          <a:spcPct val="0"/>
        </a:spcBef>
        <a:spcAft>
          <a:spcPct val="0"/>
        </a:spcAft>
        <a:defRPr sz="4400">
          <a:solidFill>
            <a:schemeClr val="tx2"/>
          </a:solidFill>
          <a:latin typeface="Arial" pitchFamily="17" charset="0"/>
          <a:ea typeface="ＭＳ Ｐゴシック" pitchFamily="17" charset="-128"/>
          <a:cs typeface="ＭＳ Ｐゴシック" pitchFamily="17" charset="-128"/>
        </a:defRPr>
      </a:lvl4pPr>
      <a:lvl5pPr algn="ctr" rtl="0" eaLnBrk="1" fontAlgn="base" hangingPunct="1">
        <a:spcBef>
          <a:spcPct val="0"/>
        </a:spcBef>
        <a:spcAft>
          <a:spcPct val="0"/>
        </a:spcAft>
        <a:defRPr sz="4400">
          <a:solidFill>
            <a:schemeClr val="tx2"/>
          </a:solidFill>
          <a:latin typeface="Arial" pitchFamily="17" charset="0"/>
          <a:ea typeface="ＭＳ Ｐゴシック" pitchFamily="17" charset="-128"/>
          <a:cs typeface="ＭＳ Ｐゴシック" pitchFamily="17" charset="-128"/>
        </a:defRPr>
      </a:lvl5pPr>
      <a:lvl6pPr marL="457200" algn="ctr" rtl="0" eaLnBrk="1" fontAlgn="base" hangingPunct="1">
        <a:spcBef>
          <a:spcPct val="0"/>
        </a:spcBef>
        <a:spcAft>
          <a:spcPct val="0"/>
        </a:spcAft>
        <a:defRPr sz="4400">
          <a:solidFill>
            <a:schemeClr val="tx2"/>
          </a:solidFill>
          <a:latin typeface="Arial" pitchFamily="17" charset="0"/>
          <a:ea typeface="ＭＳ Ｐゴシック" pitchFamily="17" charset="-128"/>
          <a:cs typeface="ＭＳ Ｐゴシック" pitchFamily="17" charset="-128"/>
        </a:defRPr>
      </a:lvl6pPr>
      <a:lvl7pPr marL="914400" algn="ctr" rtl="0" eaLnBrk="1" fontAlgn="base" hangingPunct="1">
        <a:spcBef>
          <a:spcPct val="0"/>
        </a:spcBef>
        <a:spcAft>
          <a:spcPct val="0"/>
        </a:spcAft>
        <a:defRPr sz="4400">
          <a:solidFill>
            <a:schemeClr val="tx2"/>
          </a:solidFill>
          <a:latin typeface="Arial" pitchFamily="17" charset="0"/>
          <a:ea typeface="ＭＳ Ｐゴシック" pitchFamily="17" charset="-128"/>
          <a:cs typeface="ＭＳ Ｐゴシック" pitchFamily="17" charset="-128"/>
        </a:defRPr>
      </a:lvl7pPr>
      <a:lvl8pPr marL="1371600" algn="ctr" rtl="0" eaLnBrk="1" fontAlgn="base" hangingPunct="1">
        <a:spcBef>
          <a:spcPct val="0"/>
        </a:spcBef>
        <a:spcAft>
          <a:spcPct val="0"/>
        </a:spcAft>
        <a:defRPr sz="4400">
          <a:solidFill>
            <a:schemeClr val="tx2"/>
          </a:solidFill>
          <a:latin typeface="Arial" pitchFamily="17" charset="0"/>
          <a:ea typeface="ＭＳ Ｐゴシック" pitchFamily="17" charset="-128"/>
          <a:cs typeface="ＭＳ Ｐゴシック" pitchFamily="17" charset="-128"/>
        </a:defRPr>
      </a:lvl8pPr>
      <a:lvl9pPr marL="1828800" algn="ctr" rtl="0" eaLnBrk="1" fontAlgn="base" hangingPunct="1">
        <a:spcBef>
          <a:spcPct val="0"/>
        </a:spcBef>
        <a:spcAft>
          <a:spcPct val="0"/>
        </a:spcAft>
        <a:defRPr sz="4400">
          <a:solidFill>
            <a:schemeClr val="tx2"/>
          </a:solidFill>
          <a:latin typeface="Arial" pitchFamily="17" charset="0"/>
          <a:ea typeface="ＭＳ Ｐゴシック" pitchFamily="17" charset="-128"/>
          <a:cs typeface="ＭＳ Ｐゴシック" pitchFamily="17"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6481" y="273629"/>
            <a:ext cx="8226720" cy="114348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da-DK" smtClean="0"/>
              <a:t>Click to edit Master title style</a:t>
            </a:r>
            <a:endParaRPr lang="en-GB"/>
          </a:p>
        </p:txBody>
      </p:sp>
      <p:sp>
        <p:nvSpPr>
          <p:cNvPr id="1027" name="Rectangle 2"/>
          <p:cNvSpPr>
            <a:spLocks noGrp="1" noChangeArrowheads="1"/>
          </p:cNvSpPr>
          <p:nvPr>
            <p:ph type="body" idx="1"/>
          </p:nvPr>
        </p:nvSpPr>
        <p:spPr bwMode="auto">
          <a:xfrm>
            <a:off x="456481" y="1604329"/>
            <a:ext cx="8226720" cy="4524955"/>
          </a:xfrm>
          <a:prstGeom prst="rect">
            <a:avLst/>
          </a:prstGeom>
          <a:noFill/>
          <a:ln w="9525">
            <a:noFill/>
            <a:round/>
            <a:headEnd/>
            <a:tailEnd/>
          </a:ln>
        </p:spPr>
        <p:txBody>
          <a:bodyPr vert="horz" wrap="square" lIns="0" tIns="25602" rIns="0" bIns="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GB"/>
          </a:p>
        </p:txBody>
      </p:sp>
      <p:sp>
        <p:nvSpPr>
          <p:cNvPr id="2" name="Rectangle 3"/>
          <p:cNvSpPr>
            <a:spLocks noGrp="1" noChangeArrowheads="1"/>
          </p:cNvSpPr>
          <p:nvPr>
            <p:ph type="dt"/>
          </p:nvPr>
        </p:nvSpPr>
        <p:spPr bwMode="auto">
          <a:xfrm>
            <a:off x="456481" y="6247376"/>
            <a:ext cx="2128320" cy="47093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3000"/>
              </a:lnSpc>
              <a:defRPr sz="1300">
                <a:solidFill>
                  <a:srgbClr val="000000"/>
                </a:solidFill>
                <a:latin typeface="Times New Roman" charset="0"/>
              </a:defRPr>
            </a:lvl1pPr>
          </a:lstStyle>
          <a:p>
            <a:pPr defTabSz="414726" fontAlgn="base" hangingPunct="0">
              <a:spcBef>
                <a:spcPct val="0"/>
              </a:spcBef>
              <a:spcAft>
                <a:spcPct val="0"/>
              </a:spcAft>
              <a:buClr>
                <a:srgbClr val="000000"/>
              </a:buClr>
              <a:buSzPct val="100000"/>
              <a:buFont typeface="Times New Roman" charset="0"/>
              <a:buNone/>
              <a:defRPr/>
            </a:pPr>
            <a:fld id="{2747C762-157B-A942-91A4-D8A621EFB5E4}" type="datetime1">
              <a:rPr lang="en-US">
                <a:ea typeface="Arial Unicode MS"/>
                <a:cs typeface="Arial Unicode MS"/>
              </a:rPr>
              <a:pPr defTabSz="414726" fontAlgn="base" hangingPunct="0">
                <a:spcBef>
                  <a:spcPct val="0"/>
                </a:spcBef>
                <a:spcAft>
                  <a:spcPct val="0"/>
                </a:spcAft>
                <a:buClr>
                  <a:srgbClr val="000000"/>
                </a:buClr>
                <a:buSzPct val="100000"/>
                <a:buFont typeface="Times New Roman" charset="0"/>
                <a:buNone/>
                <a:defRPr/>
              </a:pPr>
              <a:t>2/9/2012</a:t>
            </a:fld>
            <a:endParaRPr lang="en-US" dirty="0">
              <a:ea typeface="Arial Unicode MS"/>
              <a:cs typeface="Arial Unicode MS"/>
            </a:endParaRPr>
          </a:p>
        </p:txBody>
      </p:sp>
      <p:sp>
        <p:nvSpPr>
          <p:cNvPr id="1028" name="Rectangle 4"/>
          <p:cNvSpPr>
            <a:spLocks noGrp="1" noChangeArrowheads="1"/>
          </p:cNvSpPr>
          <p:nvPr>
            <p:ph type="ftr"/>
          </p:nvPr>
        </p:nvSpPr>
        <p:spPr bwMode="auto">
          <a:xfrm>
            <a:off x="3126240" y="6247376"/>
            <a:ext cx="2897280" cy="47093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lnSpc>
                <a:spcPct val="93000"/>
              </a:lnSpc>
              <a:defRPr sz="1300">
                <a:solidFill>
                  <a:srgbClr val="000000"/>
                </a:solidFill>
                <a:latin typeface="Times New Roman" charset="0"/>
              </a:defRPr>
            </a:lvl1pPr>
          </a:lstStyle>
          <a:p>
            <a:pPr defTabSz="414726" fontAlgn="base" hangingPunct="0">
              <a:spcBef>
                <a:spcPct val="0"/>
              </a:spcBef>
              <a:spcAft>
                <a:spcPct val="0"/>
              </a:spcAft>
              <a:buClr>
                <a:srgbClr val="000000"/>
              </a:buClr>
              <a:buSzPct val="100000"/>
              <a:buFont typeface="Times New Roman" charset="0"/>
              <a:buNone/>
              <a:defRPr/>
            </a:pPr>
            <a:endParaRPr lang="en-US" dirty="0">
              <a:ea typeface="Arial Unicode MS"/>
              <a:cs typeface="Arial Unicode MS"/>
            </a:endParaRPr>
          </a:p>
        </p:txBody>
      </p:sp>
      <p:sp>
        <p:nvSpPr>
          <p:cNvPr id="1029" name="Rectangle 5"/>
          <p:cNvSpPr>
            <a:spLocks noGrp="1" noChangeArrowheads="1"/>
          </p:cNvSpPr>
          <p:nvPr>
            <p:ph type="sldNum"/>
          </p:nvPr>
        </p:nvSpPr>
        <p:spPr bwMode="auto">
          <a:xfrm>
            <a:off x="6554880" y="6247376"/>
            <a:ext cx="2128320" cy="47093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3000"/>
              </a:lnSpc>
              <a:tabLst>
                <a:tab pos="656650" algn="l"/>
                <a:tab pos="1313299" algn="l"/>
                <a:tab pos="1969949" algn="l"/>
              </a:tabLst>
              <a:defRPr sz="1300">
                <a:solidFill>
                  <a:srgbClr val="000000"/>
                </a:solidFill>
                <a:latin typeface="Times New Roman" charset="0"/>
                <a:ea typeface="+mn-ea"/>
                <a:cs typeface="+mn-cs"/>
              </a:defRPr>
            </a:lvl1pPr>
          </a:lstStyle>
          <a:p>
            <a:pPr defTabSz="414726" fontAlgn="base" hangingPunct="0">
              <a:spcBef>
                <a:spcPct val="0"/>
              </a:spcBef>
              <a:spcAft>
                <a:spcPct val="0"/>
              </a:spcAft>
              <a:buClr>
                <a:srgbClr val="000000"/>
              </a:buClr>
              <a:buSzPct val="100000"/>
              <a:buFont typeface="Times New Roman" charset="0"/>
              <a:buNone/>
              <a:defRPr/>
            </a:pPr>
            <a:fld id="{DEDDE9D1-A897-F94A-9FE9-DF67AC013061}" type="slidenum">
              <a:rPr lang="en-US">
                <a:ea typeface="Arial Unicode MS"/>
                <a:cs typeface="Arial Unicode MS"/>
              </a:rPr>
              <a:pPr defTabSz="414726" fontAlgn="base" hangingPunct="0">
                <a:spcBef>
                  <a:spcPct val="0"/>
                </a:spcBef>
                <a:spcAft>
                  <a:spcPct val="0"/>
                </a:spcAft>
                <a:buClr>
                  <a:srgbClr val="000000"/>
                </a:buClr>
                <a:buSzPct val="100000"/>
                <a:buFont typeface="Times New Roman" charset="0"/>
                <a:buNone/>
                <a:defRPr/>
              </a:pPr>
              <a:t>‹Nr.›</a:t>
            </a:fld>
            <a:endParaRPr lang="en-US" dirty="0">
              <a:ea typeface="Arial Unicode MS"/>
              <a:cs typeface="Arial Unicode MS"/>
            </a:endParaRPr>
          </a:p>
        </p:txBody>
      </p:sp>
    </p:spTree>
    <p:extLst>
      <p:ext uri="{BB962C8B-B14F-4D97-AF65-F5344CB8AC3E}">
        <p14:creationId xmlns:p14="http://schemas.microsoft.com/office/powerpoint/2010/main" val="2153178759"/>
      </p:ext>
    </p:extLst>
  </p:cSld>
  <p:clrMap bg1="lt1" tx1="dk1" bg2="lt2" tx2="dk2" accent1="accent1" accent2="accent2" accent3="accent3" accent4="accent4" accent5="accent5" accent6="accent6" hlink="hlink" folHlink="folHlink"/>
  <p:sldLayoutIdLst>
    <p:sldLayoutId id="2147483705" r:id="rId1"/>
  </p:sldLayoutIdLst>
  <p:hf hdr="0" ftr="0" dt="0"/>
  <p:txStyles>
    <p:titleStyle>
      <a:lvl1pPr algn="ctr" defTabSz="414726" rtl="0" eaLnBrk="1" fontAlgn="base" hangingPunct="1">
        <a:lnSpc>
          <a:spcPct val="93000"/>
        </a:lnSpc>
        <a:spcBef>
          <a:spcPct val="0"/>
        </a:spcBef>
        <a:spcAft>
          <a:spcPct val="0"/>
        </a:spcAft>
        <a:buClr>
          <a:srgbClr val="000000"/>
        </a:buClr>
        <a:buSzPct val="100000"/>
        <a:buFont typeface="Times New Roman" charset="0"/>
        <a:defRPr sz="4000">
          <a:solidFill>
            <a:srgbClr val="000000"/>
          </a:solidFill>
          <a:latin typeface="+mj-lt"/>
          <a:ea typeface="+mj-ea"/>
          <a:cs typeface="+mj-cs"/>
        </a:defRPr>
      </a:lvl1pPr>
      <a:lvl2pPr algn="ctr" defTabSz="414726" rtl="0" eaLnBrk="1" fontAlgn="base" hangingPunct="1">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Arial Unicode MS" charset="0"/>
          <a:cs typeface="Arial Unicode MS" charset="0"/>
        </a:defRPr>
      </a:lvl2pPr>
      <a:lvl3pPr algn="ctr" defTabSz="414726" rtl="0" eaLnBrk="1" fontAlgn="base" hangingPunct="1">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Arial Unicode MS" charset="0"/>
          <a:cs typeface="Arial Unicode MS" charset="0"/>
        </a:defRPr>
      </a:lvl3pPr>
      <a:lvl4pPr algn="ctr" defTabSz="414726" rtl="0" eaLnBrk="1" fontAlgn="base" hangingPunct="1">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Arial Unicode MS" charset="0"/>
          <a:cs typeface="Arial Unicode MS" charset="0"/>
        </a:defRPr>
      </a:lvl4pPr>
      <a:lvl5pPr algn="ctr" defTabSz="414726" rtl="0" eaLnBrk="1" fontAlgn="base" hangingPunct="1">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Arial Unicode MS" charset="0"/>
          <a:cs typeface="Arial Unicode MS" charset="0"/>
        </a:defRPr>
      </a:lvl5pPr>
      <a:lvl6pPr marL="2280994" indent="-207363" algn="ctr" defTabSz="414726" rtl="0" eaLnBrk="1" fontAlgn="base" hangingPunct="1">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Arial Unicode MS" charset="0"/>
          <a:cs typeface="Arial Unicode MS" charset="0"/>
        </a:defRPr>
      </a:lvl6pPr>
      <a:lvl7pPr marL="2695720" indent="-207363" algn="ctr" defTabSz="414726" rtl="0" eaLnBrk="1" fontAlgn="base" hangingPunct="1">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Arial Unicode MS" charset="0"/>
          <a:cs typeface="Arial Unicode MS" charset="0"/>
        </a:defRPr>
      </a:lvl7pPr>
      <a:lvl8pPr marL="3110446" indent="-207363" algn="ctr" defTabSz="414726" rtl="0" eaLnBrk="1" fontAlgn="base" hangingPunct="1">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Arial Unicode MS" charset="0"/>
          <a:cs typeface="Arial Unicode MS" charset="0"/>
        </a:defRPr>
      </a:lvl8pPr>
      <a:lvl9pPr marL="3525172" indent="-207363" algn="ctr" defTabSz="414726" rtl="0" eaLnBrk="1" fontAlgn="base" hangingPunct="1">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Arial Unicode MS" charset="0"/>
          <a:cs typeface="Arial Unicode MS" charset="0"/>
        </a:defRPr>
      </a:lvl9pPr>
    </p:titleStyle>
    <p:bodyStyle>
      <a:lvl1pPr marL="311045" indent="-311045" algn="l" defTabSz="414726" rtl="0" eaLnBrk="1" fontAlgn="base" hangingPunct="1">
        <a:lnSpc>
          <a:spcPct val="93000"/>
        </a:lnSpc>
        <a:spcBef>
          <a:spcPct val="0"/>
        </a:spcBef>
        <a:spcAft>
          <a:spcPts val="1293"/>
        </a:spcAft>
        <a:buClr>
          <a:srgbClr val="000000"/>
        </a:buClr>
        <a:buSzPct val="100000"/>
        <a:buFont typeface="Times New Roman" charset="0"/>
        <a:defRPr sz="2900">
          <a:solidFill>
            <a:srgbClr val="000000"/>
          </a:solidFill>
          <a:latin typeface="+mn-lt"/>
          <a:ea typeface="+mn-ea"/>
          <a:cs typeface="+mn-cs"/>
        </a:defRPr>
      </a:lvl1pPr>
      <a:lvl2pPr marL="673930" indent="-259204" algn="l" defTabSz="414726" rtl="0" eaLnBrk="1" fontAlgn="base" hangingPunct="1">
        <a:lnSpc>
          <a:spcPct val="93000"/>
        </a:lnSpc>
        <a:spcBef>
          <a:spcPct val="0"/>
        </a:spcBef>
        <a:spcAft>
          <a:spcPts val="1032"/>
        </a:spcAft>
        <a:buClr>
          <a:srgbClr val="000000"/>
        </a:buClr>
        <a:buSzPct val="100000"/>
        <a:buFont typeface="Times New Roman" charset="0"/>
        <a:defRPr sz="2500">
          <a:solidFill>
            <a:srgbClr val="000000"/>
          </a:solidFill>
          <a:latin typeface="+mn-lt"/>
          <a:ea typeface="+mn-ea"/>
          <a:cs typeface="+mn-cs"/>
        </a:defRPr>
      </a:lvl2pPr>
      <a:lvl3pPr marL="1036815" indent="-207363" algn="l" defTabSz="414726" rtl="0" eaLnBrk="1" fontAlgn="base" hangingPunct="1">
        <a:lnSpc>
          <a:spcPct val="93000"/>
        </a:lnSpc>
        <a:spcBef>
          <a:spcPct val="0"/>
        </a:spcBef>
        <a:spcAft>
          <a:spcPts val="771"/>
        </a:spcAft>
        <a:buClr>
          <a:srgbClr val="000000"/>
        </a:buClr>
        <a:buSzPct val="100000"/>
        <a:buFont typeface="Times New Roman" charset="0"/>
        <a:defRPr sz="2200">
          <a:solidFill>
            <a:srgbClr val="000000"/>
          </a:solidFill>
          <a:latin typeface="+mn-lt"/>
          <a:ea typeface="+mn-ea"/>
          <a:cs typeface="+mn-cs"/>
        </a:defRPr>
      </a:lvl3pPr>
      <a:lvl4pPr marL="1451541" indent="-207363" algn="l" defTabSz="414726" rtl="0" eaLnBrk="1" fontAlgn="base" hangingPunct="1">
        <a:lnSpc>
          <a:spcPct val="93000"/>
        </a:lnSpc>
        <a:spcBef>
          <a:spcPct val="0"/>
        </a:spcBef>
        <a:spcAft>
          <a:spcPts val="522"/>
        </a:spcAft>
        <a:buClr>
          <a:srgbClr val="000000"/>
        </a:buClr>
        <a:buSzPct val="100000"/>
        <a:buFont typeface="Times New Roman" charset="0"/>
        <a:defRPr sz="1800">
          <a:solidFill>
            <a:srgbClr val="000000"/>
          </a:solidFill>
          <a:latin typeface="+mn-lt"/>
          <a:ea typeface="+mn-ea"/>
          <a:cs typeface="+mn-cs"/>
        </a:defRPr>
      </a:lvl4pPr>
      <a:lvl5pPr marL="1866268" indent="-207363" algn="l" defTabSz="414726" rtl="0" eaLnBrk="1" fontAlgn="base" hangingPunct="1">
        <a:lnSpc>
          <a:spcPct val="93000"/>
        </a:lnSpc>
        <a:spcBef>
          <a:spcPct val="0"/>
        </a:spcBef>
        <a:spcAft>
          <a:spcPts val="261"/>
        </a:spcAft>
        <a:buClr>
          <a:srgbClr val="000000"/>
        </a:buClr>
        <a:buSzPct val="100000"/>
        <a:buFont typeface="Times New Roman" charset="0"/>
        <a:defRPr sz="1800">
          <a:solidFill>
            <a:srgbClr val="000000"/>
          </a:solidFill>
          <a:latin typeface="+mn-lt"/>
          <a:ea typeface="+mn-ea"/>
          <a:cs typeface="+mn-cs"/>
        </a:defRPr>
      </a:lvl5pPr>
      <a:lvl6pPr marL="2280994" indent="-207363" algn="l" defTabSz="414726" rtl="0" eaLnBrk="1" fontAlgn="base" hangingPunct="1">
        <a:lnSpc>
          <a:spcPct val="93000"/>
        </a:lnSpc>
        <a:spcBef>
          <a:spcPct val="0"/>
        </a:spcBef>
        <a:spcAft>
          <a:spcPts val="261"/>
        </a:spcAft>
        <a:buClr>
          <a:srgbClr val="000000"/>
        </a:buClr>
        <a:buSzPct val="100000"/>
        <a:buFont typeface="Times New Roman" charset="0"/>
        <a:defRPr sz="1800">
          <a:solidFill>
            <a:srgbClr val="000000"/>
          </a:solidFill>
          <a:latin typeface="+mn-lt"/>
          <a:ea typeface="+mn-ea"/>
          <a:cs typeface="+mn-cs"/>
        </a:defRPr>
      </a:lvl6pPr>
      <a:lvl7pPr marL="2695720" indent="-207363" algn="l" defTabSz="414726" rtl="0" eaLnBrk="1" fontAlgn="base" hangingPunct="1">
        <a:lnSpc>
          <a:spcPct val="93000"/>
        </a:lnSpc>
        <a:spcBef>
          <a:spcPct val="0"/>
        </a:spcBef>
        <a:spcAft>
          <a:spcPts val="261"/>
        </a:spcAft>
        <a:buClr>
          <a:srgbClr val="000000"/>
        </a:buClr>
        <a:buSzPct val="100000"/>
        <a:buFont typeface="Times New Roman" charset="0"/>
        <a:defRPr sz="1800">
          <a:solidFill>
            <a:srgbClr val="000000"/>
          </a:solidFill>
          <a:latin typeface="+mn-lt"/>
          <a:ea typeface="+mn-ea"/>
          <a:cs typeface="+mn-cs"/>
        </a:defRPr>
      </a:lvl7pPr>
      <a:lvl8pPr marL="3110446" indent="-207363" algn="l" defTabSz="414726" rtl="0" eaLnBrk="1" fontAlgn="base" hangingPunct="1">
        <a:lnSpc>
          <a:spcPct val="93000"/>
        </a:lnSpc>
        <a:spcBef>
          <a:spcPct val="0"/>
        </a:spcBef>
        <a:spcAft>
          <a:spcPts val="261"/>
        </a:spcAft>
        <a:buClr>
          <a:srgbClr val="000000"/>
        </a:buClr>
        <a:buSzPct val="100000"/>
        <a:buFont typeface="Times New Roman" charset="0"/>
        <a:defRPr sz="1800">
          <a:solidFill>
            <a:srgbClr val="000000"/>
          </a:solidFill>
          <a:latin typeface="+mn-lt"/>
          <a:ea typeface="+mn-ea"/>
          <a:cs typeface="+mn-cs"/>
        </a:defRPr>
      </a:lvl8pPr>
      <a:lvl9pPr marL="3525172" indent="-207363" algn="l" defTabSz="414726" rtl="0" eaLnBrk="1" fontAlgn="base" hangingPunct="1">
        <a:lnSpc>
          <a:spcPct val="93000"/>
        </a:lnSpc>
        <a:spcBef>
          <a:spcPct val="0"/>
        </a:spcBef>
        <a:spcAft>
          <a:spcPts val="261"/>
        </a:spcAft>
        <a:buClr>
          <a:srgbClr val="000000"/>
        </a:buClr>
        <a:buSzPct val="100000"/>
        <a:buFont typeface="Times New Roman" charset="0"/>
        <a:defRPr sz="1800">
          <a:solidFill>
            <a:srgbClr val="000000"/>
          </a:solidFill>
          <a:latin typeface="+mn-lt"/>
          <a:ea typeface="+mn-ea"/>
          <a:cs typeface="+mn-cs"/>
        </a:defRPr>
      </a:lvl9pPr>
    </p:bodyStyle>
    <p:otherStyle>
      <a:defPPr>
        <a:defRPr lang="da-DK"/>
      </a:defPPr>
      <a:lvl1pPr marL="0" algn="l" defTabSz="414726" rtl="0" eaLnBrk="1" latinLnBrk="0" hangingPunct="1">
        <a:defRPr sz="1600" kern="1200">
          <a:solidFill>
            <a:schemeClr val="tx1"/>
          </a:solidFill>
          <a:latin typeface="+mn-lt"/>
          <a:ea typeface="+mn-ea"/>
          <a:cs typeface="+mn-cs"/>
        </a:defRPr>
      </a:lvl1pPr>
      <a:lvl2pPr marL="414726" algn="l" defTabSz="414726" rtl="0" eaLnBrk="1" latinLnBrk="0" hangingPunct="1">
        <a:defRPr sz="1600" kern="1200">
          <a:solidFill>
            <a:schemeClr val="tx1"/>
          </a:solidFill>
          <a:latin typeface="+mn-lt"/>
          <a:ea typeface="+mn-ea"/>
          <a:cs typeface="+mn-cs"/>
        </a:defRPr>
      </a:lvl2pPr>
      <a:lvl3pPr marL="829452" algn="l" defTabSz="414726" rtl="0" eaLnBrk="1" latinLnBrk="0" hangingPunct="1">
        <a:defRPr sz="1600" kern="1200">
          <a:solidFill>
            <a:schemeClr val="tx1"/>
          </a:solidFill>
          <a:latin typeface="+mn-lt"/>
          <a:ea typeface="+mn-ea"/>
          <a:cs typeface="+mn-cs"/>
        </a:defRPr>
      </a:lvl3pPr>
      <a:lvl4pPr marL="1244178" algn="l" defTabSz="414726" rtl="0" eaLnBrk="1" latinLnBrk="0" hangingPunct="1">
        <a:defRPr sz="1600" kern="1200">
          <a:solidFill>
            <a:schemeClr val="tx1"/>
          </a:solidFill>
          <a:latin typeface="+mn-lt"/>
          <a:ea typeface="+mn-ea"/>
          <a:cs typeface="+mn-cs"/>
        </a:defRPr>
      </a:lvl4pPr>
      <a:lvl5pPr marL="1658904" algn="l" defTabSz="414726" rtl="0" eaLnBrk="1" latinLnBrk="0" hangingPunct="1">
        <a:defRPr sz="1600" kern="1200">
          <a:solidFill>
            <a:schemeClr val="tx1"/>
          </a:solidFill>
          <a:latin typeface="+mn-lt"/>
          <a:ea typeface="+mn-ea"/>
          <a:cs typeface="+mn-cs"/>
        </a:defRPr>
      </a:lvl5pPr>
      <a:lvl6pPr marL="2073631" algn="l" defTabSz="414726" rtl="0" eaLnBrk="1" latinLnBrk="0" hangingPunct="1">
        <a:defRPr sz="1600" kern="1200">
          <a:solidFill>
            <a:schemeClr val="tx1"/>
          </a:solidFill>
          <a:latin typeface="+mn-lt"/>
          <a:ea typeface="+mn-ea"/>
          <a:cs typeface="+mn-cs"/>
        </a:defRPr>
      </a:lvl6pPr>
      <a:lvl7pPr marL="2488357" algn="l" defTabSz="414726" rtl="0" eaLnBrk="1" latinLnBrk="0" hangingPunct="1">
        <a:defRPr sz="1600" kern="1200">
          <a:solidFill>
            <a:schemeClr val="tx1"/>
          </a:solidFill>
          <a:latin typeface="+mn-lt"/>
          <a:ea typeface="+mn-ea"/>
          <a:cs typeface="+mn-cs"/>
        </a:defRPr>
      </a:lvl7pPr>
      <a:lvl8pPr marL="2903083" algn="l" defTabSz="414726" rtl="0" eaLnBrk="1" latinLnBrk="0" hangingPunct="1">
        <a:defRPr sz="1600" kern="1200">
          <a:solidFill>
            <a:schemeClr val="tx1"/>
          </a:solidFill>
          <a:latin typeface="+mn-lt"/>
          <a:ea typeface="+mn-ea"/>
          <a:cs typeface="+mn-cs"/>
        </a:defRPr>
      </a:lvl8pPr>
      <a:lvl9pPr marL="3317809" algn="l" defTabSz="414726"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8775" y="1620000"/>
            <a:ext cx="8421688" cy="9493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endParaRPr lang="da-DK" dirty="0" smtClean="0"/>
          </a:p>
        </p:txBody>
      </p:sp>
      <p:sp>
        <p:nvSpPr>
          <p:cNvPr id="1027" name="Rectangle 3"/>
          <p:cNvSpPr>
            <a:spLocks noGrp="1" noChangeArrowheads="1"/>
          </p:cNvSpPr>
          <p:nvPr>
            <p:ph type="body" idx="1"/>
          </p:nvPr>
        </p:nvSpPr>
        <p:spPr bwMode="auto">
          <a:xfrm>
            <a:off x="358775" y="2937599"/>
            <a:ext cx="8421688" cy="3240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p>
        </p:txBody>
      </p:sp>
      <p:sp>
        <p:nvSpPr>
          <p:cNvPr id="1030" name="Rectangle 6"/>
          <p:cNvSpPr>
            <a:spLocks noGrp="1" noChangeArrowheads="1"/>
          </p:cNvSpPr>
          <p:nvPr>
            <p:ph type="sldNum" sz="quarter" idx="4"/>
          </p:nvPr>
        </p:nvSpPr>
        <p:spPr bwMode="auto">
          <a:xfrm>
            <a:off x="6646863" y="6245225"/>
            <a:ext cx="2133600" cy="1397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02000"/>
              </a:lnSpc>
              <a:buFontTx/>
              <a:buNone/>
              <a:defRPr sz="900">
                <a:solidFill>
                  <a:schemeClr val="bg2"/>
                </a:solidFill>
              </a:defRPr>
            </a:lvl1pPr>
          </a:lstStyle>
          <a:p>
            <a:pPr defTabSz="914400" fontAlgn="base">
              <a:spcBef>
                <a:spcPct val="0"/>
              </a:spcBef>
              <a:spcAft>
                <a:spcPct val="0"/>
              </a:spcAft>
            </a:pPr>
            <a:endParaRPr lang="da-DK" dirty="0">
              <a:solidFill>
                <a:srgbClr val="03428E"/>
              </a:solidFill>
              <a:latin typeface="AU Passata" pitchFamily="34" charset="0"/>
            </a:endParaRPr>
          </a:p>
        </p:txBody>
      </p:sp>
      <p:sp>
        <p:nvSpPr>
          <p:cNvPr id="1034" name="Rectangle 10"/>
          <p:cNvSpPr>
            <a:spLocks noChangeArrowheads="1"/>
          </p:cNvSpPr>
          <p:nvPr/>
        </p:nvSpPr>
        <p:spPr bwMode="auto">
          <a:xfrm>
            <a:off x="7556500" y="358775"/>
            <a:ext cx="1223963" cy="71438"/>
          </a:xfrm>
          <a:prstGeom prst="rect">
            <a:avLst/>
          </a:prstGeom>
          <a:solidFill>
            <a:schemeClr val="bg2"/>
          </a:solidFill>
          <a:ln w="9525">
            <a:noFill/>
            <a:miter lim="800000"/>
            <a:headEnd/>
            <a:tailEnd/>
          </a:ln>
          <a:effectLst/>
        </p:spPr>
        <p:txBody>
          <a:bodyPr wrap="none" anchor="ctr"/>
          <a:lstStyle/>
          <a:p>
            <a:pPr defTabSz="914400" fontAlgn="base">
              <a:lnSpc>
                <a:spcPts val="3600"/>
              </a:lnSpc>
              <a:spcBef>
                <a:spcPct val="0"/>
              </a:spcBef>
              <a:spcAft>
                <a:spcPct val="0"/>
              </a:spcAft>
              <a:buFont typeface="AU Passata" pitchFamily="34" charset="0"/>
              <a:buNone/>
            </a:pPr>
            <a:endParaRPr lang="da-DK" sz="3600" cap="all">
              <a:solidFill>
                <a:srgbClr val="000000"/>
              </a:solidFill>
              <a:latin typeface="AU Passata" pitchFamily="34" charset="0"/>
            </a:endParaRPr>
          </a:p>
        </p:txBody>
      </p:sp>
      <p:sp>
        <p:nvSpPr>
          <p:cNvPr id="1035" name="Rectangle 11"/>
          <p:cNvSpPr>
            <a:spLocks noChangeArrowheads="1"/>
          </p:cNvSpPr>
          <p:nvPr/>
        </p:nvSpPr>
        <p:spPr bwMode="auto">
          <a:xfrm>
            <a:off x="4749800" y="358775"/>
            <a:ext cx="2627313" cy="71438"/>
          </a:xfrm>
          <a:prstGeom prst="rect">
            <a:avLst/>
          </a:prstGeom>
          <a:solidFill>
            <a:schemeClr val="bg2"/>
          </a:solidFill>
          <a:ln w="9525">
            <a:noFill/>
            <a:miter lim="800000"/>
            <a:headEnd/>
            <a:tailEnd/>
          </a:ln>
          <a:effectLst/>
        </p:spPr>
        <p:txBody>
          <a:bodyPr wrap="none" anchor="ctr"/>
          <a:lstStyle/>
          <a:p>
            <a:pPr defTabSz="914400" fontAlgn="base">
              <a:lnSpc>
                <a:spcPts val="3600"/>
              </a:lnSpc>
              <a:spcBef>
                <a:spcPct val="0"/>
              </a:spcBef>
              <a:spcAft>
                <a:spcPct val="0"/>
              </a:spcAft>
              <a:buFont typeface="AU Passata" pitchFamily="34" charset="0"/>
              <a:buNone/>
            </a:pPr>
            <a:endParaRPr lang="da-DK" sz="3600" cap="all">
              <a:solidFill>
                <a:srgbClr val="000000"/>
              </a:solidFill>
              <a:latin typeface="AU Passata" pitchFamily="34" charset="0"/>
            </a:endParaRPr>
          </a:p>
        </p:txBody>
      </p:sp>
      <p:grpSp>
        <p:nvGrpSpPr>
          <p:cNvPr id="1045" name="Group 21"/>
          <p:cNvGrpSpPr>
            <a:grpSpLocks noChangeAspect="1"/>
          </p:cNvGrpSpPr>
          <p:nvPr/>
        </p:nvGrpSpPr>
        <p:grpSpPr bwMode="auto">
          <a:xfrm>
            <a:off x="358775" y="358775"/>
            <a:ext cx="590550" cy="295275"/>
            <a:chOff x="454" y="227"/>
            <a:chExt cx="384" cy="192"/>
          </a:xfrm>
        </p:grpSpPr>
        <p:sp>
          <p:nvSpPr>
            <p:cNvPr id="1046" name="Freeform 22"/>
            <p:cNvSpPr>
              <a:spLocks noChangeAspect="1"/>
            </p:cNvSpPr>
            <p:nvPr/>
          </p:nvSpPr>
          <p:spPr bwMode="auto">
            <a:xfrm>
              <a:off x="646" y="323"/>
              <a:ext cx="192" cy="96"/>
            </a:xfrm>
            <a:custGeom>
              <a:avLst/>
              <a:gdLst/>
              <a:ahLst/>
              <a:cxnLst>
                <a:cxn ang="0">
                  <a:pos x="8139" y="416"/>
                </a:cxn>
                <a:cxn ang="0">
                  <a:pos x="8033" y="1019"/>
                </a:cxn>
                <a:cxn ang="0">
                  <a:pos x="7841" y="1587"/>
                </a:cxn>
                <a:cxn ang="0">
                  <a:pos x="7571" y="2114"/>
                </a:cxn>
                <a:cxn ang="0">
                  <a:pos x="7231" y="2594"/>
                </a:cxn>
                <a:cxn ang="0">
                  <a:pos x="6827" y="3019"/>
                </a:cxn>
                <a:cxn ang="0">
                  <a:pos x="6365" y="3382"/>
                </a:cxn>
                <a:cxn ang="0">
                  <a:pos x="5853" y="3677"/>
                </a:cxn>
                <a:cxn ang="0">
                  <a:pos x="5297" y="3896"/>
                </a:cxn>
                <a:cxn ang="0">
                  <a:pos x="4703" y="4033"/>
                </a:cxn>
                <a:cxn ang="0">
                  <a:pos x="4080" y="4080"/>
                </a:cxn>
                <a:cxn ang="0">
                  <a:pos x="3460" y="4033"/>
                </a:cxn>
                <a:cxn ang="0">
                  <a:pos x="2868" y="3896"/>
                </a:cxn>
                <a:cxn ang="0">
                  <a:pos x="2313" y="3677"/>
                </a:cxn>
                <a:cxn ang="0">
                  <a:pos x="1800" y="3382"/>
                </a:cxn>
                <a:cxn ang="0">
                  <a:pos x="1338" y="3019"/>
                </a:cxn>
                <a:cxn ang="0">
                  <a:pos x="933" y="2594"/>
                </a:cxn>
                <a:cxn ang="0">
                  <a:pos x="592" y="2114"/>
                </a:cxn>
                <a:cxn ang="0">
                  <a:pos x="321" y="1587"/>
                </a:cxn>
                <a:cxn ang="0">
                  <a:pos x="129" y="1019"/>
                </a:cxn>
                <a:cxn ang="0">
                  <a:pos x="21" y="416"/>
                </a:cxn>
                <a:cxn ang="0">
                  <a:pos x="2040" y="0"/>
                </a:cxn>
                <a:cxn ang="0">
                  <a:pos x="2064" y="309"/>
                </a:cxn>
                <a:cxn ang="0">
                  <a:pos x="2133" y="604"/>
                </a:cxn>
                <a:cxn ang="0">
                  <a:pos x="2243" y="881"/>
                </a:cxn>
                <a:cxn ang="0">
                  <a:pos x="2391" y="1137"/>
                </a:cxn>
                <a:cxn ang="0">
                  <a:pos x="2572" y="1369"/>
                </a:cxn>
                <a:cxn ang="0">
                  <a:pos x="2786" y="1572"/>
                </a:cxn>
                <a:cxn ang="0">
                  <a:pos x="3025" y="1743"/>
                </a:cxn>
                <a:cxn ang="0">
                  <a:pos x="3290" y="1879"/>
                </a:cxn>
                <a:cxn ang="0">
                  <a:pos x="3573" y="1976"/>
                </a:cxn>
                <a:cxn ang="0">
                  <a:pos x="3873" y="2030"/>
                </a:cxn>
                <a:cxn ang="0">
                  <a:pos x="4186" y="2037"/>
                </a:cxn>
                <a:cxn ang="0">
                  <a:pos x="4492" y="1998"/>
                </a:cxn>
                <a:cxn ang="0">
                  <a:pos x="4784" y="1916"/>
                </a:cxn>
                <a:cxn ang="0">
                  <a:pos x="5054" y="1792"/>
                </a:cxn>
                <a:cxn ang="0">
                  <a:pos x="5303" y="1632"/>
                </a:cxn>
                <a:cxn ang="0">
                  <a:pos x="5524" y="1439"/>
                </a:cxn>
                <a:cxn ang="0">
                  <a:pos x="5716" y="1217"/>
                </a:cxn>
                <a:cxn ang="0">
                  <a:pos x="5875" y="969"/>
                </a:cxn>
                <a:cxn ang="0">
                  <a:pos x="5997" y="699"/>
                </a:cxn>
                <a:cxn ang="0">
                  <a:pos x="6079" y="409"/>
                </a:cxn>
                <a:cxn ang="0">
                  <a:pos x="6118" y="104"/>
                </a:cxn>
              </a:cxnLst>
              <a:rect l="0" t="0" r="r" b="b"/>
              <a:pathLst>
                <a:path w="8160" h="4080">
                  <a:moveTo>
                    <a:pt x="8160" y="0"/>
                  </a:moveTo>
                  <a:lnTo>
                    <a:pt x="8155" y="209"/>
                  </a:lnTo>
                  <a:lnTo>
                    <a:pt x="8139" y="416"/>
                  </a:lnTo>
                  <a:lnTo>
                    <a:pt x="8113" y="620"/>
                  </a:lnTo>
                  <a:lnTo>
                    <a:pt x="8077" y="821"/>
                  </a:lnTo>
                  <a:lnTo>
                    <a:pt x="8033" y="1019"/>
                  </a:lnTo>
                  <a:lnTo>
                    <a:pt x="7977" y="1212"/>
                  </a:lnTo>
                  <a:lnTo>
                    <a:pt x="7913" y="1401"/>
                  </a:lnTo>
                  <a:lnTo>
                    <a:pt x="7841" y="1587"/>
                  </a:lnTo>
                  <a:lnTo>
                    <a:pt x="7759" y="1768"/>
                  </a:lnTo>
                  <a:lnTo>
                    <a:pt x="7669" y="1943"/>
                  </a:lnTo>
                  <a:lnTo>
                    <a:pt x="7571" y="2114"/>
                  </a:lnTo>
                  <a:lnTo>
                    <a:pt x="7465" y="2280"/>
                  </a:lnTo>
                  <a:lnTo>
                    <a:pt x="7352" y="2440"/>
                  </a:lnTo>
                  <a:lnTo>
                    <a:pt x="7231" y="2594"/>
                  </a:lnTo>
                  <a:lnTo>
                    <a:pt x="7103" y="2742"/>
                  </a:lnTo>
                  <a:lnTo>
                    <a:pt x="6968" y="2884"/>
                  </a:lnTo>
                  <a:lnTo>
                    <a:pt x="6827" y="3019"/>
                  </a:lnTo>
                  <a:lnTo>
                    <a:pt x="6679" y="3148"/>
                  </a:lnTo>
                  <a:lnTo>
                    <a:pt x="6525" y="3268"/>
                  </a:lnTo>
                  <a:lnTo>
                    <a:pt x="6365" y="3382"/>
                  </a:lnTo>
                  <a:lnTo>
                    <a:pt x="6200" y="3488"/>
                  </a:lnTo>
                  <a:lnTo>
                    <a:pt x="6028" y="3586"/>
                  </a:lnTo>
                  <a:lnTo>
                    <a:pt x="5853" y="3677"/>
                  </a:lnTo>
                  <a:lnTo>
                    <a:pt x="5671" y="3759"/>
                  </a:lnTo>
                  <a:lnTo>
                    <a:pt x="5487" y="3832"/>
                  </a:lnTo>
                  <a:lnTo>
                    <a:pt x="5297" y="3896"/>
                  </a:lnTo>
                  <a:lnTo>
                    <a:pt x="5103" y="3951"/>
                  </a:lnTo>
                  <a:lnTo>
                    <a:pt x="4905" y="3997"/>
                  </a:lnTo>
                  <a:lnTo>
                    <a:pt x="4703" y="4033"/>
                  </a:lnTo>
                  <a:lnTo>
                    <a:pt x="4499" y="4059"/>
                  </a:lnTo>
                  <a:lnTo>
                    <a:pt x="4291" y="4075"/>
                  </a:lnTo>
                  <a:lnTo>
                    <a:pt x="4080" y="4080"/>
                  </a:lnTo>
                  <a:lnTo>
                    <a:pt x="3871" y="4075"/>
                  </a:lnTo>
                  <a:lnTo>
                    <a:pt x="3664" y="4059"/>
                  </a:lnTo>
                  <a:lnTo>
                    <a:pt x="3460" y="4033"/>
                  </a:lnTo>
                  <a:lnTo>
                    <a:pt x="3259" y="3997"/>
                  </a:lnTo>
                  <a:lnTo>
                    <a:pt x="3062" y="3951"/>
                  </a:lnTo>
                  <a:lnTo>
                    <a:pt x="2868" y="3896"/>
                  </a:lnTo>
                  <a:lnTo>
                    <a:pt x="2679" y="3832"/>
                  </a:lnTo>
                  <a:lnTo>
                    <a:pt x="2494" y="3759"/>
                  </a:lnTo>
                  <a:lnTo>
                    <a:pt x="2313" y="3677"/>
                  </a:lnTo>
                  <a:lnTo>
                    <a:pt x="2137" y="3586"/>
                  </a:lnTo>
                  <a:lnTo>
                    <a:pt x="1967" y="3488"/>
                  </a:lnTo>
                  <a:lnTo>
                    <a:pt x="1800" y="3382"/>
                  </a:lnTo>
                  <a:lnTo>
                    <a:pt x="1640" y="3268"/>
                  </a:lnTo>
                  <a:lnTo>
                    <a:pt x="1486" y="3148"/>
                  </a:lnTo>
                  <a:lnTo>
                    <a:pt x="1338" y="3019"/>
                  </a:lnTo>
                  <a:lnTo>
                    <a:pt x="1196" y="2884"/>
                  </a:lnTo>
                  <a:lnTo>
                    <a:pt x="1061" y="2742"/>
                  </a:lnTo>
                  <a:lnTo>
                    <a:pt x="933" y="2594"/>
                  </a:lnTo>
                  <a:lnTo>
                    <a:pt x="812" y="2440"/>
                  </a:lnTo>
                  <a:lnTo>
                    <a:pt x="698" y="2280"/>
                  </a:lnTo>
                  <a:lnTo>
                    <a:pt x="592" y="2114"/>
                  </a:lnTo>
                  <a:lnTo>
                    <a:pt x="493" y="1943"/>
                  </a:lnTo>
                  <a:lnTo>
                    <a:pt x="403" y="1768"/>
                  </a:lnTo>
                  <a:lnTo>
                    <a:pt x="321" y="1587"/>
                  </a:lnTo>
                  <a:lnTo>
                    <a:pt x="248" y="1401"/>
                  </a:lnTo>
                  <a:lnTo>
                    <a:pt x="184" y="1212"/>
                  </a:lnTo>
                  <a:lnTo>
                    <a:pt x="129" y="1019"/>
                  </a:lnTo>
                  <a:lnTo>
                    <a:pt x="83" y="821"/>
                  </a:lnTo>
                  <a:lnTo>
                    <a:pt x="47" y="620"/>
                  </a:lnTo>
                  <a:lnTo>
                    <a:pt x="21" y="416"/>
                  </a:lnTo>
                  <a:lnTo>
                    <a:pt x="5" y="209"/>
                  </a:lnTo>
                  <a:lnTo>
                    <a:pt x="0" y="0"/>
                  </a:lnTo>
                  <a:lnTo>
                    <a:pt x="2040" y="0"/>
                  </a:lnTo>
                  <a:lnTo>
                    <a:pt x="2043" y="104"/>
                  </a:lnTo>
                  <a:lnTo>
                    <a:pt x="2051" y="207"/>
                  </a:lnTo>
                  <a:lnTo>
                    <a:pt x="2064" y="309"/>
                  </a:lnTo>
                  <a:lnTo>
                    <a:pt x="2082" y="409"/>
                  </a:lnTo>
                  <a:lnTo>
                    <a:pt x="2105" y="507"/>
                  </a:lnTo>
                  <a:lnTo>
                    <a:pt x="2133" y="604"/>
                  </a:lnTo>
                  <a:lnTo>
                    <a:pt x="2164" y="699"/>
                  </a:lnTo>
                  <a:lnTo>
                    <a:pt x="2201" y="791"/>
                  </a:lnTo>
                  <a:lnTo>
                    <a:pt x="2243" y="881"/>
                  </a:lnTo>
                  <a:lnTo>
                    <a:pt x="2288" y="969"/>
                  </a:lnTo>
                  <a:lnTo>
                    <a:pt x="2337" y="1055"/>
                  </a:lnTo>
                  <a:lnTo>
                    <a:pt x="2391" y="1137"/>
                  </a:lnTo>
                  <a:lnTo>
                    <a:pt x="2448" y="1217"/>
                  </a:lnTo>
                  <a:lnTo>
                    <a:pt x="2508" y="1294"/>
                  </a:lnTo>
                  <a:lnTo>
                    <a:pt x="2572" y="1369"/>
                  </a:lnTo>
                  <a:lnTo>
                    <a:pt x="2641" y="1439"/>
                  </a:lnTo>
                  <a:lnTo>
                    <a:pt x="2711" y="1508"/>
                  </a:lnTo>
                  <a:lnTo>
                    <a:pt x="2786" y="1572"/>
                  </a:lnTo>
                  <a:lnTo>
                    <a:pt x="2863" y="1632"/>
                  </a:lnTo>
                  <a:lnTo>
                    <a:pt x="2943" y="1689"/>
                  </a:lnTo>
                  <a:lnTo>
                    <a:pt x="3025" y="1743"/>
                  </a:lnTo>
                  <a:lnTo>
                    <a:pt x="3111" y="1792"/>
                  </a:lnTo>
                  <a:lnTo>
                    <a:pt x="3199" y="1838"/>
                  </a:lnTo>
                  <a:lnTo>
                    <a:pt x="3290" y="1879"/>
                  </a:lnTo>
                  <a:lnTo>
                    <a:pt x="3381" y="1916"/>
                  </a:lnTo>
                  <a:lnTo>
                    <a:pt x="3476" y="1948"/>
                  </a:lnTo>
                  <a:lnTo>
                    <a:pt x="3573" y="1976"/>
                  </a:lnTo>
                  <a:lnTo>
                    <a:pt x="3671" y="1998"/>
                  </a:lnTo>
                  <a:lnTo>
                    <a:pt x="3771" y="2017"/>
                  </a:lnTo>
                  <a:lnTo>
                    <a:pt x="3873" y="2030"/>
                  </a:lnTo>
                  <a:lnTo>
                    <a:pt x="3976" y="2037"/>
                  </a:lnTo>
                  <a:lnTo>
                    <a:pt x="4080" y="2040"/>
                  </a:lnTo>
                  <a:lnTo>
                    <a:pt x="4186" y="2037"/>
                  </a:lnTo>
                  <a:lnTo>
                    <a:pt x="4289" y="2030"/>
                  </a:lnTo>
                  <a:lnTo>
                    <a:pt x="4392" y="2017"/>
                  </a:lnTo>
                  <a:lnTo>
                    <a:pt x="4492" y="1998"/>
                  </a:lnTo>
                  <a:lnTo>
                    <a:pt x="4591" y="1976"/>
                  </a:lnTo>
                  <a:lnTo>
                    <a:pt x="4688" y="1948"/>
                  </a:lnTo>
                  <a:lnTo>
                    <a:pt x="4784" y="1916"/>
                  </a:lnTo>
                  <a:lnTo>
                    <a:pt x="4876" y="1879"/>
                  </a:lnTo>
                  <a:lnTo>
                    <a:pt x="4966" y="1838"/>
                  </a:lnTo>
                  <a:lnTo>
                    <a:pt x="5054" y="1792"/>
                  </a:lnTo>
                  <a:lnTo>
                    <a:pt x="5140" y="1743"/>
                  </a:lnTo>
                  <a:lnTo>
                    <a:pt x="5222" y="1689"/>
                  </a:lnTo>
                  <a:lnTo>
                    <a:pt x="5303" y="1632"/>
                  </a:lnTo>
                  <a:lnTo>
                    <a:pt x="5379" y="1572"/>
                  </a:lnTo>
                  <a:lnTo>
                    <a:pt x="5454" y="1508"/>
                  </a:lnTo>
                  <a:lnTo>
                    <a:pt x="5524" y="1439"/>
                  </a:lnTo>
                  <a:lnTo>
                    <a:pt x="5592" y="1369"/>
                  </a:lnTo>
                  <a:lnTo>
                    <a:pt x="5656" y="1294"/>
                  </a:lnTo>
                  <a:lnTo>
                    <a:pt x="5716" y="1217"/>
                  </a:lnTo>
                  <a:lnTo>
                    <a:pt x="5773" y="1137"/>
                  </a:lnTo>
                  <a:lnTo>
                    <a:pt x="5826" y="1055"/>
                  </a:lnTo>
                  <a:lnTo>
                    <a:pt x="5875" y="969"/>
                  </a:lnTo>
                  <a:lnTo>
                    <a:pt x="5920" y="881"/>
                  </a:lnTo>
                  <a:lnTo>
                    <a:pt x="5961" y="791"/>
                  </a:lnTo>
                  <a:lnTo>
                    <a:pt x="5997" y="699"/>
                  </a:lnTo>
                  <a:lnTo>
                    <a:pt x="6029" y="604"/>
                  </a:lnTo>
                  <a:lnTo>
                    <a:pt x="6057" y="507"/>
                  </a:lnTo>
                  <a:lnTo>
                    <a:pt x="6079" y="409"/>
                  </a:lnTo>
                  <a:lnTo>
                    <a:pt x="6097" y="309"/>
                  </a:lnTo>
                  <a:lnTo>
                    <a:pt x="6110" y="207"/>
                  </a:lnTo>
                  <a:lnTo>
                    <a:pt x="6118" y="104"/>
                  </a:lnTo>
                  <a:lnTo>
                    <a:pt x="6120" y="0"/>
                  </a:lnTo>
                  <a:lnTo>
                    <a:pt x="8160" y="0"/>
                  </a:lnTo>
                  <a:close/>
                </a:path>
              </a:pathLst>
            </a:custGeom>
            <a:solidFill>
              <a:schemeClr val="bg2"/>
            </a:solidFill>
            <a:ln w="9525">
              <a:noFill/>
              <a:round/>
              <a:headEnd/>
              <a:tailEnd/>
            </a:ln>
          </p:spPr>
          <p:txBody>
            <a:bodyPr/>
            <a:lstStyle/>
            <a:p>
              <a:pPr defTabSz="914400" fontAlgn="base">
                <a:lnSpc>
                  <a:spcPts val="3600"/>
                </a:lnSpc>
                <a:spcBef>
                  <a:spcPct val="0"/>
                </a:spcBef>
                <a:spcAft>
                  <a:spcPct val="0"/>
                </a:spcAft>
                <a:buFont typeface="AU Passata" pitchFamily="34" charset="0"/>
                <a:buNone/>
              </a:pPr>
              <a:endParaRPr lang="da-DK" sz="3600" cap="all">
                <a:solidFill>
                  <a:srgbClr val="000000"/>
                </a:solidFill>
                <a:latin typeface="AU Passata" pitchFamily="34" charset="0"/>
              </a:endParaRPr>
            </a:p>
          </p:txBody>
        </p:sp>
        <p:sp>
          <p:nvSpPr>
            <p:cNvPr id="1047" name="Freeform 23"/>
            <p:cNvSpPr>
              <a:spLocks noChangeAspect="1"/>
            </p:cNvSpPr>
            <p:nvPr/>
          </p:nvSpPr>
          <p:spPr bwMode="auto">
            <a:xfrm>
              <a:off x="454" y="227"/>
              <a:ext cx="192" cy="192"/>
            </a:xfrm>
            <a:custGeom>
              <a:avLst/>
              <a:gdLst/>
              <a:ahLst/>
              <a:cxnLst>
                <a:cxn ang="0">
                  <a:pos x="2878" y="8160"/>
                </a:cxn>
                <a:cxn ang="0">
                  <a:pos x="0" y="8160"/>
                </a:cxn>
                <a:cxn ang="0">
                  <a:pos x="8160" y="0"/>
                </a:cxn>
                <a:cxn ang="0">
                  <a:pos x="8160" y="2892"/>
                </a:cxn>
                <a:cxn ang="0">
                  <a:pos x="2878" y="8160"/>
                </a:cxn>
              </a:cxnLst>
              <a:rect l="0" t="0" r="r" b="b"/>
              <a:pathLst>
                <a:path w="8160" h="8160">
                  <a:moveTo>
                    <a:pt x="2878" y="8160"/>
                  </a:moveTo>
                  <a:lnTo>
                    <a:pt x="0" y="8160"/>
                  </a:lnTo>
                  <a:lnTo>
                    <a:pt x="8160" y="0"/>
                  </a:lnTo>
                  <a:lnTo>
                    <a:pt x="8160" y="2892"/>
                  </a:lnTo>
                  <a:lnTo>
                    <a:pt x="2878" y="8160"/>
                  </a:lnTo>
                  <a:close/>
                </a:path>
              </a:pathLst>
            </a:custGeom>
            <a:solidFill>
              <a:schemeClr val="bg2"/>
            </a:solidFill>
            <a:ln w="9525">
              <a:noFill/>
              <a:round/>
              <a:headEnd/>
              <a:tailEnd/>
            </a:ln>
          </p:spPr>
          <p:txBody>
            <a:bodyPr/>
            <a:lstStyle/>
            <a:p>
              <a:pPr defTabSz="914400" fontAlgn="base">
                <a:lnSpc>
                  <a:spcPts val="3600"/>
                </a:lnSpc>
                <a:spcBef>
                  <a:spcPct val="0"/>
                </a:spcBef>
                <a:spcAft>
                  <a:spcPct val="0"/>
                </a:spcAft>
                <a:buFont typeface="AU Passata" pitchFamily="34" charset="0"/>
                <a:buNone/>
              </a:pPr>
              <a:endParaRPr lang="da-DK" sz="3600" cap="all">
                <a:solidFill>
                  <a:srgbClr val="000000"/>
                </a:solidFill>
                <a:latin typeface="AU Passata" pitchFamily="34" charset="0"/>
              </a:endParaRPr>
            </a:p>
          </p:txBody>
        </p:sp>
      </p:grpSp>
    </p:spTree>
    <p:extLst>
      <p:ext uri="{BB962C8B-B14F-4D97-AF65-F5344CB8AC3E}">
        <p14:creationId xmlns:p14="http://schemas.microsoft.com/office/powerpoint/2010/main" val="370631484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Lst>
  <p:timing>
    <p:tnLst>
      <p:par>
        <p:cTn id="1" dur="indefinite" restart="never" nodeType="tmRoot"/>
      </p:par>
    </p:tnLst>
  </p:timing>
  <p:hf hdr="0" ftr="0" dt="0"/>
  <p:txStyles>
    <p:titleStyle>
      <a:lvl1pPr algn="l" rtl="0" eaLnBrk="1" fontAlgn="base" hangingPunct="1">
        <a:lnSpc>
          <a:spcPct val="83000"/>
        </a:lnSpc>
        <a:spcBef>
          <a:spcPct val="0"/>
        </a:spcBef>
        <a:spcAft>
          <a:spcPct val="0"/>
        </a:spcAft>
        <a:defRPr sz="3600" cap="all" baseline="0">
          <a:solidFill>
            <a:schemeClr val="bg2"/>
          </a:solidFill>
          <a:latin typeface="+mj-lt"/>
          <a:ea typeface="+mj-ea"/>
          <a:cs typeface="+mj-cs"/>
        </a:defRPr>
      </a:lvl1pPr>
      <a:lvl2pPr algn="l" rtl="0" eaLnBrk="1" fontAlgn="base" hangingPunct="1">
        <a:lnSpc>
          <a:spcPct val="83000"/>
        </a:lnSpc>
        <a:spcBef>
          <a:spcPct val="0"/>
        </a:spcBef>
        <a:spcAft>
          <a:spcPct val="0"/>
        </a:spcAft>
        <a:defRPr sz="3600">
          <a:solidFill>
            <a:schemeClr val="bg2"/>
          </a:solidFill>
          <a:latin typeface="AU Passata" pitchFamily="34" charset="0"/>
        </a:defRPr>
      </a:lvl2pPr>
      <a:lvl3pPr algn="l" rtl="0" eaLnBrk="1" fontAlgn="base" hangingPunct="1">
        <a:lnSpc>
          <a:spcPct val="83000"/>
        </a:lnSpc>
        <a:spcBef>
          <a:spcPct val="0"/>
        </a:spcBef>
        <a:spcAft>
          <a:spcPct val="0"/>
        </a:spcAft>
        <a:defRPr sz="3600">
          <a:solidFill>
            <a:schemeClr val="bg2"/>
          </a:solidFill>
          <a:latin typeface="AU Passata" pitchFamily="34" charset="0"/>
        </a:defRPr>
      </a:lvl3pPr>
      <a:lvl4pPr algn="l" rtl="0" eaLnBrk="1" fontAlgn="base" hangingPunct="1">
        <a:lnSpc>
          <a:spcPct val="83000"/>
        </a:lnSpc>
        <a:spcBef>
          <a:spcPct val="0"/>
        </a:spcBef>
        <a:spcAft>
          <a:spcPct val="0"/>
        </a:spcAft>
        <a:defRPr sz="3600">
          <a:solidFill>
            <a:schemeClr val="bg2"/>
          </a:solidFill>
          <a:latin typeface="AU Passata" pitchFamily="34" charset="0"/>
        </a:defRPr>
      </a:lvl4pPr>
      <a:lvl5pPr algn="l" rtl="0" eaLnBrk="1" fontAlgn="base" hangingPunct="1">
        <a:lnSpc>
          <a:spcPct val="83000"/>
        </a:lnSpc>
        <a:spcBef>
          <a:spcPct val="0"/>
        </a:spcBef>
        <a:spcAft>
          <a:spcPct val="0"/>
        </a:spcAft>
        <a:defRPr sz="3600">
          <a:solidFill>
            <a:schemeClr val="bg2"/>
          </a:solidFill>
          <a:latin typeface="AU Passata" pitchFamily="34" charset="0"/>
        </a:defRPr>
      </a:lvl5pPr>
      <a:lvl6pPr marL="457200" algn="l" rtl="0" eaLnBrk="1" fontAlgn="base" hangingPunct="1">
        <a:lnSpc>
          <a:spcPct val="83000"/>
        </a:lnSpc>
        <a:spcBef>
          <a:spcPct val="0"/>
        </a:spcBef>
        <a:spcAft>
          <a:spcPct val="0"/>
        </a:spcAft>
        <a:defRPr sz="3600">
          <a:solidFill>
            <a:schemeClr val="bg2"/>
          </a:solidFill>
          <a:latin typeface="AU Passata" pitchFamily="34" charset="0"/>
        </a:defRPr>
      </a:lvl6pPr>
      <a:lvl7pPr marL="914400" algn="l" rtl="0" eaLnBrk="1" fontAlgn="base" hangingPunct="1">
        <a:lnSpc>
          <a:spcPct val="83000"/>
        </a:lnSpc>
        <a:spcBef>
          <a:spcPct val="0"/>
        </a:spcBef>
        <a:spcAft>
          <a:spcPct val="0"/>
        </a:spcAft>
        <a:defRPr sz="3600">
          <a:solidFill>
            <a:schemeClr val="bg2"/>
          </a:solidFill>
          <a:latin typeface="AU Passata" pitchFamily="34" charset="0"/>
        </a:defRPr>
      </a:lvl7pPr>
      <a:lvl8pPr marL="1371600" algn="l" rtl="0" eaLnBrk="1" fontAlgn="base" hangingPunct="1">
        <a:lnSpc>
          <a:spcPct val="83000"/>
        </a:lnSpc>
        <a:spcBef>
          <a:spcPct val="0"/>
        </a:spcBef>
        <a:spcAft>
          <a:spcPct val="0"/>
        </a:spcAft>
        <a:defRPr sz="3600">
          <a:solidFill>
            <a:schemeClr val="bg2"/>
          </a:solidFill>
          <a:latin typeface="AU Passata" pitchFamily="34" charset="0"/>
        </a:defRPr>
      </a:lvl8pPr>
      <a:lvl9pPr marL="1828800" algn="l" rtl="0" eaLnBrk="1" fontAlgn="base" hangingPunct="1">
        <a:lnSpc>
          <a:spcPct val="83000"/>
        </a:lnSpc>
        <a:spcBef>
          <a:spcPct val="0"/>
        </a:spcBef>
        <a:spcAft>
          <a:spcPct val="0"/>
        </a:spcAft>
        <a:defRPr sz="3600">
          <a:solidFill>
            <a:schemeClr val="bg2"/>
          </a:solidFill>
          <a:latin typeface="AU Passata" pitchFamily="34" charset="0"/>
        </a:defRPr>
      </a:lvl9pPr>
    </p:titleStyle>
    <p:bodyStyle>
      <a:lvl1pPr marL="174625" indent="-174625" algn="l" rtl="0" eaLnBrk="1" fontAlgn="base" hangingPunct="1">
        <a:lnSpc>
          <a:spcPts val="2100"/>
        </a:lnSpc>
        <a:spcBef>
          <a:spcPct val="0"/>
        </a:spcBef>
        <a:spcAft>
          <a:spcPct val="0"/>
        </a:spcAft>
        <a:buFont typeface="AU Passata" pitchFamily="34" charset="0"/>
        <a:buChar char="›"/>
        <a:defRPr>
          <a:solidFill>
            <a:schemeClr val="bg2"/>
          </a:solidFill>
          <a:latin typeface="+mn-lt"/>
          <a:ea typeface="+mn-ea"/>
          <a:cs typeface="+mn-cs"/>
        </a:defRPr>
      </a:lvl1pPr>
      <a:lvl2pPr marL="360363" indent="-184150" algn="l" rtl="0" eaLnBrk="1" fontAlgn="base" hangingPunct="1">
        <a:lnSpc>
          <a:spcPct val="101000"/>
        </a:lnSpc>
        <a:spcBef>
          <a:spcPct val="0"/>
        </a:spcBef>
        <a:spcAft>
          <a:spcPct val="0"/>
        </a:spcAft>
        <a:buFont typeface="AU Passata" pitchFamily="34" charset="0"/>
        <a:buChar char="›"/>
        <a:defRPr sz="1400">
          <a:solidFill>
            <a:schemeClr val="bg2"/>
          </a:solidFill>
          <a:latin typeface="+mn-lt"/>
        </a:defRPr>
      </a:lvl2pPr>
      <a:lvl3pPr marL="544513" indent="-182563" algn="l" rtl="0" eaLnBrk="1" fontAlgn="base" hangingPunct="1">
        <a:lnSpc>
          <a:spcPct val="97000"/>
        </a:lnSpc>
        <a:spcBef>
          <a:spcPct val="20000"/>
        </a:spcBef>
        <a:spcAft>
          <a:spcPct val="0"/>
        </a:spcAft>
        <a:buFont typeface="AU Passata" pitchFamily="34" charset="0"/>
        <a:buChar char="›"/>
        <a:defRPr sz="1200">
          <a:solidFill>
            <a:schemeClr val="bg2"/>
          </a:solidFill>
          <a:latin typeface="+mn-lt"/>
        </a:defRPr>
      </a:lvl3pPr>
      <a:lvl4pPr marL="711200" indent="-165100" algn="l" rtl="0" eaLnBrk="1" fontAlgn="base" hangingPunct="1">
        <a:spcBef>
          <a:spcPct val="20000"/>
        </a:spcBef>
        <a:spcAft>
          <a:spcPct val="0"/>
        </a:spcAft>
        <a:buFont typeface="AU Passata" pitchFamily="34" charset="0"/>
        <a:buChar char="›"/>
        <a:defRPr sz="1200">
          <a:solidFill>
            <a:schemeClr val="bg2"/>
          </a:solidFill>
          <a:latin typeface="+mn-lt"/>
        </a:defRPr>
      </a:lvl4pPr>
      <a:lvl5pPr marL="895350" indent="-176213" algn="l" rtl="0" eaLnBrk="1" fontAlgn="base" hangingPunct="1">
        <a:spcBef>
          <a:spcPct val="20000"/>
        </a:spcBef>
        <a:spcAft>
          <a:spcPct val="0"/>
        </a:spcAft>
        <a:buFont typeface="AU Passata" pitchFamily="34" charset="0"/>
        <a:buChar char="›"/>
        <a:defRPr sz="1200">
          <a:solidFill>
            <a:schemeClr val="bg2"/>
          </a:solidFill>
          <a:latin typeface="+mn-lt"/>
        </a:defRPr>
      </a:lvl5pPr>
      <a:lvl6pPr marL="1352550" indent="-176213" algn="l" rtl="0" eaLnBrk="1" fontAlgn="base" hangingPunct="1">
        <a:spcBef>
          <a:spcPct val="20000"/>
        </a:spcBef>
        <a:spcAft>
          <a:spcPct val="0"/>
        </a:spcAft>
        <a:buFont typeface="AU Passata" pitchFamily="34" charset="0"/>
        <a:buChar char="›"/>
        <a:defRPr sz="1200">
          <a:solidFill>
            <a:schemeClr val="bg2"/>
          </a:solidFill>
          <a:latin typeface="+mn-lt"/>
        </a:defRPr>
      </a:lvl6pPr>
      <a:lvl7pPr marL="1809750" indent="-176213" algn="l" rtl="0" eaLnBrk="1" fontAlgn="base" hangingPunct="1">
        <a:spcBef>
          <a:spcPct val="20000"/>
        </a:spcBef>
        <a:spcAft>
          <a:spcPct val="0"/>
        </a:spcAft>
        <a:buFont typeface="AU Passata" pitchFamily="34" charset="0"/>
        <a:buChar char="›"/>
        <a:defRPr sz="1200">
          <a:solidFill>
            <a:schemeClr val="bg2"/>
          </a:solidFill>
          <a:latin typeface="+mn-lt"/>
        </a:defRPr>
      </a:lvl7pPr>
      <a:lvl8pPr marL="2266950" indent="-176213" algn="l" rtl="0" eaLnBrk="1" fontAlgn="base" hangingPunct="1">
        <a:spcBef>
          <a:spcPct val="20000"/>
        </a:spcBef>
        <a:spcAft>
          <a:spcPct val="0"/>
        </a:spcAft>
        <a:buFont typeface="AU Passata" pitchFamily="34" charset="0"/>
        <a:buChar char="›"/>
        <a:defRPr sz="1200">
          <a:solidFill>
            <a:schemeClr val="bg2"/>
          </a:solidFill>
          <a:latin typeface="+mn-lt"/>
        </a:defRPr>
      </a:lvl8pPr>
      <a:lvl9pPr marL="2724150" indent="-176213" algn="l" rtl="0" eaLnBrk="1" fontAlgn="base" hangingPunct="1">
        <a:spcBef>
          <a:spcPct val="20000"/>
        </a:spcBef>
        <a:spcAft>
          <a:spcPct val="0"/>
        </a:spcAft>
        <a:buFont typeface="AU Passata" pitchFamily="34" charset="0"/>
        <a:buChar char="›"/>
        <a:defRPr sz="1200">
          <a:solidFill>
            <a:schemeClr val="bg2"/>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5.xml"/><Relationship Id="rId1" Type="http://schemas.openxmlformats.org/officeDocument/2006/relationships/vmlDrawing" Target="../drawings/vmlDrawing4.vml"/><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35.png"/><Relationship Id="rId11" Type="http://schemas.openxmlformats.org/officeDocument/2006/relationships/image" Target="../media/image38.png"/><Relationship Id="rId5" Type="http://schemas.openxmlformats.org/officeDocument/2006/relationships/image" Target="../media/image34.png"/><Relationship Id="rId10" Type="http://schemas.microsoft.com/office/2007/relationships/hdphoto" Target="../media/hdphoto2.wdp"/><Relationship Id="rId4" Type="http://schemas.openxmlformats.org/officeDocument/2006/relationships/image" Target="../media/image33.png"/><Relationship Id="rId9"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4.jpeg"/><Relationship Id="rId1" Type="http://schemas.openxmlformats.org/officeDocument/2006/relationships/slideLayout" Target="../slideLayouts/slideLayout5.xml"/><Relationship Id="rId5" Type="http://schemas.openxmlformats.org/officeDocument/2006/relationships/image" Target="../media/image46.jpe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4.jpeg"/><Relationship Id="rId5" Type="http://schemas.openxmlformats.org/officeDocument/2006/relationships/image" Target="../media/image46.jpeg"/><Relationship Id="rId4" Type="http://schemas.openxmlformats.org/officeDocument/2006/relationships/image" Target="../media/image50.jpe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gif"/><Relationship Id="rId4" Type="http://schemas.openxmlformats.org/officeDocument/2006/relationships/image" Target="../media/image55.gif"/></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60.jpeg"/></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1.png"/><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image" Target="../media/image63.pn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68.JPG"/><Relationship Id="rId4" Type="http://schemas.openxmlformats.org/officeDocument/2006/relationships/image" Target="../media/image67.png"/></Relationships>
</file>

<file path=ppt/slides/_rels/slide3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2.gif"/><Relationship Id="rId2" Type="http://schemas.openxmlformats.org/officeDocument/2006/relationships/image" Target="../media/image71.gif"/><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2" Type="http://schemas.openxmlformats.org/officeDocument/2006/relationships/image" Target="../media/image73.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80.jp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4.jpe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83.png"/><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82.gif"/><Relationship Id="rId5" Type="http://schemas.openxmlformats.org/officeDocument/2006/relationships/image" Target="../media/image81.gif"/><Relationship Id="rId4" Type="http://schemas.openxmlformats.org/officeDocument/2006/relationships/image" Target="../media/image68.JPG"/></Relationships>
</file>

<file path=ppt/slides/_rels/slide3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JPG"/><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5.xml"/><Relationship Id="rId1" Type="http://schemas.openxmlformats.org/officeDocument/2006/relationships/vmlDrawing" Target="../drawings/vmlDrawing5.vml"/><Relationship Id="rId6" Type="http://schemas.openxmlformats.org/officeDocument/2006/relationships/image" Target="../media/image87.emf"/><Relationship Id="rId5" Type="http://schemas.openxmlformats.org/officeDocument/2006/relationships/oleObject" Target="../embeddings/oleObject8.bin"/><Relationship Id="rId4" Type="http://schemas.openxmlformats.org/officeDocument/2006/relationships/image" Target="../media/image5.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7.pn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image" Target="../media/image5.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88.gif"/><Relationship Id="rId7" Type="http://schemas.openxmlformats.org/officeDocument/2006/relationships/chart" Target="../charts/chart3.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62.png"/><Relationship Id="rId4" Type="http://schemas.openxmlformats.org/officeDocument/2006/relationships/image" Target="../media/image47.png"/></Relationships>
</file>

<file path=ppt/slides/_rels/slide4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83.png"/></Relationships>
</file>

<file path=ppt/slides/_rels/slide45.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90.jpeg"/></Relationships>
</file>

<file path=ppt/slides/_rels/slide46.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91.jpeg"/><Relationship Id="rId4" Type="http://schemas.openxmlformats.org/officeDocument/2006/relationships/image" Target="../media/image90.jpeg"/></Relationships>
</file>

<file path=ppt/slides/_rels/slide4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5.xml"/><Relationship Id="rId1" Type="http://schemas.openxmlformats.org/officeDocument/2006/relationships/vmlDrawing" Target="../drawings/vmlDrawing6.vml"/><Relationship Id="rId6" Type="http://schemas.openxmlformats.org/officeDocument/2006/relationships/image" Target="../media/image8.emf"/><Relationship Id="rId5" Type="http://schemas.openxmlformats.org/officeDocument/2006/relationships/oleObject" Target="../embeddings/oleObject9.bin"/><Relationship Id="rId4" Type="http://schemas.openxmlformats.org/officeDocument/2006/relationships/image" Target="../media/image3.jp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13.png"/><Relationship Id="rId12" Type="http://schemas.openxmlformats.org/officeDocument/2006/relationships/image" Target="../media/image14.png"/><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12.png"/><Relationship Id="rId11" Type="http://schemas.openxmlformats.org/officeDocument/2006/relationships/image" Target="../media/image9.emf"/><Relationship Id="rId5" Type="http://schemas.openxmlformats.org/officeDocument/2006/relationships/image" Target="../media/image11.png"/><Relationship Id="rId10" Type="http://schemas.openxmlformats.org/officeDocument/2006/relationships/oleObject" Target="../embeddings/oleObject4.bin"/><Relationship Id="rId4" Type="http://schemas.openxmlformats.org/officeDocument/2006/relationships/image" Target="../media/image10.gif"/><Relationship Id="rId9" Type="http://schemas.openxmlformats.org/officeDocument/2006/relationships/image" Target="../media/image8.emf"/></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8.jp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5.xml"/><Relationship Id="rId1" Type="http://schemas.openxmlformats.org/officeDocument/2006/relationships/vmlDrawing" Target="../drawings/vmlDrawing3.vml"/><Relationship Id="rId4"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10400" y="6245225"/>
            <a:ext cx="2133600" cy="139700"/>
          </a:xfrm>
        </p:spPr>
        <p:txBody>
          <a:bodyPr/>
          <a:lstStyle/>
          <a:p>
            <a:fld id="{4A778A20-C4FB-4A5D-BA56-B6F7BCAF0113}" type="slidenum">
              <a:rPr lang="da-DK" smtClean="0">
                <a:solidFill>
                  <a:srgbClr val="03428E"/>
                </a:solidFill>
              </a:rPr>
              <a:pPr/>
              <a:t>1</a:t>
            </a:fld>
            <a:endParaRPr lang="da-DK">
              <a:solidFill>
                <a:srgbClr val="03428E"/>
              </a:solidFill>
            </a:endParaRPr>
          </a:p>
        </p:txBody>
      </p:sp>
      <p:sp>
        <p:nvSpPr>
          <p:cNvPr id="8" name="Subtitle 5"/>
          <p:cNvSpPr txBox="1">
            <a:spLocks/>
          </p:cNvSpPr>
          <p:nvPr/>
        </p:nvSpPr>
        <p:spPr bwMode="auto">
          <a:xfrm>
            <a:off x="357158" y="5478577"/>
            <a:ext cx="8421688" cy="3349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defTabSz="914400" fontAlgn="base">
              <a:lnSpc>
                <a:spcPct val="97000"/>
              </a:lnSpc>
              <a:spcBef>
                <a:spcPct val="0"/>
              </a:spcBef>
              <a:spcAft>
                <a:spcPct val="0"/>
              </a:spcAft>
              <a:buFont typeface="AU Passata" pitchFamily="34" charset="0"/>
              <a:buNone/>
              <a:defRPr/>
            </a:pPr>
            <a:r>
              <a:rPr lang="da-DK" sz="1600" kern="0" cap="all" dirty="0" smtClean="0">
                <a:solidFill>
                  <a:srgbClr val="FFFFFF"/>
                </a:solidFill>
                <a:latin typeface="AU Passata"/>
              </a:rPr>
              <a:t>Hans Fynbo</a:t>
            </a:r>
          </a:p>
          <a:p>
            <a:pPr lvl="0"/>
            <a:r>
              <a:rPr lang="en-US" sz="1600" dirty="0">
                <a:solidFill>
                  <a:srgbClr val="FFFFFF"/>
                </a:solidFill>
                <a:latin typeface="AU Passata"/>
                <a:cs typeface="AU Passata"/>
              </a:rPr>
              <a:t>Aarhus University</a:t>
            </a:r>
          </a:p>
          <a:p>
            <a:pPr lvl="0"/>
            <a:r>
              <a:rPr lang="en-US" sz="1600" dirty="0">
                <a:solidFill>
                  <a:srgbClr val="FFFFFF"/>
                </a:solidFill>
                <a:latin typeface="AU Passata"/>
                <a:cs typeface="AU Passata"/>
              </a:rPr>
              <a:t>Denmark</a:t>
            </a:r>
          </a:p>
          <a:p>
            <a:pPr defTabSz="914400" fontAlgn="base">
              <a:lnSpc>
                <a:spcPct val="97000"/>
              </a:lnSpc>
              <a:spcBef>
                <a:spcPct val="0"/>
              </a:spcBef>
              <a:spcAft>
                <a:spcPct val="0"/>
              </a:spcAft>
              <a:buFont typeface="AU Passata" pitchFamily="34" charset="0"/>
              <a:buNone/>
              <a:defRPr/>
            </a:pPr>
            <a:r>
              <a:rPr lang="da-DK" sz="1600" kern="0" cap="all" dirty="0" smtClean="0">
                <a:solidFill>
                  <a:srgbClr val="FFFFFF"/>
                </a:solidFill>
                <a:latin typeface="AU Passata"/>
              </a:rPr>
              <a:t>   </a:t>
            </a:r>
          </a:p>
          <a:p>
            <a:pPr defTabSz="914400" fontAlgn="base">
              <a:lnSpc>
                <a:spcPct val="97000"/>
              </a:lnSpc>
              <a:spcBef>
                <a:spcPct val="0"/>
              </a:spcBef>
              <a:spcAft>
                <a:spcPct val="0"/>
              </a:spcAft>
              <a:buFont typeface="AU Passata" pitchFamily="34" charset="0"/>
              <a:buNone/>
              <a:defRPr/>
            </a:pPr>
            <a:endParaRPr lang="da-DK" sz="1200" kern="0" cap="all" dirty="0" smtClean="0">
              <a:solidFill>
                <a:srgbClr val="FFFFFF"/>
              </a:solidFill>
              <a:latin typeface="AU Passata"/>
            </a:endParaRPr>
          </a:p>
        </p:txBody>
      </p:sp>
      <p:sp>
        <p:nvSpPr>
          <p:cNvPr id="10" name="TextBox 9"/>
          <p:cNvSpPr txBox="1"/>
          <p:nvPr/>
        </p:nvSpPr>
        <p:spPr>
          <a:xfrm>
            <a:off x="541867" y="930100"/>
            <a:ext cx="8236979" cy="6247864"/>
          </a:xfrm>
          <a:prstGeom prst="rect">
            <a:avLst/>
          </a:prstGeom>
          <a:noFill/>
        </p:spPr>
        <p:txBody>
          <a:bodyPr wrap="square" rtlCol="0">
            <a:spAutoFit/>
          </a:bodyPr>
          <a:lstStyle/>
          <a:p>
            <a:pPr algn="ctr"/>
            <a:r>
              <a:rPr lang="en-US" sz="4800" baseline="30000" dirty="0">
                <a:solidFill>
                  <a:schemeClr val="bg1"/>
                </a:solidFill>
              </a:rPr>
              <a:t>12</a:t>
            </a:r>
            <a:r>
              <a:rPr lang="en-US" sz="4800" dirty="0">
                <a:solidFill>
                  <a:schemeClr val="bg1"/>
                </a:solidFill>
              </a:rPr>
              <a:t>C </a:t>
            </a:r>
            <a:r>
              <a:rPr lang="en-US" sz="4800" dirty="0" smtClean="0">
                <a:solidFill>
                  <a:schemeClr val="bg1"/>
                </a:solidFill>
              </a:rPr>
              <a:t>and 3</a:t>
            </a:r>
            <a:r>
              <a:rPr lang="en-US" sz="4800" dirty="0" smtClean="0">
                <a:solidFill>
                  <a:schemeClr val="bg1"/>
                </a:solidFill>
                <a:latin typeface="Symbol" charset="2"/>
                <a:cs typeface="Symbol" charset="2"/>
              </a:rPr>
              <a:t>a</a:t>
            </a:r>
            <a:r>
              <a:rPr lang="en-US" sz="4800" dirty="0" smtClean="0">
                <a:solidFill>
                  <a:schemeClr val="bg1"/>
                </a:solidFill>
              </a:rPr>
              <a:t> studied with small accelerators</a:t>
            </a:r>
          </a:p>
          <a:p>
            <a:pPr algn="ctr"/>
            <a:endParaRPr lang="en-US" sz="2000" dirty="0" smtClean="0">
              <a:solidFill>
                <a:srgbClr val="000000"/>
              </a:solidFill>
            </a:endParaRPr>
          </a:p>
          <a:p>
            <a:pPr algn="ctr"/>
            <a:endParaRPr lang="en-US" sz="2000" dirty="0">
              <a:solidFill>
                <a:srgbClr val="000000"/>
              </a:solidFill>
            </a:endParaRPr>
          </a:p>
          <a:p>
            <a:pPr algn="ctr"/>
            <a:endParaRPr lang="en-US" sz="4000" dirty="0" smtClean="0">
              <a:solidFill>
                <a:srgbClr val="000000"/>
              </a:solidFill>
            </a:endParaRPr>
          </a:p>
          <a:p>
            <a:pPr algn="ctr"/>
            <a:endParaRPr lang="en-US" sz="4000" dirty="0">
              <a:solidFill>
                <a:srgbClr val="000000"/>
              </a:solidFill>
            </a:endParaRPr>
          </a:p>
          <a:p>
            <a:pPr algn="ctr"/>
            <a:endParaRPr lang="en-US" sz="4000" dirty="0">
              <a:solidFill>
                <a:srgbClr val="000000"/>
              </a:solidFill>
            </a:endParaRPr>
          </a:p>
          <a:p>
            <a:pPr algn="ctr"/>
            <a:r>
              <a:rPr lang="en-US" sz="1600" dirty="0" smtClean="0">
                <a:solidFill>
                  <a:srgbClr val="FFFFFF"/>
                </a:solidFill>
              </a:rPr>
              <a:t>																													496</a:t>
            </a:r>
            <a:r>
              <a:rPr lang="en-US" sz="1600" baseline="30000" dirty="0" smtClean="0">
                <a:solidFill>
                  <a:srgbClr val="FFFFFF"/>
                </a:solidFill>
              </a:rPr>
              <a:t>th</a:t>
            </a:r>
            <a:r>
              <a:rPr lang="en-US" sz="1600" dirty="0" smtClean="0">
                <a:solidFill>
                  <a:srgbClr val="FFFFFF"/>
                </a:solidFill>
              </a:rPr>
              <a:t> </a:t>
            </a:r>
            <a:r>
              <a:rPr lang="en-US" sz="1600" dirty="0">
                <a:solidFill>
                  <a:srgbClr val="FFFFFF"/>
                </a:solidFill>
              </a:rPr>
              <a:t>WE-</a:t>
            </a:r>
            <a:r>
              <a:rPr lang="en-US" sz="1600" dirty="0" err="1">
                <a:solidFill>
                  <a:srgbClr val="FFFFFF"/>
                </a:solidFill>
              </a:rPr>
              <a:t>Heraeus</a:t>
            </a:r>
            <a:r>
              <a:rPr lang="en-US" sz="1600" dirty="0">
                <a:solidFill>
                  <a:srgbClr val="FFFFFF"/>
                </a:solidFill>
              </a:rPr>
              <a:t>-Seminar </a:t>
            </a:r>
          </a:p>
          <a:p>
            <a:pPr algn="ctr"/>
            <a:r>
              <a:rPr lang="en-US" sz="1600" dirty="0" smtClean="0">
                <a:solidFill>
                  <a:srgbClr val="FFFFFF"/>
                </a:solidFill>
              </a:rPr>
              <a:t>											</a:t>
            </a:r>
            <a:r>
              <a:rPr lang="en-US" sz="1600" dirty="0" smtClean="0">
                <a:solidFill>
                  <a:srgbClr val="FFFFFF"/>
                </a:solidFill>
              </a:rPr>
              <a:t>	</a:t>
            </a:r>
            <a:r>
              <a:rPr lang="en-US" sz="1600" dirty="0" smtClean="0">
                <a:solidFill>
                  <a:srgbClr val="FFFFFF"/>
                </a:solidFill>
              </a:rPr>
              <a:t>									</a:t>
            </a:r>
            <a:r>
              <a:rPr lang="en-US" sz="1600" dirty="0" smtClean="0">
                <a:solidFill>
                  <a:srgbClr val="FFFFFF"/>
                </a:solidFill>
              </a:rPr>
              <a:t>					Bad </a:t>
            </a:r>
            <a:r>
              <a:rPr lang="en-US" sz="1600" dirty="0" err="1">
                <a:solidFill>
                  <a:srgbClr val="FFFFFF"/>
                </a:solidFill>
              </a:rPr>
              <a:t>Honnef</a:t>
            </a:r>
            <a:endParaRPr lang="en-US" sz="1600" dirty="0">
              <a:solidFill>
                <a:srgbClr val="FFFFFF"/>
              </a:solidFill>
            </a:endParaRPr>
          </a:p>
          <a:p>
            <a:pPr algn="ctr"/>
            <a:r>
              <a:rPr lang="en-US" sz="1600" dirty="0" smtClean="0">
                <a:solidFill>
                  <a:srgbClr val="FFFFFF"/>
                </a:solidFill>
              </a:rPr>
              <a:t>																									</a:t>
            </a:r>
            <a:r>
              <a:rPr lang="en-US" sz="1600" dirty="0" smtClean="0">
                <a:solidFill>
                  <a:srgbClr val="FFFFFF"/>
                </a:solidFill>
              </a:rPr>
              <a:t>			February </a:t>
            </a:r>
            <a:r>
              <a:rPr lang="en-US" sz="1600" dirty="0">
                <a:solidFill>
                  <a:srgbClr val="FFFFFF"/>
                </a:solidFill>
              </a:rPr>
              <a:t>6-10 2012</a:t>
            </a:r>
          </a:p>
          <a:p>
            <a:pPr algn="ctr"/>
            <a:endParaRPr lang="en-US" sz="4800" dirty="0">
              <a:solidFill>
                <a:schemeClr val="bg1"/>
              </a:solidFill>
            </a:endParaRPr>
          </a:p>
        </p:txBody>
      </p:sp>
      <p:sp>
        <p:nvSpPr>
          <p:cNvPr id="2" name="Rectangle 1"/>
          <p:cNvSpPr/>
          <p:nvPr/>
        </p:nvSpPr>
        <p:spPr>
          <a:xfrm>
            <a:off x="357158" y="2951885"/>
            <a:ext cx="6179776" cy="1477328"/>
          </a:xfrm>
          <a:prstGeom prst="rect">
            <a:avLst/>
          </a:prstGeom>
        </p:spPr>
        <p:txBody>
          <a:bodyPr wrap="square">
            <a:spAutoFit/>
          </a:bodyPr>
          <a:lstStyle/>
          <a:p>
            <a:pPr marL="342900" indent="-342900">
              <a:buFont typeface="Arial"/>
              <a:buChar char="•"/>
            </a:pPr>
            <a:r>
              <a:rPr lang="en-US" sz="3000" dirty="0" smtClean="0">
                <a:solidFill>
                  <a:srgbClr val="FFFFFF"/>
                </a:solidFill>
              </a:rPr>
              <a:t>Introduction to the 3</a:t>
            </a:r>
            <a:r>
              <a:rPr lang="en-US" sz="3000" dirty="0" smtClean="0">
                <a:solidFill>
                  <a:srgbClr val="FFFFFF"/>
                </a:solidFill>
                <a:latin typeface="Symbol" charset="2"/>
                <a:cs typeface="Symbol" charset="2"/>
              </a:rPr>
              <a:t>a </a:t>
            </a:r>
            <a:r>
              <a:rPr lang="en-US" sz="3000" dirty="0" smtClean="0">
                <a:solidFill>
                  <a:srgbClr val="FFFFFF"/>
                </a:solidFill>
              </a:rPr>
              <a:t>reaction</a:t>
            </a:r>
          </a:p>
          <a:p>
            <a:pPr marL="342900" indent="-342900">
              <a:buFont typeface="Arial"/>
              <a:buChar char="•"/>
            </a:pPr>
            <a:r>
              <a:rPr lang="en-US" sz="3000" dirty="0" smtClean="0">
                <a:solidFill>
                  <a:srgbClr val="FFFFFF"/>
                </a:solidFill>
              </a:rPr>
              <a:t>3</a:t>
            </a:r>
            <a:r>
              <a:rPr lang="en-US" sz="3000" dirty="0" smtClean="0">
                <a:solidFill>
                  <a:srgbClr val="FFFFFF"/>
                </a:solidFill>
                <a:latin typeface="Symbol" charset="2"/>
                <a:cs typeface="Symbol" charset="2"/>
              </a:rPr>
              <a:t>a</a:t>
            </a:r>
            <a:r>
              <a:rPr lang="en-US" sz="3000" dirty="0" smtClean="0">
                <a:solidFill>
                  <a:srgbClr val="FFFFFF"/>
                </a:solidFill>
              </a:rPr>
              <a:t> </a:t>
            </a:r>
            <a:r>
              <a:rPr lang="en-US" sz="3000" dirty="0">
                <a:solidFill>
                  <a:srgbClr val="FFFFFF"/>
                </a:solidFill>
              </a:rPr>
              <a:t>breakup of the Hoyle state </a:t>
            </a:r>
          </a:p>
          <a:p>
            <a:pPr marL="342900" indent="-342900">
              <a:buFont typeface="Arial"/>
              <a:buChar char="•"/>
            </a:pPr>
            <a:r>
              <a:rPr lang="en-US" sz="3000" dirty="0">
                <a:solidFill>
                  <a:srgbClr val="FFFFFF"/>
                </a:solidFill>
              </a:rPr>
              <a:t>Search for “missing” states in </a:t>
            </a:r>
            <a:r>
              <a:rPr lang="en-US" sz="3000" baseline="30000" dirty="0">
                <a:solidFill>
                  <a:srgbClr val="FFFFFF"/>
                </a:solidFill>
              </a:rPr>
              <a:t>12</a:t>
            </a:r>
            <a:r>
              <a:rPr lang="en-US" sz="3000" dirty="0">
                <a:solidFill>
                  <a:srgbClr val="FFFFFF"/>
                </a:solidFill>
              </a:rPr>
              <a:t>C</a:t>
            </a:r>
          </a:p>
        </p:txBody>
      </p:sp>
    </p:spTree>
    <p:extLst>
      <p:ext uri="{BB962C8B-B14F-4D97-AF65-F5344CB8AC3E}">
        <p14:creationId xmlns:p14="http://schemas.microsoft.com/office/powerpoint/2010/main" val="2636401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8" name="Group 14"/>
          <p:cNvGrpSpPr>
            <a:grpSpLocks/>
          </p:cNvGrpSpPr>
          <p:nvPr/>
        </p:nvGrpSpPr>
        <p:grpSpPr bwMode="auto">
          <a:xfrm>
            <a:off x="645120" y="2834217"/>
            <a:ext cx="2741760" cy="3179854"/>
            <a:chOff x="432" y="1728"/>
            <a:chExt cx="1904" cy="2208"/>
          </a:xfrm>
        </p:grpSpPr>
        <p:pic>
          <p:nvPicPr>
            <p:cNvPr id="47121" name="Picture 15" descr="europ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476" t="4701" r="23409"/>
            <a:stretch>
              <a:fillRect/>
            </a:stretch>
          </p:blipFill>
          <p:spPr bwMode="auto">
            <a:xfrm>
              <a:off x="432" y="1728"/>
              <a:ext cx="1904"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2" name="Oval 16"/>
            <p:cNvSpPr>
              <a:spLocks noChangeArrowheads="1"/>
            </p:cNvSpPr>
            <p:nvPr/>
          </p:nvSpPr>
          <p:spPr bwMode="auto">
            <a:xfrm>
              <a:off x="675" y="3493"/>
              <a:ext cx="93" cy="93"/>
            </a:xfrm>
            <a:prstGeom prst="ellipse">
              <a:avLst/>
            </a:prstGeom>
            <a:solidFill>
              <a:srgbClr val="A14A23"/>
            </a:solidFill>
            <a:ln w="9525">
              <a:solidFill>
                <a:srgbClr val="A14A23"/>
              </a:solidFill>
              <a:round/>
              <a:headEnd/>
              <a:tailEnd/>
            </a:ln>
          </p:spPr>
          <p:txBody>
            <a:bodyPr wrap="none" anchor="ctr"/>
            <a:lstStyle/>
            <a:p>
              <a:pPr defTabSz="829452" eaLnBrk="0"/>
              <a:endParaRPr lang="da-DK" sz="2200">
                <a:latin typeface="Arial" charset="0"/>
                <a:cs typeface="ＭＳ Ｐゴシック" charset="0"/>
              </a:endParaRPr>
            </a:p>
          </p:txBody>
        </p:sp>
      </p:grpSp>
      <p:grpSp>
        <p:nvGrpSpPr>
          <p:cNvPr id="47111" name="Group 23"/>
          <p:cNvGrpSpPr>
            <a:grpSpLocks/>
          </p:cNvGrpSpPr>
          <p:nvPr/>
        </p:nvGrpSpPr>
        <p:grpSpPr bwMode="auto">
          <a:xfrm>
            <a:off x="4341139" y="2921663"/>
            <a:ext cx="1031040" cy="1180924"/>
            <a:chOff x="4516" y="2544"/>
            <a:chExt cx="464" cy="532"/>
          </a:xfrm>
        </p:grpSpPr>
        <p:pic>
          <p:nvPicPr>
            <p:cNvPr id="47118" name="Picture 20" descr="lego_model_man"/>
            <p:cNvPicPr>
              <a:picLocks noChangeAspect="1" noChangeArrowheads="1"/>
            </p:cNvPicPr>
            <p:nvPr/>
          </p:nvPicPr>
          <p:blipFill>
            <a:blip r:embed="rId4">
              <a:extLst>
                <a:ext uri="{28A0092B-C50C-407E-A947-70E740481C1C}">
                  <a14:useLocalDpi xmlns:a14="http://schemas.microsoft.com/office/drawing/2010/main" val="0"/>
                </a:ext>
              </a:extLst>
            </a:blip>
            <a:srcRect l="33386" r="30193" b="15004"/>
            <a:stretch>
              <a:fillRect/>
            </a:stretch>
          </p:blipFill>
          <p:spPr bwMode="auto">
            <a:xfrm>
              <a:off x="4608" y="2544"/>
              <a:ext cx="273"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9" name="Rectangle 21"/>
            <p:cNvSpPr>
              <a:spLocks noChangeArrowheads="1"/>
            </p:cNvSpPr>
            <p:nvPr/>
          </p:nvSpPr>
          <p:spPr bwMode="auto">
            <a:xfrm>
              <a:off x="4516" y="2884"/>
              <a:ext cx="144"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829452" eaLnBrk="0"/>
              <a:endParaRPr lang="da-DK" sz="2200">
                <a:latin typeface="Arial" charset="0"/>
                <a:cs typeface="ＭＳ Ｐゴシック" charset="0"/>
              </a:endParaRPr>
            </a:p>
          </p:txBody>
        </p:sp>
        <p:sp>
          <p:nvSpPr>
            <p:cNvPr id="47120" name="Rectangle 22"/>
            <p:cNvSpPr>
              <a:spLocks noChangeArrowheads="1"/>
            </p:cNvSpPr>
            <p:nvPr/>
          </p:nvSpPr>
          <p:spPr bwMode="auto">
            <a:xfrm>
              <a:off x="4836" y="2880"/>
              <a:ext cx="144"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829452" eaLnBrk="0"/>
              <a:endParaRPr lang="da-DK" sz="2200">
                <a:latin typeface="Arial" charset="0"/>
                <a:cs typeface="ＭＳ Ｐゴシック" charset="0"/>
              </a:endParaRPr>
            </a:p>
          </p:txBody>
        </p:sp>
      </p:grpSp>
      <p:sp>
        <p:nvSpPr>
          <p:cNvPr id="47113" name="Rectangle 27"/>
          <p:cNvSpPr>
            <a:spLocks noChangeArrowheads="1"/>
          </p:cNvSpPr>
          <p:nvPr/>
        </p:nvSpPr>
        <p:spPr bwMode="auto">
          <a:xfrm>
            <a:off x="276480" y="5530181"/>
            <a:ext cx="1486080" cy="33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45" tIns="41473" rIns="82945" bIns="41473">
            <a:spAutoFit/>
          </a:bodyPr>
          <a:lstStyle/>
          <a:p>
            <a:pPr defTabSz="829452" eaLnBrk="0"/>
            <a:r>
              <a:rPr lang="en-US" sz="1600">
                <a:solidFill>
                  <a:srgbClr val="A25C29"/>
                </a:solidFill>
                <a:cs typeface="ＭＳ Ｐゴシック" charset="0"/>
              </a:rPr>
              <a:t>CMAM, Madrid</a:t>
            </a:r>
            <a:endParaRPr lang="en-US" sz="1600">
              <a:solidFill>
                <a:srgbClr val="A25C29"/>
              </a:solidFill>
              <a:latin typeface="Gill Sans" charset="0"/>
              <a:cs typeface="ＭＳ Ｐゴシック" charset="0"/>
            </a:endParaRPr>
          </a:p>
        </p:txBody>
      </p:sp>
      <p:grpSp>
        <p:nvGrpSpPr>
          <p:cNvPr id="47114" name="Group 25"/>
          <p:cNvGrpSpPr>
            <a:grpSpLocks/>
          </p:cNvGrpSpPr>
          <p:nvPr/>
        </p:nvGrpSpPr>
        <p:grpSpPr bwMode="auto">
          <a:xfrm>
            <a:off x="2004480" y="1118594"/>
            <a:ext cx="4976640" cy="430606"/>
            <a:chOff x="1392" y="1248"/>
            <a:chExt cx="3456" cy="299"/>
          </a:xfrm>
        </p:grpSpPr>
        <p:sp>
          <p:nvSpPr>
            <p:cNvPr id="47115" name="Text Box 8"/>
            <p:cNvSpPr txBox="1">
              <a:spLocks noChangeArrowheads="1"/>
            </p:cNvSpPr>
            <p:nvPr/>
          </p:nvSpPr>
          <p:spPr bwMode="auto">
            <a:xfrm>
              <a:off x="1392" y="1248"/>
              <a:ext cx="3456"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2200" baseline="30000">
                  <a:cs typeface="ＭＳ Ｐゴシック" charset="0"/>
                </a:rPr>
                <a:t>3</a:t>
              </a:r>
              <a:r>
                <a:rPr lang="en-US" sz="2200">
                  <a:cs typeface="ＭＳ Ｐゴシック" charset="0"/>
                </a:rPr>
                <a:t>He+</a:t>
              </a:r>
              <a:r>
                <a:rPr lang="en-US" sz="2200" baseline="30000">
                  <a:cs typeface="ＭＳ Ｐゴシック" charset="0"/>
                </a:rPr>
                <a:t>11</a:t>
              </a:r>
              <a:r>
                <a:rPr lang="en-US" sz="2200">
                  <a:cs typeface="ＭＳ Ｐゴシック" charset="0"/>
                </a:rPr>
                <a:t>B        d+</a:t>
              </a:r>
              <a:r>
                <a:rPr lang="en-US" sz="2200" baseline="30000">
                  <a:cs typeface="ＭＳ Ｐゴシック" charset="0"/>
                </a:rPr>
                <a:t>12</a:t>
              </a:r>
              <a:r>
                <a:rPr lang="en-US" sz="2200">
                  <a:cs typeface="ＭＳ Ｐゴシック" charset="0"/>
                </a:rPr>
                <a:t>C*       d+3</a:t>
              </a:r>
              <a:r>
                <a:rPr lang="en-US" sz="2200">
                  <a:latin typeface="Symbol" charset="0"/>
                  <a:cs typeface="ＭＳ Ｐゴシック" charset="0"/>
                  <a:sym typeface="Symbol" charset="0"/>
                </a:rPr>
                <a:t></a:t>
              </a:r>
              <a:r>
                <a:rPr lang="en-US" sz="2200">
                  <a:cs typeface="ＭＳ Ｐゴシック" charset="0"/>
                </a:rPr>
                <a:t>      @ 8.5 MeV   </a:t>
              </a:r>
            </a:p>
          </p:txBody>
        </p:sp>
        <p:sp>
          <p:nvSpPr>
            <p:cNvPr id="47116" name="Line 9"/>
            <p:cNvSpPr>
              <a:spLocks noChangeShapeType="1"/>
            </p:cNvSpPr>
            <p:nvPr/>
          </p:nvSpPr>
          <p:spPr bwMode="auto">
            <a:xfrm>
              <a:off x="2142" y="1403"/>
              <a:ext cx="163" cy="0"/>
            </a:xfrm>
            <a:prstGeom prst="line">
              <a:avLst/>
            </a:prstGeom>
            <a:noFill/>
            <a:ln w="19050">
              <a:solidFill>
                <a:schemeClr val="tx1"/>
              </a:solidFill>
              <a:round/>
              <a:headEnd/>
              <a:tailEnd type="arrow" w="sm" len="sm"/>
            </a:ln>
            <a:extLst>
              <a:ext uri="{909E8E84-426E-40DD-AFC4-6F175D3DCCD1}">
                <a14:hiddenFill xmlns:a14="http://schemas.microsoft.com/office/drawing/2010/main">
                  <a:noFill/>
                </a14:hiddenFill>
              </a:ext>
            </a:extLst>
          </p:spPr>
          <p:txBody>
            <a:bodyPr wrap="none" anchor="ctr"/>
            <a:lstStyle/>
            <a:p>
              <a:endParaRPr lang="en-US"/>
            </a:p>
          </p:txBody>
        </p:sp>
        <p:sp>
          <p:nvSpPr>
            <p:cNvPr id="47117" name="Line 10"/>
            <p:cNvSpPr>
              <a:spLocks noChangeShapeType="1"/>
            </p:cNvSpPr>
            <p:nvPr/>
          </p:nvSpPr>
          <p:spPr bwMode="auto">
            <a:xfrm>
              <a:off x="2952" y="1403"/>
              <a:ext cx="163" cy="0"/>
            </a:xfrm>
            <a:prstGeom prst="line">
              <a:avLst/>
            </a:prstGeom>
            <a:noFill/>
            <a:ln w="19050">
              <a:solidFill>
                <a:schemeClr val="tx1"/>
              </a:solidFill>
              <a:round/>
              <a:headEnd/>
              <a:tailEnd type="arrow" w="sm" len="sm"/>
            </a:ln>
            <a:extLst>
              <a:ext uri="{909E8E84-426E-40DD-AFC4-6F175D3DCCD1}">
                <a14:hiddenFill xmlns:a14="http://schemas.microsoft.com/office/drawing/2010/main">
                  <a:noFill/>
                </a14:hiddenFill>
              </a:ext>
            </a:extLst>
          </p:spPr>
          <p:txBody>
            <a:bodyPr wrap="none" anchor="ctr"/>
            <a:lstStyle/>
            <a:p>
              <a:endParaRPr lang="en-US"/>
            </a:p>
          </p:txBody>
        </p:sp>
      </p:grpSp>
      <p:pic>
        <p:nvPicPr>
          <p:cNvPr id="22" name="Picture 21" descr="cmam1.jpg"/>
          <p:cNvPicPr>
            <a:picLocks noChangeAspect="1"/>
          </p:cNvPicPr>
          <p:nvPr/>
        </p:nvPicPr>
        <p:blipFill>
          <a:blip r:embed="rId5" cstate="print"/>
          <a:stretch>
            <a:fillRect/>
          </a:stretch>
        </p:blipFill>
        <p:spPr>
          <a:xfrm>
            <a:off x="846640" y="884627"/>
            <a:ext cx="7772144" cy="1433581"/>
          </a:xfrm>
          <a:prstGeom prst="rect">
            <a:avLst/>
          </a:prstGeom>
          <a:noFill/>
          <a:ln>
            <a:noFill/>
          </a:ln>
        </p:spPr>
      </p:pic>
      <p:pic>
        <p:nvPicPr>
          <p:cNvPr id="24" name="Picture 17" descr="dsssd_pic_alias"/>
          <p:cNvPicPr>
            <a:picLocks noChangeAspect="1" noChangeArrowheads="1"/>
          </p:cNvPicPr>
          <p:nvPr/>
        </p:nvPicPr>
        <p:blipFill>
          <a:blip r:embed="rId6">
            <a:extLst>
              <a:ext uri="{28A0092B-C50C-407E-A947-70E740481C1C}">
                <a14:useLocalDpi xmlns:a14="http://schemas.microsoft.com/office/drawing/2010/main" val="0"/>
              </a:ext>
            </a:extLst>
          </a:blip>
          <a:srcRect l="23456" t="10358" r="10689" b="6079"/>
          <a:stretch>
            <a:fillRect/>
          </a:stretch>
        </p:blipFill>
        <p:spPr bwMode="auto">
          <a:xfrm>
            <a:off x="5535660" y="2921663"/>
            <a:ext cx="3179520" cy="30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5301934" y="2710924"/>
            <a:ext cx="521334" cy="369332"/>
          </a:xfrm>
          <a:prstGeom prst="rect">
            <a:avLst/>
          </a:prstGeom>
        </p:spPr>
        <p:txBody>
          <a:bodyPr wrap="none">
            <a:spAutoFit/>
          </a:bodyPr>
          <a:lstStyle/>
          <a:p>
            <a:r>
              <a:rPr lang="en-US" baseline="30000" dirty="0">
                <a:cs typeface="ＭＳ Ｐゴシック" charset="0"/>
              </a:rPr>
              <a:t>3</a:t>
            </a:r>
            <a:r>
              <a:rPr lang="en-US" dirty="0">
                <a:cs typeface="ＭＳ Ｐゴシック" charset="0"/>
              </a:rPr>
              <a:t>He</a:t>
            </a:r>
            <a:endParaRPr lang="en-US" dirty="0"/>
          </a:p>
        </p:txBody>
      </p:sp>
      <p:pic>
        <p:nvPicPr>
          <p:cNvPr id="23" name="Picture 19" descr="oliskir.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84130" y="4357469"/>
            <a:ext cx="13335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1"/>
          <p:cNvSpPr txBox="1">
            <a:spLocks noChangeArrowheads="1"/>
          </p:cNvSpPr>
          <p:nvPr/>
        </p:nvSpPr>
        <p:spPr bwMode="auto">
          <a:xfrm>
            <a:off x="3278757" y="6211669"/>
            <a:ext cx="20934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smtClean="0"/>
              <a:t>Oliver </a:t>
            </a:r>
            <a:r>
              <a:rPr lang="en-US" sz="1800" dirty="0" err="1" smtClean="0"/>
              <a:t>Kirsebom</a:t>
            </a:r>
            <a:endParaRPr lang="en-US" sz="1800" dirty="0" smtClean="0"/>
          </a:p>
          <a:p>
            <a:r>
              <a:rPr lang="en-US" sz="1800" dirty="0" smtClean="0"/>
              <a:t>(now at </a:t>
            </a:r>
            <a:r>
              <a:rPr lang="en-US" sz="1800" dirty="0" err="1" smtClean="0"/>
              <a:t>Triumf</a:t>
            </a:r>
            <a:r>
              <a:rPr lang="en-US" sz="1800" dirty="0" smtClean="0"/>
              <a:t>)</a:t>
            </a:r>
            <a:endParaRPr lang="en-US" sz="1800" dirty="0"/>
          </a:p>
        </p:txBody>
      </p:sp>
    </p:spTree>
    <p:extLst>
      <p:ext uri="{BB962C8B-B14F-4D97-AF65-F5344CB8AC3E}">
        <p14:creationId xmlns:p14="http://schemas.microsoft.com/office/powerpoint/2010/main" val="2652203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A778A20-C4FB-4A5D-BA56-B6F7BCAF0113}" type="slidenum">
              <a:rPr lang="da-DK" smtClean="0">
                <a:solidFill>
                  <a:srgbClr val="03428E"/>
                </a:solidFill>
              </a:rPr>
              <a:pPr/>
              <a:t>11</a:t>
            </a:fld>
            <a:endParaRPr lang="da-DK" dirty="0">
              <a:solidFill>
                <a:srgbClr val="03428E"/>
              </a:solidFill>
            </a:endParaRPr>
          </a:p>
        </p:txBody>
      </p:sp>
      <p:pic>
        <p:nvPicPr>
          <p:cNvPr id="5" name="Picture 4"/>
          <p:cNvPicPr>
            <a:picLocks noChangeAspect="1"/>
          </p:cNvPicPr>
          <p:nvPr/>
        </p:nvPicPr>
        <p:blipFill>
          <a:blip r:embed="rId2"/>
          <a:stretch>
            <a:fillRect/>
          </a:stretch>
        </p:blipFill>
        <p:spPr>
          <a:xfrm>
            <a:off x="526860" y="1908181"/>
            <a:ext cx="6534340" cy="3600000"/>
          </a:xfrm>
          <a:prstGeom prst="rect">
            <a:avLst/>
          </a:prstGeom>
        </p:spPr>
      </p:pic>
      <p:pic>
        <p:nvPicPr>
          <p:cNvPr id="6" name="Picture 5"/>
          <p:cNvPicPr>
            <a:picLocks noChangeAspect="1"/>
          </p:cNvPicPr>
          <p:nvPr/>
        </p:nvPicPr>
        <p:blipFill>
          <a:blip r:embed="rId3"/>
          <a:stretch>
            <a:fillRect/>
          </a:stretch>
        </p:blipFill>
        <p:spPr>
          <a:xfrm>
            <a:off x="1233953" y="1095375"/>
            <a:ext cx="5974243" cy="648000"/>
          </a:xfrm>
          <a:prstGeom prst="rect">
            <a:avLst/>
          </a:prstGeom>
          <a:ln>
            <a:solidFill>
              <a:srgbClr val="FF0000"/>
            </a:solidFill>
          </a:ln>
        </p:spPr>
      </p:pic>
      <p:cxnSp>
        <p:nvCxnSpPr>
          <p:cNvPr id="7" name="Straight Arrow Connector 6"/>
          <p:cNvCxnSpPr/>
          <p:nvPr/>
        </p:nvCxnSpPr>
        <p:spPr>
          <a:xfrm flipV="1">
            <a:off x="1924892" y="4117966"/>
            <a:ext cx="378543" cy="1692284"/>
          </a:xfrm>
          <a:prstGeom prst="straightConnector1">
            <a:avLst/>
          </a:prstGeom>
          <a:ln>
            <a:solidFill>
              <a:srgbClr val="FF0000"/>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68375" y="5921375"/>
            <a:ext cx="1913033" cy="477054"/>
          </a:xfrm>
          <a:prstGeom prst="rect">
            <a:avLst/>
          </a:prstGeom>
          <a:noFill/>
        </p:spPr>
        <p:txBody>
          <a:bodyPr wrap="none" rtlCol="0">
            <a:spAutoFit/>
          </a:bodyPr>
          <a:lstStyle/>
          <a:p>
            <a:r>
              <a:rPr lang="en-US" sz="2500" dirty="0" smtClean="0">
                <a:solidFill>
                  <a:srgbClr val="FF0000"/>
                </a:solidFill>
              </a:rPr>
              <a:t>5000 events</a:t>
            </a:r>
            <a:endParaRPr lang="en-US" sz="2500" dirty="0">
              <a:solidFill>
                <a:srgbClr val="FF0000"/>
              </a:solidFill>
            </a:endParaRPr>
          </a:p>
        </p:txBody>
      </p:sp>
      <p:grpSp>
        <p:nvGrpSpPr>
          <p:cNvPr id="9" name="Group 4"/>
          <p:cNvGrpSpPr>
            <a:grpSpLocks/>
          </p:cNvGrpSpPr>
          <p:nvPr/>
        </p:nvGrpSpPr>
        <p:grpSpPr bwMode="auto">
          <a:xfrm>
            <a:off x="7061200" y="2244726"/>
            <a:ext cx="2159000" cy="3775075"/>
            <a:chOff x="3504" y="1510"/>
            <a:chExt cx="1360" cy="2378"/>
          </a:xfrm>
        </p:grpSpPr>
        <p:sp>
          <p:nvSpPr>
            <p:cNvPr id="10" name="Text Box 5"/>
            <p:cNvSpPr txBox="1">
              <a:spLocks noChangeArrowheads="1"/>
            </p:cNvSpPr>
            <p:nvPr/>
          </p:nvSpPr>
          <p:spPr bwMode="auto">
            <a:xfrm>
              <a:off x="4104" y="3600"/>
              <a:ext cx="4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lnSpc>
                  <a:spcPct val="100000"/>
                </a:lnSpc>
                <a:spcBef>
                  <a:spcPct val="50000"/>
                </a:spcBef>
                <a:buFontTx/>
                <a:buNone/>
              </a:pPr>
              <a:r>
                <a:rPr lang="en-US" b="1" baseline="30000" smtClean="0">
                  <a:solidFill>
                    <a:srgbClr val="000000"/>
                  </a:solidFill>
                </a:rPr>
                <a:t>12</a:t>
              </a:r>
              <a:r>
                <a:rPr lang="en-US" b="1" smtClean="0">
                  <a:solidFill>
                    <a:srgbClr val="000000"/>
                  </a:solidFill>
                </a:rPr>
                <a:t>C</a:t>
              </a:r>
              <a:endParaRPr lang="en-US" smtClean="0">
                <a:solidFill>
                  <a:srgbClr val="000000"/>
                </a:solidFill>
              </a:endParaRPr>
            </a:p>
          </p:txBody>
        </p:sp>
        <p:grpSp>
          <p:nvGrpSpPr>
            <p:cNvPr id="11" name="Group 6"/>
            <p:cNvGrpSpPr>
              <a:grpSpLocks/>
            </p:cNvGrpSpPr>
            <p:nvPr/>
          </p:nvGrpSpPr>
          <p:grpSpPr bwMode="auto">
            <a:xfrm>
              <a:off x="3939" y="1510"/>
              <a:ext cx="925" cy="2029"/>
              <a:chOff x="4595" y="1606"/>
              <a:chExt cx="925" cy="2029"/>
            </a:xfrm>
          </p:grpSpPr>
          <p:sp>
            <p:nvSpPr>
              <p:cNvPr id="14" name="Line 7"/>
              <p:cNvSpPr>
                <a:spLocks noChangeShapeType="1"/>
              </p:cNvSpPr>
              <p:nvPr/>
            </p:nvSpPr>
            <p:spPr bwMode="auto">
              <a:xfrm>
                <a:off x="4659" y="1763"/>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15" name="Line 8"/>
              <p:cNvSpPr>
                <a:spLocks noChangeShapeType="1"/>
              </p:cNvSpPr>
              <p:nvPr/>
            </p:nvSpPr>
            <p:spPr bwMode="auto">
              <a:xfrm>
                <a:off x="4659" y="3227"/>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16" name="Line 9"/>
              <p:cNvSpPr>
                <a:spLocks noChangeShapeType="1"/>
              </p:cNvSpPr>
              <p:nvPr/>
            </p:nvSpPr>
            <p:spPr bwMode="auto">
              <a:xfrm>
                <a:off x="4659" y="3611"/>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17" name="Text Box 10"/>
              <p:cNvSpPr txBox="1">
                <a:spLocks noChangeArrowheads="1"/>
              </p:cNvSpPr>
              <p:nvPr/>
            </p:nvSpPr>
            <p:spPr bwMode="auto">
              <a:xfrm>
                <a:off x="4595" y="1606"/>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lnSpc>
                    <a:spcPct val="100000"/>
                  </a:lnSpc>
                  <a:spcBef>
                    <a:spcPct val="50000"/>
                  </a:spcBef>
                  <a:buFontTx/>
                  <a:buNone/>
                </a:pPr>
                <a:r>
                  <a:rPr lang="en-US" sz="1400" dirty="0" smtClean="0">
                    <a:solidFill>
                      <a:srgbClr val="000000"/>
                    </a:solidFill>
                  </a:rPr>
                  <a:t>12.71 	1</a:t>
                </a:r>
                <a:r>
                  <a:rPr lang="en-US" sz="1400" baseline="30000" dirty="0" smtClean="0">
                    <a:solidFill>
                      <a:srgbClr val="000000"/>
                    </a:solidFill>
                  </a:rPr>
                  <a:t>+</a:t>
                </a:r>
                <a:endParaRPr lang="en-US" dirty="0" smtClean="0">
                  <a:solidFill>
                    <a:srgbClr val="000000"/>
                  </a:solidFill>
                </a:endParaRPr>
              </a:p>
            </p:txBody>
          </p:sp>
          <p:sp>
            <p:nvSpPr>
              <p:cNvPr id="18" name="Rectangle 11"/>
              <p:cNvSpPr>
                <a:spLocks noChangeArrowheads="1"/>
              </p:cNvSpPr>
              <p:nvPr/>
            </p:nvSpPr>
            <p:spPr bwMode="auto">
              <a:xfrm>
                <a:off x="4668" y="2278"/>
                <a:ext cx="672" cy="310"/>
              </a:xfrm>
              <a:prstGeom prst="rect">
                <a:avLst/>
              </a:prstGeom>
              <a:solidFill>
                <a:srgbClr val="B9B9B9">
                  <a:alpha val="788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19" name="Line 12"/>
              <p:cNvSpPr>
                <a:spLocks noChangeShapeType="1"/>
              </p:cNvSpPr>
              <p:nvPr/>
            </p:nvSpPr>
            <p:spPr bwMode="auto">
              <a:xfrm>
                <a:off x="4659" y="2433"/>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20" name="Text Box 13"/>
              <p:cNvSpPr txBox="1">
                <a:spLocks noChangeArrowheads="1"/>
              </p:cNvSpPr>
              <p:nvPr/>
            </p:nvSpPr>
            <p:spPr bwMode="auto">
              <a:xfrm>
                <a:off x="4624" y="2278"/>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lnSpc>
                    <a:spcPct val="100000"/>
                  </a:lnSpc>
                  <a:spcBef>
                    <a:spcPct val="50000"/>
                  </a:spcBef>
                  <a:buFontTx/>
                  <a:buNone/>
                </a:pPr>
                <a:r>
                  <a:rPr lang="en-US" sz="1400" smtClean="0">
                    <a:solidFill>
                      <a:srgbClr val="000000"/>
                    </a:solidFill>
                  </a:rPr>
                  <a:t>≈10         0,2</a:t>
                </a:r>
                <a:r>
                  <a:rPr lang="en-US" sz="1400" baseline="30000" smtClean="0">
                    <a:solidFill>
                      <a:srgbClr val="000000"/>
                    </a:solidFill>
                  </a:rPr>
                  <a:t>+</a:t>
                </a:r>
                <a:endParaRPr lang="en-US" smtClean="0">
                  <a:solidFill>
                    <a:srgbClr val="000000"/>
                  </a:solidFill>
                </a:endParaRPr>
              </a:p>
            </p:txBody>
          </p:sp>
          <p:sp>
            <p:nvSpPr>
              <p:cNvPr id="21" name="Text Box 14"/>
              <p:cNvSpPr txBox="1">
                <a:spLocks noChangeArrowheads="1"/>
              </p:cNvSpPr>
              <p:nvPr/>
            </p:nvSpPr>
            <p:spPr bwMode="auto">
              <a:xfrm>
                <a:off x="4603" y="3059"/>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lnSpc>
                    <a:spcPct val="100000"/>
                  </a:lnSpc>
                  <a:spcBef>
                    <a:spcPct val="50000"/>
                  </a:spcBef>
                  <a:buFontTx/>
                  <a:buNone/>
                </a:pPr>
                <a:r>
                  <a:rPr lang="en-US" sz="1400" dirty="0" smtClean="0">
                    <a:solidFill>
                      <a:srgbClr val="000000"/>
                    </a:solidFill>
                  </a:rPr>
                  <a:t>4.44	          2</a:t>
                </a:r>
                <a:r>
                  <a:rPr lang="en-US" sz="1400" baseline="30000" dirty="0" smtClean="0">
                    <a:solidFill>
                      <a:srgbClr val="000000"/>
                    </a:solidFill>
                  </a:rPr>
                  <a:t>+</a:t>
                </a:r>
                <a:endParaRPr lang="en-US" dirty="0" smtClean="0">
                  <a:solidFill>
                    <a:srgbClr val="000000"/>
                  </a:solidFill>
                </a:endParaRPr>
              </a:p>
            </p:txBody>
          </p:sp>
          <p:sp>
            <p:nvSpPr>
              <p:cNvPr id="22" name="Text Box 15"/>
              <p:cNvSpPr txBox="1">
                <a:spLocks noChangeArrowheads="1"/>
              </p:cNvSpPr>
              <p:nvPr/>
            </p:nvSpPr>
            <p:spPr bwMode="auto">
              <a:xfrm>
                <a:off x="4595" y="3443"/>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lnSpc>
                    <a:spcPct val="100000"/>
                  </a:lnSpc>
                  <a:spcBef>
                    <a:spcPct val="50000"/>
                  </a:spcBef>
                  <a:buFontTx/>
                  <a:buNone/>
                </a:pPr>
                <a:r>
                  <a:rPr lang="en-US" sz="1400" dirty="0" err="1" smtClean="0">
                    <a:solidFill>
                      <a:srgbClr val="000000"/>
                    </a:solidFill>
                  </a:rPr>
                  <a:t>g.s</a:t>
                </a:r>
                <a:r>
                  <a:rPr lang="en-US" sz="1400" dirty="0" smtClean="0">
                    <a:solidFill>
                      <a:srgbClr val="000000"/>
                    </a:solidFill>
                  </a:rPr>
                  <a:t>.    	0</a:t>
                </a:r>
                <a:r>
                  <a:rPr lang="en-US" sz="1400" baseline="30000" dirty="0" smtClean="0">
                    <a:solidFill>
                      <a:srgbClr val="000000"/>
                    </a:solidFill>
                  </a:rPr>
                  <a:t>+</a:t>
                </a:r>
                <a:endParaRPr lang="en-US" dirty="0" smtClean="0">
                  <a:solidFill>
                    <a:srgbClr val="000000"/>
                  </a:solidFill>
                </a:endParaRPr>
              </a:p>
            </p:txBody>
          </p:sp>
          <p:sp>
            <p:nvSpPr>
              <p:cNvPr id="23" name="Line 16"/>
              <p:cNvSpPr>
                <a:spLocks noChangeShapeType="1"/>
              </p:cNvSpPr>
              <p:nvPr/>
            </p:nvSpPr>
            <p:spPr bwMode="auto">
              <a:xfrm>
                <a:off x="4659" y="2867"/>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24" name="Text Box 17"/>
              <p:cNvSpPr txBox="1">
                <a:spLocks noChangeArrowheads="1"/>
              </p:cNvSpPr>
              <p:nvPr/>
            </p:nvSpPr>
            <p:spPr bwMode="auto">
              <a:xfrm>
                <a:off x="4603" y="2699"/>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lnSpc>
                    <a:spcPct val="100000"/>
                  </a:lnSpc>
                  <a:spcBef>
                    <a:spcPct val="50000"/>
                  </a:spcBef>
                  <a:buFontTx/>
                  <a:buNone/>
                </a:pPr>
                <a:r>
                  <a:rPr lang="en-US" sz="1400" dirty="0" smtClean="0">
                    <a:solidFill>
                      <a:srgbClr val="000000"/>
                    </a:solidFill>
                  </a:rPr>
                  <a:t>7.65	         0</a:t>
                </a:r>
                <a:r>
                  <a:rPr lang="en-US" sz="1400" baseline="30000" dirty="0" smtClean="0">
                    <a:solidFill>
                      <a:srgbClr val="000000"/>
                    </a:solidFill>
                  </a:rPr>
                  <a:t>+</a:t>
                </a:r>
                <a:endParaRPr lang="en-US" dirty="0" smtClean="0">
                  <a:solidFill>
                    <a:srgbClr val="000000"/>
                  </a:solidFill>
                </a:endParaRPr>
              </a:p>
            </p:txBody>
          </p:sp>
          <p:sp>
            <p:nvSpPr>
              <p:cNvPr id="25" name="Line 18"/>
              <p:cNvSpPr>
                <a:spLocks noChangeShapeType="1"/>
              </p:cNvSpPr>
              <p:nvPr/>
            </p:nvSpPr>
            <p:spPr bwMode="auto">
              <a:xfrm>
                <a:off x="4659" y="2627"/>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26" name="Text Box 19"/>
              <p:cNvSpPr txBox="1">
                <a:spLocks noChangeArrowheads="1"/>
              </p:cNvSpPr>
              <p:nvPr/>
            </p:nvSpPr>
            <p:spPr bwMode="auto">
              <a:xfrm>
                <a:off x="4614" y="2481"/>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lnSpc>
                    <a:spcPct val="100000"/>
                  </a:lnSpc>
                  <a:spcBef>
                    <a:spcPct val="50000"/>
                  </a:spcBef>
                  <a:buFontTx/>
                  <a:buNone/>
                </a:pPr>
                <a:r>
                  <a:rPr lang="en-US" sz="1400" dirty="0" smtClean="0">
                    <a:solidFill>
                      <a:srgbClr val="000000"/>
                    </a:solidFill>
                  </a:rPr>
                  <a:t>9.64   	3</a:t>
                </a:r>
                <a:r>
                  <a:rPr lang="en-US" sz="1400" baseline="30000" dirty="0" smtClean="0">
                    <a:solidFill>
                      <a:srgbClr val="000000"/>
                    </a:solidFill>
                  </a:rPr>
                  <a:t>-</a:t>
                </a:r>
                <a:endParaRPr lang="en-US" dirty="0" smtClean="0">
                  <a:solidFill>
                    <a:srgbClr val="000000"/>
                  </a:solidFill>
                </a:endParaRPr>
              </a:p>
            </p:txBody>
          </p:sp>
          <p:sp>
            <p:nvSpPr>
              <p:cNvPr id="27" name="Line 20"/>
              <p:cNvSpPr>
                <a:spLocks noChangeShapeType="1"/>
              </p:cNvSpPr>
              <p:nvPr/>
            </p:nvSpPr>
            <p:spPr bwMode="auto">
              <a:xfrm>
                <a:off x="4659" y="2228"/>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28" name="Text Box 21"/>
              <p:cNvSpPr txBox="1">
                <a:spLocks noChangeArrowheads="1"/>
              </p:cNvSpPr>
              <p:nvPr/>
            </p:nvSpPr>
            <p:spPr bwMode="auto">
              <a:xfrm>
                <a:off x="4603" y="2060"/>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lnSpc>
                    <a:spcPct val="100000"/>
                  </a:lnSpc>
                  <a:spcBef>
                    <a:spcPct val="50000"/>
                  </a:spcBef>
                  <a:buFontTx/>
                  <a:buNone/>
                </a:pPr>
                <a:r>
                  <a:rPr lang="en-US" sz="1400" dirty="0" smtClean="0">
                    <a:solidFill>
                      <a:srgbClr val="000000"/>
                    </a:solidFill>
                  </a:rPr>
                  <a:t>10.84 	1</a:t>
                </a:r>
                <a:r>
                  <a:rPr lang="en-US" sz="1400" baseline="30000" dirty="0" smtClean="0">
                    <a:solidFill>
                      <a:srgbClr val="000000"/>
                    </a:solidFill>
                  </a:rPr>
                  <a:t>-</a:t>
                </a:r>
                <a:endParaRPr lang="en-US" dirty="0" smtClean="0">
                  <a:solidFill>
                    <a:srgbClr val="000000"/>
                  </a:solidFill>
                </a:endParaRPr>
              </a:p>
            </p:txBody>
          </p:sp>
          <p:sp>
            <p:nvSpPr>
              <p:cNvPr id="29" name="Line 22"/>
              <p:cNvSpPr>
                <a:spLocks noChangeShapeType="1"/>
              </p:cNvSpPr>
              <p:nvPr/>
            </p:nvSpPr>
            <p:spPr bwMode="auto">
              <a:xfrm>
                <a:off x="4659" y="2003"/>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30" name="Text Box 23"/>
              <p:cNvSpPr txBox="1">
                <a:spLocks noChangeArrowheads="1"/>
              </p:cNvSpPr>
              <p:nvPr/>
            </p:nvSpPr>
            <p:spPr bwMode="auto">
              <a:xfrm>
                <a:off x="4603" y="1835"/>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lnSpc>
                    <a:spcPct val="100000"/>
                  </a:lnSpc>
                  <a:spcBef>
                    <a:spcPct val="50000"/>
                  </a:spcBef>
                  <a:buFontTx/>
                  <a:buNone/>
                </a:pPr>
                <a:r>
                  <a:rPr lang="en-US" sz="1400" dirty="0" smtClean="0">
                    <a:solidFill>
                      <a:srgbClr val="000000"/>
                    </a:solidFill>
                  </a:rPr>
                  <a:t>11.83	          2</a:t>
                </a:r>
                <a:r>
                  <a:rPr lang="en-US" sz="1400" baseline="30000" dirty="0" smtClean="0">
                    <a:solidFill>
                      <a:srgbClr val="000000"/>
                    </a:solidFill>
                  </a:rPr>
                  <a:t>-</a:t>
                </a:r>
                <a:endParaRPr lang="en-US" dirty="0" smtClean="0">
                  <a:solidFill>
                    <a:srgbClr val="000000"/>
                  </a:solidFill>
                </a:endParaRPr>
              </a:p>
            </p:txBody>
          </p:sp>
        </p:grpSp>
        <p:sp>
          <p:nvSpPr>
            <p:cNvPr id="12" name="Line 32"/>
            <p:cNvSpPr>
              <a:spLocks noChangeShapeType="1"/>
            </p:cNvSpPr>
            <p:nvPr/>
          </p:nvSpPr>
          <p:spPr bwMode="auto">
            <a:xfrm>
              <a:off x="3829" y="2821"/>
              <a:ext cx="100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13" name="Rectangle 34"/>
            <p:cNvSpPr>
              <a:spLocks noChangeArrowheads="1"/>
            </p:cNvSpPr>
            <p:nvPr/>
          </p:nvSpPr>
          <p:spPr bwMode="auto">
            <a:xfrm>
              <a:off x="3504" y="2721"/>
              <a:ext cx="33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lnSpc>
                  <a:spcPct val="100000"/>
                </a:lnSpc>
                <a:buFontTx/>
                <a:buNone/>
              </a:pPr>
              <a:r>
                <a:rPr lang="en-US" sz="1400" smtClean="0">
                  <a:solidFill>
                    <a:srgbClr val="000000"/>
                  </a:solidFill>
                  <a:latin typeface="Arial" charset="0"/>
                  <a:ea typeface="ＭＳ Ｐゴシック" charset="0"/>
                  <a:cs typeface="ＭＳ Ｐゴシック" charset="0"/>
                </a:rPr>
                <a:t>7.27</a:t>
              </a:r>
            </a:p>
          </p:txBody>
        </p:sp>
      </p:grpSp>
    </p:spTree>
    <p:extLst>
      <p:ext uri="{BB962C8B-B14F-4D97-AF65-F5344CB8AC3E}">
        <p14:creationId xmlns:p14="http://schemas.microsoft.com/office/powerpoint/2010/main" val="312038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A778A20-C4FB-4A5D-BA56-B6F7BCAF0113}" type="slidenum">
              <a:rPr lang="da-DK" smtClean="0">
                <a:solidFill>
                  <a:srgbClr val="03428E"/>
                </a:solidFill>
              </a:rPr>
              <a:pPr/>
              <a:t>12</a:t>
            </a:fld>
            <a:endParaRPr lang="da-DK" dirty="0">
              <a:solidFill>
                <a:srgbClr val="03428E"/>
              </a:solidFill>
            </a:endParaRPr>
          </a:p>
        </p:txBody>
      </p:sp>
      <p:pic>
        <p:nvPicPr>
          <p:cNvPr id="2" name="Picture 1"/>
          <p:cNvPicPr>
            <a:picLocks noChangeAspect="1"/>
          </p:cNvPicPr>
          <p:nvPr/>
        </p:nvPicPr>
        <p:blipFill rotWithShape="1">
          <a:blip r:embed="rId2"/>
          <a:srcRect t="3920" b="2986"/>
          <a:stretch/>
        </p:blipFill>
        <p:spPr>
          <a:xfrm>
            <a:off x="0" y="844550"/>
            <a:ext cx="5398330" cy="6032500"/>
          </a:xfrm>
          <a:prstGeom prst="rect">
            <a:avLst/>
          </a:prstGeom>
        </p:spPr>
      </p:pic>
      <p:grpSp>
        <p:nvGrpSpPr>
          <p:cNvPr id="8" name="Group 7"/>
          <p:cNvGrpSpPr/>
          <p:nvPr/>
        </p:nvGrpSpPr>
        <p:grpSpPr>
          <a:xfrm>
            <a:off x="5778500" y="1508125"/>
            <a:ext cx="2530475" cy="4178508"/>
            <a:chOff x="5778500" y="1508125"/>
            <a:chExt cx="2530475" cy="4178508"/>
          </a:xfrm>
        </p:grpSpPr>
        <p:pic>
          <p:nvPicPr>
            <p:cNvPr id="3" name="Picture 2"/>
            <p:cNvPicPr>
              <a:picLocks noChangeAspect="1"/>
            </p:cNvPicPr>
            <p:nvPr/>
          </p:nvPicPr>
          <p:blipFill>
            <a:blip r:embed="rId3"/>
            <a:stretch>
              <a:fillRect/>
            </a:stretch>
          </p:blipFill>
          <p:spPr>
            <a:xfrm>
              <a:off x="5908675" y="1987550"/>
              <a:ext cx="2400300" cy="1422400"/>
            </a:xfrm>
            <a:prstGeom prst="rect">
              <a:avLst/>
            </a:prstGeom>
          </p:spPr>
        </p:pic>
        <p:sp>
          <p:nvSpPr>
            <p:cNvPr id="5" name="TextBox 4"/>
            <p:cNvSpPr txBox="1"/>
            <p:nvPr/>
          </p:nvSpPr>
          <p:spPr>
            <a:xfrm>
              <a:off x="5778500" y="1508125"/>
              <a:ext cx="1035537" cy="477054"/>
            </a:xfrm>
            <a:prstGeom prst="rect">
              <a:avLst/>
            </a:prstGeom>
            <a:noFill/>
          </p:spPr>
          <p:txBody>
            <a:bodyPr wrap="none" rtlCol="0">
              <a:spAutoFit/>
            </a:bodyPr>
            <a:lstStyle/>
            <a:p>
              <a:r>
                <a:rPr lang="en-US" sz="2500" dirty="0" smtClean="0">
                  <a:solidFill>
                    <a:srgbClr val="FF0000"/>
                  </a:solidFill>
                </a:rPr>
                <a:t>Limits:</a:t>
              </a:r>
              <a:endParaRPr lang="en-US" sz="2500" dirty="0">
                <a:solidFill>
                  <a:srgbClr val="FF0000"/>
                </a:solidFill>
              </a:endParaRPr>
            </a:p>
          </p:txBody>
        </p:sp>
        <p:sp>
          <p:nvSpPr>
            <p:cNvPr id="6" name="TextBox 5"/>
            <p:cNvSpPr txBox="1"/>
            <p:nvPr/>
          </p:nvSpPr>
          <p:spPr>
            <a:xfrm>
              <a:off x="5808663" y="3648477"/>
              <a:ext cx="1977143" cy="477054"/>
            </a:xfrm>
            <a:prstGeom prst="rect">
              <a:avLst/>
            </a:prstGeom>
            <a:noFill/>
          </p:spPr>
          <p:txBody>
            <a:bodyPr wrap="none" rtlCol="0">
              <a:spAutoFit/>
            </a:bodyPr>
            <a:lstStyle/>
            <a:p>
              <a:r>
                <a:rPr lang="en-US" sz="2500" dirty="0" err="1" smtClean="0">
                  <a:solidFill>
                    <a:srgbClr val="FF0000"/>
                  </a:solidFill>
                </a:rPr>
                <a:t>Raduta</a:t>
              </a:r>
              <a:r>
                <a:rPr lang="en-US" sz="2500" dirty="0" smtClean="0">
                  <a:solidFill>
                    <a:srgbClr val="FF0000"/>
                  </a:solidFill>
                </a:rPr>
                <a:t> </a:t>
              </a:r>
              <a:r>
                <a:rPr lang="en-US" sz="2500" i="1" dirty="0" smtClean="0">
                  <a:solidFill>
                    <a:srgbClr val="FF0000"/>
                  </a:solidFill>
                </a:rPr>
                <a:t>et al.</a:t>
              </a:r>
              <a:endParaRPr lang="en-US" sz="2500" dirty="0">
                <a:solidFill>
                  <a:srgbClr val="FF0000"/>
                </a:solidFill>
              </a:endParaRPr>
            </a:p>
          </p:txBody>
        </p:sp>
        <p:sp>
          <p:nvSpPr>
            <p:cNvPr id="7" name="TextBox 6"/>
            <p:cNvSpPr txBox="1"/>
            <p:nvPr/>
          </p:nvSpPr>
          <p:spPr>
            <a:xfrm>
              <a:off x="6207125" y="4286250"/>
              <a:ext cx="2058224" cy="1400383"/>
            </a:xfrm>
            <a:prstGeom prst="rect">
              <a:avLst/>
            </a:prstGeom>
            <a:noFill/>
          </p:spPr>
          <p:txBody>
            <a:bodyPr wrap="none" rtlCol="0">
              <a:spAutoFit/>
            </a:bodyPr>
            <a:lstStyle/>
            <a:p>
              <a:r>
                <a:rPr lang="en-US" sz="2300" dirty="0" smtClean="0"/>
                <a:t>DDE = 7.5±4 %</a:t>
              </a:r>
            </a:p>
            <a:p>
              <a:endParaRPr lang="en-US" sz="800" dirty="0" smtClean="0"/>
            </a:p>
            <a:p>
              <a:r>
                <a:rPr lang="en-US" sz="2300" dirty="0"/>
                <a:t>DDE = </a:t>
              </a:r>
              <a:r>
                <a:rPr lang="en-US" sz="2300" dirty="0" smtClean="0"/>
                <a:t>9.5</a:t>
              </a:r>
              <a:r>
                <a:rPr lang="en-US" sz="2300" dirty="0"/>
                <a:t>±4 %</a:t>
              </a:r>
            </a:p>
            <a:p>
              <a:endParaRPr lang="en-US" sz="800" dirty="0"/>
            </a:p>
            <a:p>
              <a:r>
                <a:rPr lang="en-US" sz="2300" dirty="0" smtClean="0"/>
                <a:t>SD    = 83±5 % </a:t>
              </a:r>
              <a:endParaRPr lang="en-US" sz="2300" dirty="0"/>
            </a:p>
          </p:txBody>
        </p:sp>
      </p:grpSp>
      <p:sp>
        <p:nvSpPr>
          <p:cNvPr id="11" name="TextBox 10"/>
          <p:cNvSpPr txBox="1"/>
          <p:nvPr/>
        </p:nvSpPr>
        <p:spPr>
          <a:xfrm>
            <a:off x="5191125" y="6400800"/>
            <a:ext cx="3816819" cy="369332"/>
          </a:xfrm>
          <a:prstGeom prst="rect">
            <a:avLst/>
          </a:prstGeom>
          <a:noFill/>
        </p:spPr>
        <p:txBody>
          <a:bodyPr wrap="none" rtlCol="0">
            <a:spAutoFit/>
          </a:bodyPr>
          <a:lstStyle/>
          <a:p>
            <a:r>
              <a:rPr lang="en-US" dirty="0" smtClean="0">
                <a:solidFill>
                  <a:srgbClr val="0000FF"/>
                </a:solidFill>
              </a:rPr>
              <a:t>(O. </a:t>
            </a:r>
            <a:r>
              <a:rPr lang="en-US" dirty="0" err="1" smtClean="0">
                <a:solidFill>
                  <a:srgbClr val="0000FF"/>
                </a:solidFill>
              </a:rPr>
              <a:t>Kirsebom</a:t>
            </a:r>
            <a:r>
              <a:rPr lang="en-US" dirty="0" smtClean="0">
                <a:solidFill>
                  <a:srgbClr val="0000FF"/>
                </a:solidFill>
              </a:rPr>
              <a:t> </a:t>
            </a:r>
            <a:r>
              <a:rPr lang="en-US" i="1" dirty="0" smtClean="0">
                <a:solidFill>
                  <a:srgbClr val="0000FF"/>
                </a:solidFill>
              </a:rPr>
              <a:t>et al. </a:t>
            </a:r>
            <a:r>
              <a:rPr lang="en-US" dirty="0">
                <a:solidFill>
                  <a:srgbClr val="0000FF"/>
                </a:solidFill>
              </a:rPr>
              <a:t>t</a:t>
            </a:r>
            <a:r>
              <a:rPr lang="en-US" dirty="0" smtClean="0">
                <a:solidFill>
                  <a:srgbClr val="0000FF"/>
                </a:solidFill>
              </a:rPr>
              <a:t>o be submitted)</a:t>
            </a:r>
            <a:endParaRPr lang="en-US" dirty="0">
              <a:solidFill>
                <a:srgbClr val="0000FF"/>
              </a:solidFill>
            </a:endParaRPr>
          </a:p>
        </p:txBody>
      </p:sp>
      <p:sp>
        <p:nvSpPr>
          <p:cNvPr id="9" name="Isosceles Triangle 8"/>
          <p:cNvSpPr/>
          <p:nvPr/>
        </p:nvSpPr>
        <p:spPr bwMode="auto">
          <a:xfrm rot="18294356">
            <a:off x="1337118" y="1586612"/>
            <a:ext cx="1572677" cy="1077652"/>
          </a:xfrm>
          <a:prstGeom prst="triangle">
            <a:avLst/>
          </a:prstGeom>
          <a:solidFill>
            <a:srgbClr val="FFFFFF"/>
          </a:solidFill>
          <a:ln w="1778"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en-US" sz="3600" b="0" i="0" u="none" strike="noStrike" cap="none" normalizeH="0" baseline="0" smtClean="0">
              <a:ln>
                <a:noFill/>
              </a:ln>
              <a:solidFill>
                <a:schemeClr val="tx1"/>
              </a:solidFill>
              <a:effectLst/>
              <a:latin typeface="AU Passata" pitchFamily="34" charset="0"/>
            </a:endParaRPr>
          </a:p>
        </p:txBody>
      </p:sp>
      <p:grpSp>
        <p:nvGrpSpPr>
          <p:cNvPr id="14" name="Group 13"/>
          <p:cNvGrpSpPr/>
          <p:nvPr/>
        </p:nvGrpSpPr>
        <p:grpSpPr>
          <a:xfrm>
            <a:off x="3015311" y="3191307"/>
            <a:ext cx="2229099" cy="3685743"/>
            <a:chOff x="3015311" y="3191307"/>
            <a:chExt cx="2229099" cy="3685743"/>
          </a:xfrm>
        </p:grpSpPr>
        <p:sp>
          <p:nvSpPr>
            <p:cNvPr id="12" name="Isosceles Triangle 11"/>
            <p:cNvSpPr/>
            <p:nvPr/>
          </p:nvSpPr>
          <p:spPr bwMode="auto">
            <a:xfrm rot="19425997">
              <a:off x="3544106" y="3191307"/>
              <a:ext cx="1572677" cy="1077652"/>
            </a:xfrm>
            <a:prstGeom prst="triangle">
              <a:avLst/>
            </a:prstGeom>
            <a:solidFill>
              <a:srgbClr val="FFFFFF"/>
            </a:solidFill>
            <a:ln w="1778"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en-US" sz="3600" b="0" i="0" u="none" strike="noStrike" cap="none" normalizeH="0" baseline="0" smtClean="0">
                <a:ln>
                  <a:noFill/>
                </a:ln>
                <a:solidFill>
                  <a:schemeClr val="tx1"/>
                </a:solidFill>
                <a:effectLst/>
                <a:latin typeface="AU Passata" pitchFamily="34" charset="0"/>
              </a:endParaRPr>
            </a:p>
          </p:txBody>
        </p:sp>
        <p:sp>
          <p:nvSpPr>
            <p:cNvPr id="10" name="Rectangle 9"/>
            <p:cNvSpPr/>
            <p:nvPr/>
          </p:nvSpPr>
          <p:spPr bwMode="auto">
            <a:xfrm>
              <a:off x="3015311" y="4125531"/>
              <a:ext cx="2229099" cy="2751519"/>
            </a:xfrm>
            <a:prstGeom prst="rect">
              <a:avLst/>
            </a:prstGeom>
            <a:solidFill>
              <a:srgbClr val="FFFFFF"/>
            </a:solidFill>
            <a:ln w="1778"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en-US" sz="3600" b="0" i="0" u="none" strike="noStrike" cap="none" normalizeH="0" baseline="0" smtClean="0">
                <a:ln>
                  <a:noFill/>
                </a:ln>
                <a:solidFill>
                  <a:schemeClr val="tx1"/>
                </a:solidFill>
                <a:effectLst/>
                <a:latin typeface="AU Passata" pitchFamily="34" charset="0"/>
              </a:endParaRPr>
            </a:p>
          </p:txBody>
        </p:sp>
      </p:grpSp>
    </p:spTree>
    <p:extLst>
      <p:ext uri="{BB962C8B-B14F-4D97-AF65-F5344CB8AC3E}">
        <p14:creationId xmlns:p14="http://schemas.microsoft.com/office/powerpoint/2010/main" val="95423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13FF094-20C4-403D-864D-9E59AE1A2C16}" type="slidenum">
              <a:rPr lang="da-DK" smtClean="0">
                <a:solidFill>
                  <a:srgbClr val="03428E"/>
                </a:solidFill>
              </a:rPr>
              <a:pPr/>
              <a:t>13</a:t>
            </a:fld>
            <a:endParaRPr lang="da-DK">
              <a:solidFill>
                <a:srgbClr val="03428E"/>
              </a:solidFill>
            </a:endParaRPr>
          </a:p>
        </p:txBody>
      </p:sp>
      <p:sp>
        <p:nvSpPr>
          <p:cNvPr id="3" name="Rectangle 2"/>
          <p:cNvSpPr/>
          <p:nvPr/>
        </p:nvSpPr>
        <p:spPr>
          <a:xfrm>
            <a:off x="660397" y="2099108"/>
            <a:ext cx="8120066" cy="3785652"/>
          </a:xfrm>
          <a:prstGeom prst="rect">
            <a:avLst/>
          </a:prstGeom>
        </p:spPr>
        <p:txBody>
          <a:bodyPr wrap="square">
            <a:spAutoFit/>
          </a:bodyPr>
          <a:lstStyle/>
          <a:p>
            <a:pPr algn="ctr"/>
            <a:endParaRPr lang="en-US" sz="4000" dirty="0" smtClean="0">
              <a:solidFill>
                <a:schemeClr val="bg2"/>
              </a:solidFill>
            </a:endParaRPr>
          </a:p>
          <a:p>
            <a:pPr marL="342900" indent="-342900">
              <a:buFont typeface="Arial"/>
              <a:buChar char="•"/>
            </a:pPr>
            <a:r>
              <a:rPr lang="en-US" sz="4000" dirty="0">
                <a:solidFill>
                  <a:schemeClr val="bg2"/>
                </a:solidFill>
              </a:rPr>
              <a:t>3</a:t>
            </a:r>
            <a:r>
              <a:rPr lang="en-US" sz="4000" dirty="0">
                <a:solidFill>
                  <a:schemeClr val="bg2"/>
                </a:solidFill>
                <a:latin typeface="Symbol" charset="2"/>
                <a:cs typeface="Symbol" charset="2"/>
              </a:rPr>
              <a:t>a</a:t>
            </a:r>
            <a:r>
              <a:rPr lang="en-US" sz="4000" dirty="0">
                <a:solidFill>
                  <a:schemeClr val="bg2"/>
                </a:solidFill>
              </a:rPr>
              <a:t> breakup of the Hoyle state </a:t>
            </a:r>
          </a:p>
          <a:p>
            <a:endParaRPr lang="en-US" sz="4000" dirty="0" smtClean="0">
              <a:solidFill>
                <a:schemeClr val="bg2"/>
              </a:solidFill>
            </a:endParaRPr>
          </a:p>
          <a:p>
            <a:endParaRPr lang="en-US" sz="4000" dirty="0">
              <a:solidFill>
                <a:schemeClr val="bg2"/>
              </a:solidFill>
            </a:endParaRPr>
          </a:p>
          <a:p>
            <a:pPr marL="342900" indent="-342900">
              <a:buFont typeface="Arial"/>
              <a:buChar char="•"/>
            </a:pPr>
            <a:r>
              <a:rPr lang="en-US" sz="4000" dirty="0">
                <a:solidFill>
                  <a:schemeClr val="bg2"/>
                </a:solidFill>
              </a:rPr>
              <a:t>Search for “missing” states in </a:t>
            </a:r>
            <a:r>
              <a:rPr lang="en-US" sz="4000" baseline="30000" dirty="0">
                <a:solidFill>
                  <a:schemeClr val="bg2"/>
                </a:solidFill>
              </a:rPr>
              <a:t>12</a:t>
            </a:r>
            <a:r>
              <a:rPr lang="en-US" sz="4000" dirty="0">
                <a:solidFill>
                  <a:schemeClr val="bg2"/>
                </a:solidFill>
              </a:rPr>
              <a:t>C</a:t>
            </a:r>
          </a:p>
          <a:p>
            <a:endParaRPr lang="en-US" sz="4000" dirty="0" smtClean="0">
              <a:solidFill>
                <a:schemeClr val="bg2"/>
              </a:solidFill>
            </a:endParaRPr>
          </a:p>
        </p:txBody>
      </p:sp>
      <p:graphicFrame>
        <p:nvGraphicFramePr>
          <p:cNvPr id="4" name="Object 77"/>
          <p:cNvGraphicFramePr>
            <a:graphicFrameLocks noChangeAspect="1"/>
          </p:cNvGraphicFramePr>
          <p:nvPr>
            <p:extLst>
              <p:ext uri="{D42A27DB-BD31-4B8C-83A1-F6EECF244321}">
                <p14:modId xmlns:p14="http://schemas.microsoft.com/office/powerpoint/2010/main" val="3933600293"/>
              </p:ext>
            </p:extLst>
          </p:nvPr>
        </p:nvGraphicFramePr>
        <p:xfrm>
          <a:off x="4121150" y="795867"/>
          <a:ext cx="654050" cy="1585913"/>
        </p:xfrm>
        <a:graphic>
          <a:graphicData uri="http://schemas.openxmlformats.org/presentationml/2006/ole">
            <mc:AlternateContent xmlns:mc="http://schemas.openxmlformats.org/markup-compatibility/2006">
              <mc:Choice xmlns:v="urn:schemas-microsoft-com:vml" Requires="v">
                <p:oleObj spid="_x0000_s59447" name="Clip" r:id="rId3" imgW="1623657" imgH="3935896" progId="MS_ClipArt_Gallery.5">
                  <p:embed/>
                </p:oleObj>
              </mc:Choice>
              <mc:Fallback>
                <p:oleObj name="Clip" r:id="rId3" imgW="1623657" imgH="3935896" progId="MS_ClipArt_Gallery.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1150" y="795867"/>
                        <a:ext cx="654050"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282992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sldNum" sz="quarter" idx="10"/>
          </p:nvPr>
        </p:nvSpPr>
        <p:spPr>
          <a:noFill/>
        </p:spPr>
        <p:txBody>
          <a:bodyPr/>
          <a:lstStyle/>
          <a:p>
            <a:fld id="{D98DE2DD-2557-3F4F-9FA9-F4128A8D634A}" type="slidenum">
              <a:rPr lang="en-US"/>
              <a:pPr/>
              <a:t>14</a:t>
            </a:fld>
            <a:endParaRPr lang="en-US"/>
          </a:p>
        </p:txBody>
      </p:sp>
      <p:pic>
        <p:nvPicPr>
          <p:cNvPr id="8" name="Picture 7"/>
          <p:cNvPicPr>
            <a:picLocks noChangeAspect="1"/>
          </p:cNvPicPr>
          <p:nvPr/>
        </p:nvPicPr>
        <p:blipFill rotWithShape="1">
          <a:blip r:embed="rId3"/>
          <a:srcRect t="22977" r="52002"/>
          <a:stretch/>
        </p:blipFill>
        <p:spPr>
          <a:xfrm>
            <a:off x="899149" y="795128"/>
            <a:ext cx="1573108" cy="2772821"/>
          </a:xfrm>
          <a:prstGeom prst="rect">
            <a:avLst/>
          </a:prstGeom>
        </p:spPr>
      </p:pic>
      <p:sp>
        <p:nvSpPr>
          <p:cNvPr id="5" name="TextBox 4"/>
          <p:cNvSpPr txBox="1"/>
          <p:nvPr/>
        </p:nvSpPr>
        <p:spPr>
          <a:xfrm>
            <a:off x="55053" y="977488"/>
            <a:ext cx="935134" cy="707886"/>
          </a:xfrm>
          <a:prstGeom prst="rect">
            <a:avLst/>
          </a:prstGeom>
          <a:noFill/>
        </p:spPr>
        <p:txBody>
          <a:bodyPr wrap="none" rtlCol="0">
            <a:spAutoFit/>
          </a:bodyPr>
          <a:lstStyle/>
          <a:p>
            <a:r>
              <a:rPr lang="en-US" sz="4000" dirty="0" smtClean="0">
                <a:solidFill>
                  <a:srgbClr val="0000FF"/>
                </a:solidFill>
              </a:rPr>
              <a:t>2</a:t>
            </a:r>
            <a:r>
              <a:rPr lang="en-US" sz="4000" baseline="30000" dirty="0" smtClean="0">
                <a:solidFill>
                  <a:srgbClr val="0000FF"/>
                </a:solidFill>
              </a:rPr>
              <a:t>+</a:t>
            </a:r>
            <a:r>
              <a:rPr lang="en-US" sz="4000" dirty="0" smtClean="0">
                <a:solidFill>
                  <a:srgbClr val="0000FF"/>
                </a:solidFill>
              </a:rPr>
              <a:t>?</a:t>
            </a:r>
            <a:endParaRPr lang="en-US" sz="4000" dirty="0">
              <a:solidFill>
                <a:srgbClr val="0000FF"/>
              </a:solidFill>
            </a:endParaRPr>
          </a:p>
        </p:txBody>
      </p:sp>
      <p:grpSp>
        <p:nvGrpSpPr>
          <p:cNvPr id="10" name="Group 9"/>
          <p:cNvGrpSpPr/>
          <p:nvPr/>
        </p:nvGrpSpPr>
        <p:grpSpPr>
          <a:xfrm>
            <a:off x="5515338" y="60588"/>
            <a:ext cx="3632749" cy="6737975"/>
            <a:chOff x="5515338" y="60588"/>
            <a:chExt cx="3632749" cy="6737975"/>
          </a:xfrm>
        </p:grpSpPr>
        <p:grpSp>
          <p:nvGrpSpPr>
            <p:cNvPr id="6" name="Group 5"/>
            <p:cNvGrpSpPr/>
            <p:nvPr/>
          </p:nvGrpSpPr>
          <p:grpSpPr>
            <a:xfrm>
              <a:off x="5515338" y="60588"/>
              <a:ext cx="3632749" cy="6737975"/>
              <a:chOff x="5515338" y="60588"/>
              <a:chExt cx="3632749" cy="6737975"/>
            </a:xfrm>
          </p:grpSpPr>
          <p:grpSp>
            <p:nvGrpSpPr>
              <p:cNvPr id="4" name="Group 11"/>
              <p:cNvGrpSpPr>
                <a:grpSpLocks/>
              </p:cNvGrpSpPr>
              <p:nvPr/>
            </p:nvGrpSpPr>
            <p:grpSpPr bwMode="auto">
              <a:xfrm>
                <a:off x="5515338" y="60588"/>
                <a:ext cx="3548160" cy="3632492"/>
                <a:chOff x="4494" y="1322"/>
                <a:chExt cx="2464" cy="2781"/>
              </a:xfrm>
            </p:grpSpPr>
            <p:pic>
              <p:nvPicPr>
                <p:cNvPr id="43015" name="Picture 79"/>
                <p:cNvPicPr>
                  <a:picLocks noChangeAspect="1" noChangeArrowheads="1"/>
                </p:cNvPicPr>
                <p:nvPr/>
              </p:nvPicPr>
              <p:blipFill>
                <a:blip r:embed="rId4"/>
                <a:srcRect/>
                <a:stretch>
                  <a:fillRect/>
                </a:stretch>
              </p:blipFill>
              <p:spPr bwMode="auto">
                <a:xfrm>
                  <a:off x="4494" y="1622"/>
                  <a:ext cx="2451" cy="2481"/>
                </a:xfrm>
                <a:prstGeom prst="rect">
                  <a:avLst/>
                </a:prstGeom>
                <a:noFill/>
                <a:ln w="9525">
                  <a:noFill/>
                  <a:miter lim="800000"/>
                  <a:headEnd/>
                  <a:tailEnd/>
                </a:ln>
              </p:spPr>
            </p:pic>
            <p:sp>
              <p:nvSpPr>
                <p:cNvPr id="43016" name="Rectangle 80"/>
                <p:cNvSpPr>
                  <a:spLocks noChangeArrowheads="1"/>
                </p:cNvSpPr>
                <p:nvPr/>
              </p:nvSpPr>
              <p:spPr bwMode="auto">
                <a:xfrm>
                  <a:off x="4697" y="1322"/>
                  <a:ext cx="2261" cy="224"/>
                </a:xfrm>
                <a:prstGeom prst="rect">
                  <a:avLst/>
                </a:prstGeom>
                <a:noFill/>
                <a:ln w="9525">
                  <a:noFill/>
                  <a:miter lim="800000"/>
                  <a:headEnd/>
                  <a:tailEnd/>
                </a:ln>
              </p:spPr>
              <p:txBody>
                <a:bodyPr wrap="none">
                  <a:prstTxWarp prst="textNoShape">
                    <a:avLst/>
                  </a:prstTxWarp>
                  <a:spAutoFit/>
                </a:bodyPr>
                <a:lstStyle/>
                <a:p>
                  <a:pPr defTabSz="829366" eaLnBrk="0" hangingPunct="0">
                    <a:lnSpc>
                      <a:spcPct val="100000"/>
                    </a:lnSpc>
                  </a:pPr>
                  <a:r>
                    <a:rPr lang="en-US" sz="1300" dirty="0" smtClean="0">
                      <a:solidFill>
                        <a:srgbClr val="000000"/>
                      </a:solidFill>
                      <a:latin typeface="Candara" charset="0"/>
                      <a:ea typeface="ＭＳ Ｐゴシック" charset="-128"/>
                      <a:cs typeface="ＭＳ Ｐゴシック" charset="-128"/>
                    </a:rPr>
                    <a:t>Stellenbosch: Freer </a:t>
                  </a:r>
                  <a:r>
                    <a:rPr lang="en-US" sz="1300" dirty="0">
                      <a:solidFill>
                        <a:srgbClr val="000000"/>
                      </a:solidFill>
                      <a:latin typeface="Candara" charset="0"/>
                      <a:ea typeface="ＭＳ Ｐゴシック" charset="-128"/>
                      <a:cs typeface="ＭＳ Ｐゴシック" charset="-128"/>
                    </a:rPr>
                    <a:t>et al. (2009): </a:t>
                  </a:r>
                  <a:r>
                    <a:rPr lang="en-US" sz="1300" baseline="30000" dirty="0">
                      <a:solidFill>
                        <a:srgbClr val="000000"/>
                      </a:solidFill>
                      <a:latin typeface="Candara" charset="0"/>
                      <a:ea typeface="ＭＳ Ｐゴシック" charset="-128"/>
                      <a:cs typeface="ＭＳ Ｐゴシック" charset="-128"/>
                    </a:rPr>
                    <a:t>12</a:t>
                  </a:r>
                  <a:r>
                    <a:rPr lang="en-US" sz="1300" dirty="0">
                      <a:solidFill>
                        <a:srgbClr val="000000"/>
                      </a:solidFill>
                      <a:latin typeface="Candara" charset="0"/>
                      <a:ea typeface="ＭＳ Ｐゴシック" charset="-128"/>
                      <a:cs typeface="ＭＳ Ｐゴシック" charset="-128"/>
                    </a:rPr>
                    <a:t>C(p,p</a:t>
                  </a:r>
                  <a:r>
                    <a:rPr lang="en-US" altLang="ja-JP" sz="1300" dirty="0">
                      <a:solidFill>
                        <a:srgbClr val="000000"/>
                      </a:solidFill>
                      <a:latin typeface="Candara" charset="0"/>
                      <a:ea typeface="ＭＳ Ｐゴシック" charset="-128"/>
                      <a:cs typeface="ＭＳ Ｐゴシック" charset="-128"/>
                    </a:rPr>
                    <a:t>´</a:t>
                  </a:r>
                  <a:r>
                    <a:rPr lang="en-US" sz="1300" dirty="0">
                      <a:solidFill>
                        <a:srgbClr val="000000"/>
                      </a:solidFill>
                      <a:latin typeface="Candara" charset="0"/>
                      <a:ea typeface="ＭＳ Ｐゴシック" charset="-128"/>
                      <a:cs typeface="ＭＳ Ｐゴシック" charset="-128"/>
                    </a:rPr>
                    <a:t>)</a:t>
                  </a:r>
                  <a:r>
                    <a:rPr lang="en-US" sz="1300" baseline="30000" dirty="0">
                      <a:solidFill>
                        <a:srgbClr val="000000"/>
                      </a:solidFill>
                      <a:latin typeface="Candara" charset="0"/>
                      <a:ea typeface="ＭＳ Ｐゴシック" charset="-128"/>
                      <a:cs typeface="ＭＳ Ｐゴシック" charset="-128"/>
                    </a:rPr>
                    <a:t>12</a:t>
                  </a:r>
                  <a:r>
                    <a:rPr lang="en-US" sz="1300" dirty="0">
                      <a:solidFill>
                        <a:srgbClr val="000000"/>
                      </a:solidFill>
                      <a:latin typeface="Candara" charset="0"/>
                      <a:ea typeface="ＭＳ Ｐゴシック" charset="-128"/>
                      <a:cs typeface="ＭＳ Ｐゴシック" charset="-128"/>
                    </a:rPr>
                    <a:t>C</a:t>
                  </a:r>
                </a:p>
              </p:txBody>
            </p:sp>
          </p:grpSp>
          <p:grpSp>
            <p:nvGrpSpPr>
              <p:cNvPr id="9" name="Group 8"/>
              <p:cNvGrpSpPr/>
              <p:nvPr/>
            </p:nvGrpSpPr>
            <p:grpSpPr>
              <a:xfrm>
                <a:off x="5546238" y="3629681"/>
                <a:ext cx="3601849" cy="3168882"/>
                <a:chOff x="5546238" y="3629681"/>
                <a:chExt cx="3601849" cy="3168882"/>
              </a:xfrm>
            </p:grpSpPr>
            <p:pic>
              <p:nvPicPr>
                <p:cNvPr id="2" name="Picture 1"/>
                <p:cNvPicPr>
                  <a:picLocks noChangeAspect="1"/>
                </p:cNvPicPr>
                <p:nvPr/>
              </p:nvPicPr>
              <p:blipFill>
                <a:blip r:embed="rId5"/>
                <a:stretch>
                  <a:fillRect/>
                </a:stretch>
              </p:blipFill>
              <p:spPr>
                <a:xfrm>
                  <a:off x="5546238" y="3918563"/>
                  <a:ext cx="3601849" cy="2880000"/>
                </a:xfrm>
                <a:prstGeom prst="rect">
                  <a:avLst/>
                </a:prstGeom>
              </p:spPr>
            </p:pic>
            <p:sp>
              <p:nvSpPr>
                <p:cNvPr id="15" name="Rectangle 80"/>
                <p:cNvSpPr>
                  <a:spLocks noChangeArrowheads="1"/>
                </p:cNvSpPr>
                <p:nvPr/>
              </p:nvSpPr>
              <p:spPr bwMode="auto">
                <a:xfrm>
                  <a:off x="5898762" y="3629681"/>
                  <a:ext cx="3095719" cy="292388"/>
                </a:xfrm>
                <a:prstGeom prst="rect">
                  <a:avLst/>
                </a:prstGeom>
                <a:noFill/>
                <a:ln w="9525">
                  <a:noFill/>
                  <a:miter lim="800000"/>
                  <a:headEnd/>
                  <a:tailEnd/>
                </a:ln>
              </p:spPr>
              <p:txBody>
                <a:bodyPr wrap="none">
                  <a:prstTxWarp prst="textNoShape">
                    <a:avLst/>
                  </a:prstTxWarp>
                  <a:spAutoFit/>
                </a:bodyPr>
                <a:lstStyle/>
                <a:p>
                  <a:pPr defTabSz="829366" eaLnBrk="0" hangingPunct="0">
                    <a:lnSpc>
                      <a:spcPct val="100000"/>
                    </a:lnSpc>
                  </a:pPr>
                  <a:r>
                    <a:rPr lang="en-US" sz="1300" dirty="0" smtClean="0">
                      <a:solidFill>
                        <a:srgbClr val="000000"/>
                      </a:solidFill>
                      <a:latin typeface="Candara" charset="0"/>
                      <a:ea typeface="ＭＳ Ｐゴシック" charset="-128"/>
                      <a:cs typeface="ＭＳ Ｐゴシック" charset="-128"/>
                    </a:rPr>
                    <a:t>Yale : Zimmerman </a:t>
                  </a:r>
                  <a:r>
                    <a:rPr lang="en-US" sz="1300" dirty="0">
                      <a:solidFill>
                        <a:srgbClr val="000000"/>
                      </a:solidFill>
                      <a:latin typeface="Candara" charset="0"/>
                      <a:ea typeface="ＭＳ Ｐゴシック" charset="-128"/>
                      <a:cs typeface="ＭＳ Ｐゴシック" charset="-128"/>
                    </a:rPr>
                    <a:t>et al. (</a:t>
                  </a:r>
                  <a:r>
                    <a:rPr lang="en-US" sz="1300" dirty="0" smtClean="0">
                      <a:solidFill>
                        <a:srgbClr val="000000"/>
                      </a:solidFill>
                      <a:latin typeface="Candara" charset="0"/>
                      <a:ea typeface="ＭＳ Ｐゴシック" charset="-128"/>
                      <a:cs typeface="ＭＳ Ｐゴシック" charset="-128"/>
                    </a:rPr>
                    <a:t>2011)</a:t>
                  </a:r>
                  <a:r>
                    <a:rPr lang="en-US" sz="1300" dirty="0">
                      <a:solidFill>
                        <a:srgbClr val="000000"/>
                      </a:solidFill>
                      <a:latin typeface="Candara" charset="0"/>
                      <a:ea typeface="ＭＳ Ｐゴシック" charset="-128"/>
                      <a:cs typeface="ＭＳ Ｐゴシック" charset="-128"/>
                    </a:rPr>
                    <a:t>: </a:t>
                  </a:r>
                  <a:r>
                    <a:rPr lang="en-US" sz="1300" baseline="30000" dirty="0">
                      <a:solidFill>
                        <a:srgbClr val="000000"/>
                      </a:solidFill>
                      <a:latin typeface="Candara" charset="0"/>
                      <a:ea typeface="ＭＳ Ｐゴシック" charset="-128"/>
                      <a:cs typeface="ＭＳ Ｐゴシック" charset="-128"/>
                    </a:rPr>
                    <a:t>12</a:t>
                  </a:r>
                  <a:r>
                    <a:rPr lang="en-US" sz="1300" dirty="0">
                      <a:solidFill>
                        <a:srgbClr val="000000"/>
                      </a:solidFill>
                      <a:latin typeface="Candara" charset="0"/>
                      <a:ea typeface="ＭＳ Ｐゴシック" charset="-128"/>
                      <a:cs typeface="ＭＳ Ｐゴシック" charset="-128"/>
                    </a:rPr>
                    <a:t>C(p,p</a:t>
                  </a:r>
                  <a:r>
                    <a:rPr lang="en-US" altLang="ja-JP" sz="1300" dirty="0">
                      <a:solidFill>
                        <a:srgbClr val="000000"/>
                      </a:solidFill>
                      <a:latin typeface="Candara" charset="0"/>
                      <a:ea typeface="ＭＳ Ｐゴシック" charset="-128"/>
                      <a:cs typeface="ＭＳ Ｐゴシック" charset="-128"/>
                    </a:rPr>
                    <a:t>´</a:t>
                  </a:r>
                  <a:r>
                    <a:rPr lang="en-US" sz="1300" dirty="0">
                      <a:solidFill>
                        <a:srgbClr val="000000"/>
                      </a:solidFill>
                      <a:latin typeface="Candara" charset="0"/>
                      <a:ea typeface="ＭＳ Ｐゴシック" charset="-128"/>
                      <a:cs typeface="ＭＳ Ｐゴシック" charset="-128"/>
                    </a:rPr>
                    <a:t>)</a:t>
                  </a:r>
                  <a:r>
                    <a:rPr lang="en-US" sz="1300" baseline="30000" dirty="0">
                      <a:solidFill>
                        <a:srgbClr val="000000"/>
                      </a:solidFill>
                      <a:latin typeface="Candara" charset="0"/>
                      <a:ea typeface="ＭＳ Ｐゴシック" charset="-128"/>
                      <a:cs typeface="ＭＳ Ｐゴシック" charset="-128"/>
                    </a:rPr>
                    <a:t>12</a:t>
                  </a:r>
                  <a:r>
                    <a:rPr lang="en-US" sz="1300" dirty="0">
                      <a:solidFill>
                        <a:srgbClr val="000000"/>
                      </a:solidFill>
                      <a:latin typeface="Candara" charset="0"/>
                      <a:ea typeface="ＭＳ Ｐゴシック" charset="-128"/>
                      <a:cs typeface="ＭＳ Ｐゴシック" charset="-128"/>
                    </a:rPr>
                    <a:t>C</a:t>
                  </a:r>
                </a:p>
              </p:txBody>
            </p:sp>
          </p:grpSp>
        </p:grpSp>
        <p:sp>
          <p:nvSpPr>
            <p:cNvPr id="16" name="TextBox 15"/>
            <p:cNvSpPr txBox="1"/>
            <p:nvPr/>
          </p:nvSpPr>
          <p:spPr>
            <a:xfrm>
              <a:off x="7606552" y="999046"/>
              <a:ext cx="446491" cy="477054"/>
            </a:xfrm>
            <a:prstGeom prst="rect">
              <a:avLst/>
            </a:prstGeom>
            <a:noFill/>
          </p:spPr>
          <p:txBody>
            <a:bodyPr wrap="none" rtlCol="0">
              <a:spAutoFit/>
            </a:bodyPr>
            <a:lstStyle/>
            <a:p>
              <a:r>
                <a:rPr lang="en-US" sz="2500" dirty="0" smtClean="0">
                  <a:solidFill>
                    <a:srgbClr val="0000FF"/>
                  </a:solidFill>
                </a:rPr>
                <a:t>3</a:t>
              </a:r>
              <a:r>
                <a:rPr lang="en-US" sz="2500" baseline="30000" dirty="0" smtClean="0">
                  <a:solidFill>
                    <a:srgbClr val="0000FF"/>
                  </a:solidFill>
                </a:rPr>
                <a:t>-</a:t>
              </a:r>
              <a:endParaRPr lang="en-US" sz="2500" dirty="0">
                <a:solidFill>
                  <a:srgbClr val="0000FF"/>
                </a:solidFill>
              </a:endParaRPr>
            </a:p>
          </p:txBody>
        </p:sp>
        <p:sp>
          <p:nvSpPr>
            <p:cNvPr id="18" name="TextBox 17"/>
            <p:cNvSpPr txBox="1"/>
            <p:nvPr/>
          </p:nvSpPr>
          <p:spPr>
            <a:xfrm>
              <a:off x="8047552" y="1728766"/>
              <a:ext cx="446491" cy="477054"/>
            </a:xfrm>
            <a:prstGeom prst="rect">
              <a:avLst/>
            </a:prstGeom>
            <a:noFill/>
          </p:spPr>
          <p:txBody>
            <a:bodyPr wrap="none" rtlCol="0">
              <a:spAutoFit/>
            </a:bodyPr>
            <a:lstStyle/>
            <a:p>
              <a:r>
                <a:rPr lang="en-US" sz="2500" dirty="0" smtClean="0">
                  <a:solidFill>
                    <a:srgbClr val="0000FF"/>
                  </a:solidFill>
                </a:rPr>
                <a:t>1</a:t>
              </a:r>
              <a:r>
                <a:rPr lang="en-US" sz="2500" baseline="30000" dirty="0" smtClean="0">
                  <a:solidFill>
                    <a:srgbClr val="0000FF"/>
                  </a:solidFill>
                </a:rPr>
                <a:t>-</a:t>
              </a:r>
              <a:endParaRPr lang="en-US" sz="2500" dirty="0">
                <a:solidFill>
                  <a:srgbClr val="0000FF"/>
                </a:solidFill>
              </a:endParaRPr>
            </a:p>
          </p:txBody>
        </p:sp>
        <p:sp>
          <p:nvSpPr>
            <p:cNvPr id="20" name="TextBox 19"/>
            <p:cNvSpPr txBox="1"/>
            <p:nvPr/>
          </p:nvSpPr>
          <p:spPr>
            <a:xfrm>
              <a:off x="6127383" y="4779411"/>
              <a:ext cx="446491" cy="477054"/>
            </a:xfrm>
            <a:prstGeom prst="rect">
              <a:avLst/>
            </a:prstGeom>
            <a:noFill/>
          </p:spPr>
          <p:txBody>
            <a:bodyPr wrap="none" rtlCol="0">
              <a:spAutoFit/>
            </a:bodyPr>
            <a:lstStyle/>
            <a:p>
              <a:r>
                <a:rPr lang="en-US" sz="2500" dirty="0" smtClean="0">
                  <a:solidFill>
                    <a:srgbClr val="0000FF"/>
                  </a:solidFill>
                </a:rPr>
                <a:t>3</a:t>
              </a:r>
              <a:r>
                <a:rPr lang="en-US" sz="2500" baseline="30000" dirty="0" smtClean="0">
                  <a:solidFill>
                    <a:srgbClr val="0000FF"/>
                  </a:solidFill>
                </a:rPr>
                <a:t>-</a:t>
              </a:r>
              <a:endParaRPr lang="en-US" sz="2500" dirty="0">
                <a:solidFill>
                  <a:srgbClr val="0000FF"/>
                </a:solidFill>
              </a:endParaRPr>
            </a:p>
          </p:txBody>
        </p:sp>
        <p:sp>
          <p:nvSpPr>
            <p:cNvPr id="21" name="TextBox 20"/>
            <p:cNvSpPr txBox="1"/>
            <p:nvPr/>
          </p:nvSpPr>
          <p:spPr>
            <a:xfrm>
              <a:off x="8219192" y="4844742"/>
              <a:ext cx="446491" cy="477054"/>
            </a:xfrm>
            <a:prstGeom prst="rect">
              <a:avLst/>
            </a:prstGeom>
            <a:noFill/>
          </p:spPr>
          <p:txBody>
            <a:bodyPr wrap="none" rtlCol="0">
              <a:spAutoFit/>
            </a:bodyPr>
            <a:lstStyle/>
            <a:p>
              <a:r>
                <a:rPr lang="en-US" sz="2500" dirty="0" smtClean="0">
                  <a:solidFill>
                    <a:srgbClr val="0000FF"/>
                  </a:solidFill>
                </a:rPr>
                <a:t>1</a:t>
              </a:r>
              <a:r>
                <a:rPr lang="en-US" sz="2500" baseline="30000" dirty="0" smtClean="0">
                  <a:solidFill>
                    <a:srgbClr val="0000FF"/>
                  </a:solidFill>
                </a:rPr>
                <a:t>-</a:t>
              </a:r>
              <a:endParaRPr lang="en-US" sz="2500" dirty="0">
                <a:solidFill>
                  <a:srgbClr val="0000FF"/>
                </a:solidFill>
              </a:endParaRPr>
            </a:p>
          </p:txBody>
        </p:sp>
      </p:grpSp>
      <p:grpSp>
        <p:nvGrpSpPr>
          <p:cNvPr id="11" name="Group 10"/>
          <p:cNvGrpSpPr/>
          <p:nvPr/>
        </p:nvGrpSpPr>
        <p:grpSpPr>
          <a:xfrm>
            <a:off x="21122" y="3414939"/>
            <a:ext cx="5280000" cy="3429863"/>
            <a:chOff x="21122" y="3414939"/>
            <a:chExt cx="5280000" cy="3429863"/>
          </a:xfrm>
        </p:grpSpPr>
        <p:grpSp>
          <p:nvGrpSpPr>
            <p:cNvPr id="7" name="Group 6"/>
            <p:cNvGrpSpPr/>
            <p:nvPr/>
          </p:nvGrpSpPr>
          <p:grpSpPr>
            <a:xfrm>
              <a:off x="21122" y="3414939"/>
              <a:ext cx="5280000" cy="3429863"/>
              <a:chOff x="21122" y="3414939"/>
              <a:chExt cx="5280000" cy="3429863"/>
            </a:xfrm>
          </p:grpSpPr>
          <p:pic>
            <p:nvPicPr>
              <p:cNvPr id="3" name="Picture 2"/>
              <p:cNvPicPr>
                <a:picLocks noChangeAspect="1"/>
              </p:cNvPicPr>
              <p:nvPr/>
            </p:nvPicPr>
            <p:blipFill>
              <a:blip r:embed="rId6"/>
              <a:stretch>
                <a:fillRect/>
              </a:stretch>
            </p:blipFill>
            <p:spPr>
              <a:xfrm>
                <a:off x="21122" y="3604802"/>
                <a:ext cx="5280000" cy="3240000"/>
              </a:xfrm>
              <a:prstGeom prst="rect">
                <a:avLst/>
              </a:prstGeom>
            </p:spPr>
          </p:pic>
          <p:sp>
            <p:nvSpPr>
              <p:cNvPr id="17" name="Rectangle 80"/>
              <p:cNvSpPr>
                <a:spLocks noChangeArrowheads="1"/>
              </p:cNvSpPr>
              <p:nvPr/>
            </p:nvSpPr>
            <p:spPr bwMode="auto">
              <a:xfrm>
                <a:off x="2537804" y="3414939"/>
                <a:ext cx="2700491" cy="292388"/>
              </a:xfrm>
              <a:prstGeom prst="rect">
                <a:avLst/>
              </a:prstGeom>
              <a:noFill/>
              <a:ln w="9525">
                <a:noFill/>
                <a:miter lim="800000"/>
                <a:headEnd/>
                <a:tailEnd/>
              </a:ln>
            </p:spPr>
            <p:txBody>
              <a:bodyPr wrap="none">
                <a:prstTxWarp prst="textNoShape">
                  <a:avLst/>
                </a:prstTxWarp>
                <a:spAutoFit/>
              </a:bodyPr>
              <a:lstStyle/>
              <a:p>
                <a:pPr defTabSz="829366" eaLnBrk="0" hangingPunct="0">
                  <a:lnSpc>
                    <a:spcPct val="100000"/>
                  </a:lnSpc>
                </a:pPr>
                <a:r>
                  <a:rPr lang="en-US" sz="1300" dirty="0" smtClean="0">
                    <a:solidFill>
                      <a:srgbClr val="000000"/>
                    </a:solidFill>
                    <a:latin typeface="Candara" charset="0"/>
                    <a:ea typeface="ＭＳ Ｐゴシック" charset="-128"/>
                    <a:cs typeface="ＭＳ Ｐゴシック" charset="-128"/>
                  </a:rPr>
                  <a:t>Osaka: </a:t>
                </a:r>
                <a:r>
                  <a:rPr lang="en-US" sz="1300" dirty="0" err="1" smtClean="0">
                    <a:solidFill>
                      <a:srgbClr val="000000"/>
                    </a:solidFill>
                    <a:latin typeface="Candara" charset="0"/>
                    <a:ea typeface="ＭＳ Ｐゴシック" charset="-128"/>
                    <a:cs typeface="ＭＳ Ｐゴシック" charset="-128"/>
                  </a:rPr>
                  <a:t>Itoh</a:t>
                </a:r>
                <a:r>
                  <a:rPr lang="en-US" sz="1300" dirty="0" smtClean="0">
                    <a:solidFill>
                      <a:srgbClr val="000000"/>
                    </a:solidFill>
                    <a:latin typeface="Candara" charset="0"/>
                    <a:ea typeface="ＭＳ Ｐゴシック" charset="-128"/>
                    <a:cs typeface="ＭＳ Ｐゴシック" charset="-128"/>
                  </a:rPr>
                  <a:t> </a:t>
                </a:r>
                <a:r>
                  <a:rPr lang="en-US" sz="1300" dirty="0">
                    <a:solidFill>
                      <a:srgbClr val="000000"/>
                    </a:solidFill>
                    <a:latin typeface="Candara" charset="0"/>
                    <a:ea typeface="ＭＳ Ｐゴシック" charset="-128"/>
                    <a:cs typeface="ＭＳ Ｐゴシック" charset="-128"/>
                  </a:rPr>
                  <a:t>et al. (</a:t>
                </a:r>
                <a:r>
                  <a:rPr lang="en-US" sz="1300" dirty="0" smtClean="0">
                    <a:solidFill>
                      <a:srgbClr val="000000"/>
                    </a:solidFill>
                    <a:latin typeface="Candara" charset="0"/>
                    <a:ea typeface="ＭＳ Ｐゴシック" charset="-128"/>
                    <a:cs typeface="ＭＳ Ｐゴシック" charset="-128"/>
                  </a:rPr>
                  <a:t>2011)</a:t>
                </a:r>
                <a:r>
                  <a:rPr lang="en-US" sz="1300" dirty="0">
                    <a:solidFill>
                      <a:srgbClr val="000000"/>
                    </a:solidFill>
                    <a:latin typeface="Candara" charset="0"/>
                    <a:ea typeface="ＭＳ Ｐゴシック" charset="-128"/>
                    <a:cs typeface="ＭＳ Ｐゴシック" charset="-128"/>
                  </a:rPr>
                  <a:t>: </a:t>
                </a:r>
                <a:r>
                  <a:rPr lang="en-US" sz="1300" baseline="30000" dirty="0">
                    <a:solidFill>
                      <a:srgbClr val="000000"/>
                    </a:solidFill>
                    <a:latin typeface="Candara" charset="0"/>
                    <a:ea typeface="ＭＳ Ｐゴシック" charset="-128"/>
                    <a:cs typeface="ＭＳ Ｐゴシック" charset="-128"/>
                  </a:rPr>
                  <a:t>12</a:t>
                </a:r>
                <a:r>
                  <a:rPr lang="en-US" sz="1300" dirty="0">
                    <a:solidFill>
                      <a:srgbClr val="000000"/>
                    </a:solidFill>
                    <a:latin typeface="Candara" charset="0"/>
                    <a:ea typeface="ＭＳ Ｐゴシック" charset="-128"/>
                    <a:cs typeface="ＭＳ Ｐゴシック" charset="-128"/>
                  </a:rPr>
                  <a:t>C</a:t>
                </a:r>
                <a:r>
                  <a:rPr lang="en-US" sz="1300" dirty="0" smtClean="0">
                    <a:solidFill>
                      <a:srgbClr val="000000"/>
                    </a:solidFill>
                    <a:latin typeface="Candara" charset="0"/>
                    <a:ea typeface="ＭＳ Ｐゴシック" charset="-128"/>
                    <a:cs typeface="ＭＳ Ｐゴシック" charset="-128"/>
                  </a:rPr>
                  <a:t>(</a:t>
                </a:r>
                <a:r>
                  <a:rPr lang="en-US" sz="1300" dirty="0">
                    <a:solidFill>
                      <a:srgbClr val="000000"/>
                    </a:solidFill>
                    <a:latin typeface="Symbol" charset="2"/>
                    <a:ea typeface="ＭＳ Ｐゴシック" charset="-128"/>
                    <a:cs typeface="ＭＳ Ｐゴシック" charset="-128"/>
                    <a:sym typeface="Symbol" charset="2"/>
                  </a:rPr>
                  <a:t></a:t>
                </a:r>
                <a:r>
                  <a:rPr lang="en-US" sz="1300" dirty="0" smtClean="0">
                    <a:solidFill>
                      <a:srgbClr val="000000"/>
                    </a:solidFill>
                    <a:latin typeface="Candara" charset="0"/>
                    <a:ea typeface="ＭＳ Ｐゴシック" charset="-128"/>
                    <a:cs typeface="ＭＳ Ｐゴシック" charset="-128"/>
                  </a:rPr>
                  <a:t>,</a:t>
                </a:r>
                <a:r>
                  <a:rPr lang="en-US" sz="1300" dirty="0">
                    <a:solidFill>
                      <a:srgbClr val="000000"/>
                    </a:solidFill>
                    <a:latin typeface="Symbol" charset="2"/>
                    <a:ea typeface="ＭＳ Ｐゴシック" charset="-128"/>
                    <a:cs typeface="ＭＳ Ｐゴシック" charset="-128"/>
                    <a:sym typeface="Symbol" charset="2"/>
                  </a:rPr>
                  <a:t> </a:t>
                </a:r>
                <a:r>
                  <a:rPr lang="en-US" altLang="ja-JP" sz="1300" dirty="0" smtClean="0">
                    <a:solidFill>
                      <a:srgbClr val="000000"/>
                    </a:solidFill>
                    <a:latin typeface="Candara" charset="0"/>
                    <a:ea typeface="ＭＳ Ｐゴシック" charset="-128"/>
                    <a:cs typeface="ＭＳ Ｐゴシック" charset="-128"/>
                  </a:rPr>
                  <a:t>´</a:t>
                </a:r>
                <a:r>
                  <a:rPr lang="en-US" sz="1300" dirty="0">
                    <a:solidFill>
                      <a:srgbClr val="000000"/>
                    </a:solidFill>
                    <a:latin typeface="Candara" charset="0"/>
                    <a:ea typeface="ＭＳ Ｐゴシック" charset="-128"/>
                    <a:cs typeface="ＭＳ Ｐゴシック" charset="-128"/>
                  </a:rPr>
                  <a:t>)</a:t>
                </a:r>
                <a:r>
                  <a:rPr lang="en-US" sz="1300" baseline="30000" dirty="0">
                    <a:solidFill>
                      <a:srgbClr val="000000"/>
                    </a:solidFill>
                    <a:latin typeface="Candara" charset="0"/>
                    <a:ea typeface="ＭＳ Ｐゴシック" charset="-128"/>
                    <a:cs typeface="ＭＳ Ｐゴシック" charset="-128"/>
                  </a:rPr>
                  <a:t>12</a:t>
                </a:r>
                <a:r>
                  <a:rPr lang="en-US" sz="1300" dirty="0">
                    <a:solidFill>
                      <a:srgbClr val="000000"/>
                    </a:solidFill>
                    <a:latin typeface="Candara" charset="0"/>
                    <a:ea typeface="ＭＳ Ｐゴシック" charset="-128"/>
                    <a:cs typeface="ＭＳ Ｐゴシック" charset="-128"/>
                  </a:rPr>
                  <a:t>C</a:t>
                </a:r>
              </a:p>
            </p:txBody>
          </p:sp>
        </p:grpSp>
        <p:sp>
          <p:nvSpPr>
            <p:cNvPr id="22" name="TextBox 21"/>
            <p:cNvSpPr txBox="1"/>
            <p:nvPr/>
          </p:nvSpPr>
          <p:spPr>
            <a:xfrm>
              <a:off x="1053104" y="3954413"/>
              <a:ext cx="446491" cy="477054"/>
            </a:xfrm>
            <a:prstGeom prst="rect">
              <a:avLst/>
            </a:prstGeom>
            <a:noFill/>
          </p:spPr>
          <p:txBody>
            <a:bodyPr wrap="none" rtlCol="0">
              <a:spAutoFit/>
            </a:bodyPr>
            <a:lstStyle/>
            <a:p>
              <a:r>
                <a:rPr lang="en-US" sz="2500" dirty="0" smtClean="0">
                  <a:solidFill>
                    <a:srgbClr val="0000FF"/>
                  </a:solidFill>
                </a:rPr>
                <a:t>3</a:t>
              </a:r>
              <a:r>
                <a:rPr lang="en-US" sz="2500" baseline="30000" dirty="0" smtClean="0">
                  <a:solidFill>
                    <a:srgbClr val="0000FF"/>
                  </a:solidFill>
                </a:rPr>
                <a:t>-</a:t>
              </a:r>
              <a:endParaRPr lang="en-US" sz="2500" dirty="0">
                <a:solidFill>
                  <a:srgbClr val="0000FF"/>
                </a:solidFill>
              </a:endParaRPr>
            </a:p>
          </p:txBody>
        </p:sp>
        <p:sp>
          <p:nvSpPr>
            <p:cNvPr id="23" name="TextBox 22"/>
            <p:cNvSpPr txBox="1"/>
            <p:nvPr/>
          </p:nvSpPr>
          <p:spPr>
            <a:xfrm>
              <a:off x="3475824" y="3991349"/>
              <a:ext cx="446491" cy="477054"/>
            </a:xfrm>
            <a:prstGeom prst="rect">
              <a:avLst/>
            </a:prstGeom>
            <a:noFill/>
          </p:spPr>
          <p:txBody>
            <a:bodyPr wrap="none" rtlCol="0">
              <a:spAutoFit/>
            </a:bodyPr>
            <a:lstStyle/>
            <a:p>
              <a:r>
                <a:rPr lang="en-US" sz="2500" dirty="0" smtClean="0">
                  <a:solidFill>
                    <a:srgbClr val="0000FF"/>
                  </a:solidFill>
                </a:rPr>
                <a:t>3</a:t>
              </a:r>
              <a:r>
                <a:rPr lang="en-US" sz="2500" baseline="30000" dirty="0" smtClean="0">
                  <a:solidFill>
                    <a:srgbClr val="0000FF"/>
                  </a:solidFill>
                </a:rPr>
                <a:t>-</a:t>
              </a:r>
              <a:endParaRPr lang="en-US" sz="2500" dirty="0">
                <a:solidFill>
                  <a:srgbClr val="0000FF"/>
                </a:solidFill>
              </a:endParaRPr>
            </a:p>
          </p:txBody>
        </p:sp>
      </p:grpSp>
      <p:grpSp>
        <p:nvGrpSpPr>
          <p:cNvPr id="12" name="Group 11"/>
          <p:cNvGrpSpPr/>
          <p:nvPr/>
        </p:nvGrpSpPr>
        <p:grpSpPr>
          <a:xfrm>
            <a:off x="592666" y="5256464"/>
            <a:ext cx="4301067" cy="1128461"/>
            <a:chOff x="592666" y="5256464"/>
            <a:chExt cx="4301067" cy="1128461"/>
          </a:xfrm>
        </p:grpSpPr>
        <p:pic>
          <p:nvPicPr>
            <p:cNvPr id="25" name="Picture 24"/>
            <p:cNvPicPr>
              <a:picLocks noChangeAspect="1"/>
            </p:cNvPicPr>
            <p:nvPr/>
          </p:nvPicPr>
          <p:blipFill rotWithShape="1">
            <a:blip r:embed="rId7">
              <a:extLst>
                <a:ext uri="{BEBA8EAE-BF5A-486C-A8C5-ECC9F3942E4B}">
                  <a14:imgProps xmlns:a14="http://schemas.microsoft.com/office/drawing/2010/main">
                    <a14:imgLayer r:embed="rId8">
                      <a14:imgEffect>
                        <a14:backgroundRemoval t="60943" b="73401" l="18182" r="39463">
                          <a14:foregroundMark x1="28306" y1="69024" x2="28306" y2="69024"/>
                          <a14:foregroundMark x1="29339" y1="70034" x2="29339" y2="70034"/>
                          <a14:backgroundMark x1="28306" y1="68013" x2="28306" y2="68013"/>
                          <a14:backgroundMark x1="29959" y1="65657" x2="29959" y2="65657"/>
                        </a14:backgroundRemoval>
                      </a14:imgEffect>
                      <a14:imgEffect>
                        <a14:saturation sat="400000"/>
                      </a14:imgEffect>
                    </a14:imgLayer>
                  </a14:imgProps>
                </a:ext>
              </a:extLst>
            </a:blip>
            <a:srcRect l="10824" t="50977" r="54037" b="14194"/>
            <a:stretch/>
          </p:blipFill>
          <p:spPr>
            <a:xfrm>
              <a:off x="592666" y="5256464"/>
              <a:ext cx="1855323" cy="1128461"/>
            </a:xfrm>
            <a:prstGeom prst="rect">
              <a:avLst/>
            </a:prstGeom>
          </p:spPr>
        </p:pic>
        <p:pic>
          <p:nvPicPr>
            <p:cNvPr id="26" name="Picture 25"/>
            <p:cNvPicPr>
              <a:picLocks noChangeAspect="1"/>
            </p:cNvPicPr>
            <p:nvPr/>
          </p:nvPicPr>
          <p:blipFill rotWithShape="1">
            <a:blip r:embed="rId9">
              <a:extLst>
                <a:ext uri="{BEBA8EAE-BF5A-486C-A8C5-ECC9F3942E4B}">
                  <a14:imgProps xmlns:a14="http://schemas.microsoft.com/office/drawing/2010/main">
                    <a14:imgLayer r:embed="rId10">
                      <a14:imgEffect>
                        <a14:backgroundRemoval t="72391" b="88215" l="61777" r="87810"/>
                      </a14:imgEffect>
                      <a14:imgEffect>
                        <a14:saturation sat="300000"/>
                      </a14:imgEffect>
                    </a14:imgLayer>
                  </a14:imgProps>
                </a:ext>
              </a:extLst>
            </a:blip>
            <a:srcRect l="62747" t="65446" r="7748" b="14139"/>
            <a:stretch/>
          </p:blipFill>
          <p:spPr>
            <a:xfrm>
              <a:off x="3335866" y="5723467"/>
              <a:ext cx="1557867" cy="661458"/>
            </a:xfrm>
            <a:prstGeom prst="rect">
              <a:avLst/>
            </a:prstGeom>
          </p:spPr>
        </p:pic>
      </p:grpSp>
      <p:pic>
        <p:nvPicPr>
          <p:cNvPr id="28" name="Picture 27"/>
          <p:cNvPicPr>
            <a:picLocks noChangeAspect="1"/>
          </p:cNvPicPr>
          <p:nvPr/>
        </p:nvPicPr>
        <p:blipFill rotWithShape="1">
          <a:blip r:embed="rId11"/>
          <a:srcRect l="6002" t="21771" r="27782" b="-8221"/>
          <a:stretch/>
        </p:blipFill>
        <p:spPr>
          <a:xfrm>
            <a:off x="4909" y="63096"/>
            <a:ext cx="6054742" cy="3313937"/>
          </a:xfrm>
          <a:prstGeom prst="rect">
            <a:avLst/>
          </a:prstGeom>
        </p:spPr>
      </p:pic>
    </p:spTree>
    <p:extLst>
      <p:ext uri="{BB962C8B-B14F-4D97-AF65-F5344CB8AC3E}">
        <p14:creationId xmlns:p14="http://schemas.microsoft.com/office/powerpoint/2010/main" val="1393422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51024" y="685806"/>
            <a:ext cx="7797800" cy="6032500"/>
          </a:xfrm>
          <a:prstGeom prst="rect">
            <a:avLst/>
          </a:prstGeom>
        </p:spPr>
      </p:pic>
      <p:sp>
        <p:nvSpPr>
          <p:cNvPr id="2" name="Slide Number Placeholder 1"/>
          <p:cNvSpPr>
            <a:spLocks noGrp="1"/>
          </p:cNvSpPr>
          <p:nvPr>
            <p:ph type="sldNum" sz="quarter" idx="10"/>
          </p:nvPr>
        </p:nvSpPr>
        <p:spPr/>
        <p:txBody>
          <a:bodyPr/>
          <a:lstStyle/>
          <a:p>
            <a:pPr>
              <a:defRPr/>
            </a:pPr>
            <a:fld id="{447E4FAA-072E-AE44-B5A4-D31650AD543F}" type="slidenum">
              <a:rPr lang="en-US" smtClean="0">
                <a:ea typeface="Arial Unicode MS"/>
                <a:cs typeface="Arial Unicode MS"/>
              </a:rPr>
              <a:pPr>
                <a:defRPr/>
              </a:pPr>
              <a:t>15</a:t>
            </a:fld>
            <a:endParaRPr lang="en-US">
              <a:ea typeface="Arial Unicode MS"/>
              <a:cs typeface="Arial Unicode MS"/>
            </a:endParaRPr>
          </a:p>
        </p:txBody>
      </p:sp>
      <p:grpSp>
        <p:nvGrpSpPr>
          <p:cNvPr id="16" name="Group 15"/>
          <p:cNvGrpSpPr/>
          <p:nvPr/>
        </p:nvGrpSpPr>
        <p:grpSpPr>
          <a:xfrm>
            <a:off x="0" y="1268760"/>
            <a:ext cx="9144000" cy="5241210"/>
            <a:chOff x="0" y="1268760"/>
            <a:chExt cx="9144000" cy="5241210"/>
          </a:xfrm>
        </p:grpSpPr>
        <p:pic>
          <p:nvPicPr>
            <p:cNvPr id="15" name="Picture 14"/>
            <p:cNvPicPr>
              <a:picLocks noChangeAspect="1"/>
            </p:cNvPicPr>
            <p:nvPr/>
          </p:nvPicPr>
          <p:blipFill>
            <a:blip r:embed="rId3"/>
            <a:stretch>
              <a:fillRect/>
            </a:stretch>
          </p:blipFill>
          <p:spPr>
            <a:xfrm>
              <a:off x="0" y="1268760"/>
              <a:ext cx="9144000" cy="5241210"/>
            </a:xfrm>
            <a:prstGeom prst="rect">
              <a:avLst/>
            </a:prstGeom>
          </p:spPr>
        </p:pic>
        <p:sp>
          <p:nvSpPr>
            <p:cNvPr id="4" name="Rectangle 3"/>
            <p:cNvSpPr/>
            <p:nvPr/>
          </p:nvSpPr>
          <p:spPr>
            <a:xfrm>
              <a:off x="809624" y="5106085"/>
              <a:ext cx="6397625" cy="369332"/>
            </a:xfrm>
            <a:prstGeom prst="rect">
              <a:avLst/>
            </a:prstGeom>
          </p:spPr>
          <p:txBody>
            <a:bodyPr wrap="square">
              <a:spAutoFit/>
            </a:bodyPr>
            <a:lstStyle/>
            <a:p>
              <a:r>
                <a:rPr lang="en-US" dirty="0"/>
                <a:t>Journal of Physics: Conference Series </a:t>
              </a:r>
              <a:r>
                <a:rPr lang="en-US" b="1" dirty="0"/>
                <a:t>202 </a:t>
              </a:r>
              <a:r>
                <a:rPr lang="en-US" dirty="0"/>
                <a:t>(2010) 012016</a:t>
              </a:r>
            </a:p>
          </p:txBody>
        </p:sp>
      </p:grpSp>
      <p:grpSp>
        <p:nvGrpSpPr>
          <p:cNvPr id="13" name="Group 12"/>
          <p:cNvGrpSpPr/>
          <p:nvPr/>
        </p:nvGrpSpPr>
        <p:grpSpPr>
          <a:xfrm>
            <a:off x="4017640" y="4172322"/>
            <a:ext cx="770384" cy="384423"/>
            <a:chOff x="4017640" y="4172322"/>
            <a:chExt cx="770384" cy="384423"/>
          </a:xfrm>
        </p:grpSpPr>
        <p:sp>
          <p:nvSpPr>
            <p:cNvPr id="6" name="Oval 5"/>
            <p:cNvSpPr/>
            <p:nvPr/>
          </p:nvSpPr>
          <p:spPr bwMode="auto">
            <a:xfrm>
              <a:off x="4017640" y="4412729"/>
              <a:ext cx="122312" cy="144016"/>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hangingPunct="0">
                <a:lnSpc>
                  <a:spcPct val="96000"/>
                </a:lnSpc>
                <a:spcBef>
                  <a:spcPct val="0"/>
                </a:spcBef>
                <a:spcAft>
                  <a:spcPct val="0"/>
                </a:spcAft>
                <a:buClr>
                  <a:srgbClr val="000000"/>
                </a:buClr>
                <a:buSzPct val="100000"/>
                <a:buFont typeface="Times New Roman" charset="0"/>
                <a:buNone/>
              </a:pPr>
              <a:endParaRPr lang="en-US" sz="2000">
                <a:solidFill>
                  <a:srgbClr val="000000"/>
                </a:solidFill>
                <a:latin typeface="Candara" charset="0"/>
                <a:ea typeface="Arial Unicode MS"/>
                <a:cs typeface="Arial Unicode MS"/>
              </a:endParaRPr>
            </a:p>
          </p:txBody>
        </p:sp>
        <p:sp>
          <p:nvSpPr>
            <p:cNvPr id="7" name="Oval 6"/>
            <p:cNvSpPr/>
            <p:nvPr/>
          </p:nvSpPr>
          <p:spPr bwMode="auto">
            <a:xfrm>
              <a:off x="4665712" y="4172322"/>
              <a:ext cx="122312" cy="144016"/>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hangingPunct="0">
                <a:lnSpc>
                  <a:spcPct val="96000"/>
                </a:lnSpc>
                <a:spcBef>
                  <a:spcPct val="0"/>
                </a:spcBef>
                <a:spcAft>
                  <a:spcPct val="0"/>
                </a:spcAft>
                <a:buClr>
                  <a:srgbClr val="000000"/>
                </a:buClr>
                <a:buSzPct val="100000"/>
                <a:buFont typeface="Times New Roman" charset="0"/>
                <a:buNone/>
              </a:pPr>
              <a:endParaRPr lang="en-US" sz="2000">
                <a:solidFill>
                  <a:srgbClr val="000000"/>
                </a:solidFill>
                <a:latin typeface="Candara" charset="0"/>
                <a:ea typeface="Arial Unicode MS"/>
                <a:cs typeface="Arial Unicode MS"/>
              </a:endParaRPr>
            </a:p>
          </p:txBody>
        </p:sp>
        <p:sp>
          <p:nvSpPr>
            <p:cNvPr id="8" name="Oval 7"/>
            <p:cNvSpPr/>
            <p:nvPr/>
          </p:nvSpPr>
          <p:spPr bwMode="auto">
            <a:xfrm>
              <a:off x="4283968" y="4196705"/>
              <a:ext cx="122312" cy="144016"/>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hangingPunct="0">
                <a:lnSpc>
                  <a:spcPct val="96000"/>
                </a:lnSpc>
                <a:spcBef>
                  <a:spcPct val="0"/>
                </a:spcBef>
                <a:spcAft>
                  <a:spcPct val="0"/>
                </a:spcAft>
                <a:buClr>
                  <a:srgbClr val="000000"/>
                </a:buClr>
                <a:buSzPct val="100000"/>
                <a:buFont typeface="Times New Roman" charset="0"/>
                <a:buNone/>
              </a:pPr>
              <a:endParaRPr lang="en-US" sz="2000">
                <a:solidFill>
                  <a:srgbClr val="000000"/>
                </a:solidFill>
                <a:latin typeface="Candara" charset="0"/>
                <a:ea typeface="Arial Unicode MS"/>
                <a:cs typeface="Arial Unicode MS"/>
              </a:endParaRPr>
            </a:p>
          </p:txBody>
        </p:sp>
      </p:grpSp>
      <p:grpSp>
        <p:nvGrpSpPr>
          <p:cNvPr id="20" name="Group 19"/>
          <p:cNvGrpSpPr/>
          <p:nvPr/>
        </p:nvGrpSpPr>
        <p:grpSpPr>
          <a:xfrm>
            <a:off x="812303" y="3002277"/>
            <a:ext cx="6474321" cy="2820932"/>
            <a:chOff x="812303" y="3002277"/>
            <a:chExt cx="6474321" cy="2820932"/>
          </a:xfrm>
        </p:grpSpPr>
        <p:sp>
          <p:nvSpPr>
            <p:cNvPr id="17" name="Rectangle 16"/>
            <p:cNvSpPr/>
            <p:nvPr/>
          </p:nvSpPr>
          <p:spPr>
            <a:xfrm>
              <a:off x="812303" y="5453877"/>
              <a:ext cx="6474321" cy="369332"/>
            </a:xfrm>
            <a:prstGeom prst="rect">
              <a:avLst/>
            </a:prstGeom>
          </p:spPr>
          <p:txBody>
            <a:bodyPr wrap="square">
              <a:spAutoFit/>
            </a:bodyPr>
            <a:lstStyle/>
            <a:p>
              <a:r>
                <a:rPr lang="en-US" dirty="0"/>
                <a:t>Journal of Physics: Conference Series </a:t>
              </a:r>
              <a:r>
                <a:rPr lang="en-US" b="1" dirty="0"/>
                <a:t>267 </a:t>
              </a:r>
              <a:r>
                <a:rPr lang="en-US" dirty="0"/>
                <a:t>(2011) 012046</a:t>
              </a:r>
            </a:p>
          </p:txBody>
        </p:sp>
        <p:pic>
          <p:nvPicPr>
            <p:cNvPr id="19" name="Picture 18"/>
            <p:cNvPicPr>
              <a:picLocks noChangeAspect="1"/>
            </p:cNvPicPr>
            <p:nvPr/>
          </p:nvPicPr>
          <p:blipFill rotWithShape="1">
            <a:blip r:embed="rId4"/>
            <a:srcRect l="10285" r="4674"/>
            <a:stretch/>
          </p:blipFill>
          <p:spPr>
            <a:xfrm>
              <a:off x="841375" y="3002277"/>
              <a:ext cx="3063875" cy="2160000"/>
            </a:xfrm>
            <a:prstGeom prst="rect">
              <a:avLst/>
            </a:prstGeom>
          </p:spPr>
        </p:pic>
      </p:grpSp>
    </p:spTree>
    <p:extLst>
      <p:ext uri="{BB962C8B-B14F-4D97-AF65-F5344CB8AC3E}">
        <p14:creationId xmlns:p14="http://schemas.microsoft.com/office/powerpoint/2010/main" val="1633219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4552" y="188640"/>
            <a:ext cx="6981398" cy="1261884"/>
          </a:xfrm>
          <a:prstGeom prst="rect">
            <a:avLst/>
          </a:prstGeom>
          <a:noFill/>
        </p:spPr>
        <p:txBody>
          <a:bodyPr wrap="none" rtlCol="0">
            <a:spAutoFit/>
          </a:bodyPr>
          <a:lstStyle/>
          <a:p>
            <a:r>
              <a:rPr lang="en-US" sz="3800" dirty="0" smtClean="0"/>
              <a:t>       Idea 1 : </a:t>
            </a:r>
          </a:p>
          <a:p>
            <a:pPr algn="ctr"/>
            <a:r>
              <a:rPr lang="en-US" sz="3800" dirty="0">
                <a:solidFill>
                  <a:srgbClr val="000000"/>
                </a:solidFill>
              </a:rPr>
              <a:t> R</a:t>
            </a:r>
            <a:r>
              <a:rPr lang="en-US" sz="3800" dirty="0" smtClean="0">
                <a:solidFill>
                  <a:srgbClr val="000000"/>
                </a:solidFill>
              </a:rPr>
              <a:t>emove 3</a:t>
            </a:r>
            <a:r>
              <a:rPr lang="en-US" sz="3800" baseline="30000" dirty="0" smtClean="0">
                <a:solidFill>
                  <a:srgbClr val="000000"/>
                </a:solidFill>
              </a:rPr>
              <a:t>-</a:t>
            </a:r>
            <a:r>
              <a:rPr lang="en-US" sz="3800" dirty="0" smtClean="0">
                <a:solidFill>
                  <a:srgbClr val="000000"/>
                </a:solidFill>
              </a:rPr>
              <a:t> state using</a:t>
            </a:r>
            <a:r>
              <a:rPr lang="en-US" sz="3800" dirty="0" smtClean="0"/>
              <a:t> </a:t>
            </a:r>
            <a:r>
              <a:rPr lang="en-US" sz="3800" dirty="0" smtClean="0">
                <a:latin typeface="Symbol" charset="2"/>
                <a:cs typeface="Symbol" charset="2"/>
              </a:rPr>
              <a:t>b</a:t>
            </a:r>
            <a:r>
              <a:rPr lang="en-US" sz="3800" dirty="0" smtClean="0"/>
              <a:t>-decay</a:t>
            </a:r>
            <a:endParaRPr lang="en-US" sz="3800" dirty="0"/>
          </a:p>
        </p:txBody>
      </p:sp>
      <p:pic>
        <p:nvPicPr>
          <p:cNvPr id="3" name="Picture 2"/>
          <p:cNvPicPr>
            <a:picLocks noChangeAspect="1"/>
          </p:cNvPicPr>
          <p:nvPr/>
        </p:nvPicPr>
        <p:blipFill rotWithShape="1">
          <a:blip r:embed="rId2"/>
          <a:srcRect l="13519" r="27963"/>
          <a:stretch/>
        </p:blipFill>
        <p:spPr>
          <a:xfrm>
            <a:off x="1763688" y="1556792"/>
            <a:ext cx="5350934" cy="4771437"/>
          </a:xfrm>
          <a:prstGeom prst="rect">
            <a:avLst/>
          </a:prstGeom>
        </p:spPr>
      </p:pic>
      <p:sp>
        <p:nvSpPr>
          <p:cNvPr id="4" name="Rectangle 3"/>
          <p:cNvSpPr/>
          <p:nvPr/>
        </p:nvSpPr>
        <p:spPr>
          <a:xfrm>
            <a:off x="2739145" y="5683314"/>
            <a:ext cx="4353135" cy="553998"/>
          </a:xfrm>
          <a:prstGeom prst="rect">
            <a:avLst/>
          </a:prstGeom>
        </p:spPr>
        <p:txBody>
          <a:bodyPr wrap="none">
            <a:spAutoFit/>
          </a:bodyPr>
          <a:lstStyle/>
          <a:p>
            <a:r>
              <a:rPr lang="en-US" sz="3000" dirty="0" smtClean="0">
                <a:solidFill>
                  <a:srgbClr val="000000"/>
                </a:solidFill>
              </a:rPr>
              <a:t>Only 0</a:t>
            </a:r>
            <a:r>
              <a:rPr lang="en-US" sz="3000" baseline="30000" dirty="0" smtClean="0">
                <a:solidFill>
                  <a:srgbClr val="000000"/>
                </a:solidFill>
              </a:rPr>
              <a:t>+</a:t>
            </a:r>
            <a:r>
              <a:rPr lang="en-US" sz="3000" dirty="0" smtClean="0">
                <a:solidFill>
                  <a:srgbClr val="000000"/>
                </a:solidFill>
              </a:rPr>
              <a:t>, 1</a:t>
            </a:r>
            <a:r>
              <a:rPr lang="en-US" sz="3000" baseline="30000" dirty="0" smtClean="0">
                <a:solidFill>
                  <a:srgbClr val="000000"/>
                </a:solidFill>
              </a:rPr>
              <a:t>+</a:t>
            </a:r>
            <a:r>
              <a:rPr lang="en-US" sz="3000" dirty="0" smtClean="0">
                <a:solidFill>
                  <a:srgbClr val="000000"/>
                </a:solidFill>
              </a:rPr>
              <a:t>, and 2</a:t>
            </a:r>
            <a:r>
              <a:rPr lang="en-US" sz="3000" baseline="30000" dirty="0" smtClean="0">
                <a:solidFill>
                  <a:srgbClr val="000000"/>
                </a:solidFill>
              </a:rPr>
              <a:t>+</a:t>
            </a:r>
            <a:r>
              <a:rPr lang="en-US" sz="3000" dirty="0" smtClean="0">
                <a:solidFill>
                  <a:srgbClr val="000000"/>
                </a:solidFill>
              </a:rPr>
              <a:t> states </a:t>
            </a:r>
            <a:endParaRPr lang="en-US" sz="3000" dirty="0"/>
          </a:p>
        </p:txBody>
      </p:sp>
    </p:spTree>
    <p:extLst>
      <p:ext uri="{BB962C8B-B14F-4D97-AF65-F5344CB8AC3E}">
        <p14:creationId xmlns:p14="http://schemas.microsoft.com/office/powerpoint/2010/main" val="322405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8"/>
          <p:cNvSpPr>
            <a:spLocks noChangeArrowheads="1"/>
          </p:cNvSpPr>
          <p:nvPr/>
        </p:nvSpPr>
        <p:spPr bwMode="auto">
          <a:xfrm>
            <a:off x="2988730" y="1718716"/>
            <a:ext cx="101600" cy="1063625"/>
          </a:xfrm>
          <a:prstGeom prst="rect">
            <a:avLst/>
          </a:prstGeom>
          <a:solidFill>
            <a:srgbClr val="FF6600"/>
          </a:solidFill>
          <a:ln w="9525">
            <a:solidFill>
              <a:schemeClr val="tx1"/>
            </a:solidFill>
            <a:miter lim="800000"/>
            <a:headEnd/>
            <a:tailEnd/>
          </a:ln>
        </p:spPr>
        <p:txBody>
          <a:bodyPr wrap="none" anchor="ctr"/>
          <a:lstStyle/>
          <a:p>
            <a:endParaRPr lang="en-US"/>
          </a:p>
        </p:txBody>
      </p:sp>
      <p:sp>
        <p:nvSpPr>
          <p:cNvPr id="83971" name="Line 12"/>
          <p:cNvSpPr>
            <a:spLocks noChangeShapeType="1"/>
          </p:cNvSpPr>
          <p:nvPr/>
        </p:nvSpPr>
        <p:spPr bwMode="auto">
          <a:xfrm>
            <a:off x="3339568" y="2252116"/>
            <a:ext cx="10144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3972" name="Text Box 14"/>
          <p:cNvSpPr txBox="1">
            <a:spLocks noChangeArrowheads="1"/>
          </p:cNvSpPr>
          <p:nvPr/>
        </p:nvSpPr>
        <p:spPr bwMode="auto">
          <a:xfrm>
            <a:off x="7789330" y="2709316"/>
            <a:ext cx="1050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GB">
                <a:solidFill>
                  <a:schemeClr val="accent2"/>
                </a:solidFill>
                <a:latin typeface="Symbol" charset="0"/>
              </a:rPr>
              <a:t>ab</a:t>
            </a:r>
          </a:p>
        </p:txBody>
      </p:sp>
      <p:grpSp>
        <p:nvGrpSpPr>
          <p:cNvPr id="83973" name="Group 32"/>
          <p:cNvGrpSpPr>
            <a:grpSpLocks/>
          </p:cNvGrpSpPr>
          <p:nvPr/>
        </p:nvGrpSpPr>
        <p:grpSpPr bwMode="auto">
          <a:xfrm rot="-5400000">
            <a:off x="7931411" y="1967160"/>
            <a:ext cx="811213" cy="708025"/>
            <a:chOff x="4889" y="1815"/>
            <a:chExt cx="511" cy="446"/>
          </a:xfrm>
        </p:grpSpPr>
        <p:sp>
          <p:nvSpPr>
            <p:cNvPr id="84005" name="Line 4"/>
            <p:cNvSpPr>
              <a:spLocks noChangeShapeType="1"/>
            </p:cNvSpPr>
            <p:nvPr/>
          </p:nvSpPr>
          <p:spPr bwMode="auto">
            <a:xfrm>
              <a:off x="5051" y="1982"/>
              <a:ext cx="12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06" name="Line 5"/>
            <p:cNvSpPr>
              <a:spLocks noChangeShapeType="1"/>
            </p:cNvSpPr>
            <p:nvPr/>
          </p:nvSpPr>
          <p:spPr bwMode="auto">
            <a:xfrm>
              <a:off x="5114" y="1982"/>
              <a:ext cx="129" cy="16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4007" name="Rectangle 7"/>
            <p:cNvSpPr>
              <a:spLocks noChangeArrowheads="1"/>
            </p:cNvSpPr>
            <p:nvPr/>
          </p:nvSpPr>
          <p:spPr bwMode="auto">
            <a:xfrm rot="10800000">
              <a:off x="4889" y="1815"/>
              <a:ext cx="63" cy="446"/>
            </a:xfrm>
            <a:prstGeom prst="rect">
              <a:avLst/>
            </a:prstGeom>
            <a:solidFill>
              <a:srgbClr val="FFCC00"/>
            </a:solidFill>
            <a:ln w="25400">
              <a:solidFill>
                <a:schemeClr val="tx1"/>
              </a:solidFill>
              <a:miter lim="800000"/>
              <a:headEnd/>
              <a:tailEnd/>
            </a:ln>
          </p:spPr>
          <p:txBody>
            <a:bodyPr wrap="none" anchor="ctr"/>
            <a:lstStyle/>
            <a:p>
              <a:endParaRPr lang="en-US"/>
            </a:p>
          </p:txBody>
        </p:sp>
        <p:sp>
          <p:nvSpPr>
            <p:cNvPr id="84008" name="Line 11"/>
            <p:cNvSpPr>
              <a:spLocks noChangeShapeType="1"/>
            </p:cNvSpPr>
            <p:nvPr/>
          </p:nvSpPr>
          <p:spPr bwMode="auto">
            <a:xfrm flipH="1">
              <a:off x="4952" y="1982"/>
              <a:ext cx="19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4009" name="Rectangle 15"/>
            <p:cNvSpPr>
              <a:spLocks noChangeArrowheads="1"/>
            </p:cNvSpPr>
            <p:nvPr/>
          </p:nvSpPr>
          <p:spPr bwMode="auto">
            <a:xfrm rot="10800000">
              <a:off x="5337" y="1815"/>
              <a:ext cx="63" cy="446"/>
            </a:xfrm>
            <a:prstGeom prst="rect">
              <a:avLst/>
            </a:prstGeom>
            <a:solidFill>
              <a:srgbClr val="FFCC00"/>
            </a:solidFill>
            <a:ln w="25400">
              <a:solidFill>
                <a:schemeClr val="tx1"/>
              </a:solidFill>
              <a:miter lim="800000"/>
              <a:headEnd/>
              <a:tailEnd/>
            </a:ln>
          </p:spPr>
          <p:txBody>
            <a:bodyPr wrap="none" anchor="ctr"/>
            <a:lstStyle/>
            <a:p>
              <a:endParaRPr lang="en-US"/>
            </a:p>
          </p:txBody>
        </p:sp>
        <p:sp>
          <p:nvSpPr>
            <p:cNvPr id="84010" name="Line 16"/>
            <p:cNvSpPr>
              <a:spLocks noChangeShapeType="1"/>
            </p:cNvSpPr>
            <p:nvPr/>
          </p:nvSpPr>
          <p:spPr bwMode="auto">
            <a:xfrm flipV="1">
              <a:off x="5144" y="1870"/>
              <a:ext cx="192" cy="1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83974" name="Text Box 17"/>
          <p:cNvSpPr txBox="1">
            <a:spLocks noChangeArrowheads="1"/>
          </p:cNvSpPr>
          <p:nvPr/>
        </p:nvSpPr>
        <p:spPr bwMode="auto">
          <a:xfrm>
            <a:off x="6570130" y="1829841"/>
            <a:ext cx="1144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GB" baseline="30000"/>
              <a:t>12</a:t>
            </a:r>
            <a:r>
              <a:rPr lang="en-GB"/>
              <a:t>N/</a:t>
            </a:r>
            <a:r>
              <a:rPr lang="en-GB" baseline="30000"/>
              <a:t>12</a:t>
            </a:r>
            <a:r>
              <a:rPr lang="en-GB"/>
              <a:t>B</a:t>
            </a:r>
            <a:endParaRPr lang="en-GB" baseline="30000">
              <a:solidFill>
                <a:srgbClr val="FF0000"/>
              </a:solidFill>
            </a:endParaRPr>
          </a:p>
        </p:txBody>
      </p:sp>
      <p:sp>
        <p:nvSpPr>
          <p:cNvPr id="83975" name="Rectangle 27"/>
          <p:cNvSpPr>
            <a:spLocks noChangeArrowheads="1"/>
          </p:cNvSpPr>
          <p:nvPr/>
        </p:nvSpPr>
        <p:spPr bwMode="auto">
          <a:xfrm>
            <a:off x="4969930" y="1753641"/>
            <a:ext cx="1447800" cy="990600"/>
          </a:xfrm>
          <a:prstGeom prst="rect">
            <a:avLst/>
          </a:prstGeom>
          <a:solidFill>
            <a:srgbClr val="FF6600"/>
          </a:solidFill>
          <a:ln w="9525">
            <a:solidFill>
              <a:schemeClr val="tx1"/>
            </a:solidFill>
            <a:miter lim="800000"/>
            <a:headEnd/>
            <a:tailEnd/>
          </a:ln>
        </p:spPr>
        <p:txBody>
          <a:bodyPr wrap="none" anchor="ctr"/>
          <a:lstStyle/>
          <a:p>
            <a:endParaRPr lang="en-US"/>
          </a:p>
        </p:txBody>
      </p:sp>
      <p:sp>
        <p:nvSpPr>
          <p:cNvPr id="83976" name="Line 28"/>
          <p:cNvSpPr>
            <a:spLocks noChangeShapeType="1"/>
          </p:cNvSpPr>
          <p:nvPr/>
        </p:nvSpPr>
        <p:spPr bwMode="auto">
          <a:xfrm>
            <a:off x="6622518" y="2287041"/>
            <a:ext cx="10144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3977" name="Rectangle 30"/>
          <p:cNvSpPr>
            <a:spLocks noChangeArrowheads="1"/>
          </p:cNvSpPr>
          <p:nvPr/>
        </p:nvSpPr>
        <p:spPr bwMode="auto">
          <a:xfrm>
            <a:off x="5141380" y="2023516"/>
            <a:ext cx="120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Magnet</a:t>
            </a:r>
          </a:p>
        </p:txBody>
      </p:sp>
      <p:sp>
        <p:nvSpPr>
          <p:cNvPr id="83978" name="Line 50"/>
          <p:cNvSpPr>
            <a:spLocks noChangeShapeType="1"/>
          </p:cNvSpPr>
          <p:nvPr/>
        </p:nvSpPr>
        <p:spPr bwMode="auto">
          <a:xfrm>
            <a:off x="0" y="3268129"/>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79" name="Rectangle 51"/>
          <p:cNvSpPr>
            <a:spLocks noChangeArrowheads="1"/>
          </p:cNvSpPr>
          <p:nvPr/>
        </p:nvSpPr>
        <p:spPr bwMode="auto">
          <a:xfrm>
            <a:off x="169330" y="2023516"/>
            <a:ext cx="608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p/d</a:t>
            </a:r>
          </a:p>
        </p:txBody>
      </p:sp>
      <p:sp>
        <p:nvSpPr>
          <p:cNvPr id="83980" name="Text Box 54"/>
          <p:cNvSpPr txBox="1">
            <a:spLocks noChangeArrowheads="1"/>
          </p:cNvSpPr>
          <p:nvPr/>
        </p:nvSpPr>
        <p:spPr bwMode="auto">
          <a:xfrm>
            <a:off x="3217330" y="1753641"/>
            <a:ext cx="1525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GB" baseline="30000"/>
              <a:t>12</a:t>
            </a:r>
            <a:r>
              <a:rPr lang="en-GB"/>
              <a:t>N/</a:t>
            </a:r>
            <a:r>
              <a:rPr lang="en-GB" baseline="30000"/>
              <a:t>12</a:t>
            </a:r>
            <a:r>
              <a:rPr lang="en-GB"/>
              <a:t>B</a:t>
            </a:r>
            <a:r>
              <a:rPr lang="en-GB">
                <a:solidFill>
                  <a:srgbClr val="FF0000"/>
                </a:solidFill>
              </a:rPr>
              <a:t>+X</a:t>
            </a:r>
            <a:endParaRPr lang="en-GB" baseline="30000">
              <a:solidFill>
                <a:srgbClr val="FF0000"/>
              </a:solidFill>
            </a:endParaRPr>
          </a:p>
        </p:txBody>
      </p:sp>
      <p:sp>
        <p:nvSpPr>
          <p:cNvPr id="83981" name="Line 55"/>
          <p:cNvSpPr>
            <a:spLocks noChangeShapeType="1"/>
          </p:cNvSpPr>
          <p:nvPr/>
        </p:nvSpPr>
        <p:spPr bwMode="auto">
          <a:xfrm>
            <a:off x="855130" y="2306091"/>
            <a:ext cx="1841500" cy="222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3982" name="Rectangle 56"/>
          <p:cNvSpPr>
            <a:spLocks noChangeArrowheads="1"/>
          </p:cNvSpPr>
          <p:nvPr/>
        </p:nvSpPr>
        <p:spPr bwMode="auto">
          <a:xfrm>
            <a:off x="2529943" y="1185316"/>
            <a:ext cx="11445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baseline="30000">
                <a:solidFill>
                  <a:srgbClr val="B32F13"/>
                </a:solidFill>
              </a:rPr>
              <a:t>12</a:t>
            </a:r>
            <a:r>
              <a:rPr lang="en-GB">
                <a:solidFill>
                  <a:srgbClr val="B32F13"/>
                </a:solidFill>
              </a:rPr>
              <a:t>C</a:t>
            </a:r>
            <a:r>
              <a:rPr lang="en-GB"/>
              <a:t>/</a:t>
            </a:r>
            <a:r>
              <a:rPr lang="en-GB" baseline="30000">
                <a:solidFill>
                  <a:srgbClr val="B32F13"/>
                </a:solidFill>
              </a:rPr>
              <a:t>11</a:t>
            </a:r>
            <a:r>
              <a:rPr lang="en-GB">
                <a:solidFill>
                  <a:srgbClr val="B32F13"/>
                </a:solidFill>
              </a:rPr>
              <a:t>B</a:t>
            </a:r>
            <a:endParaRPr lang="en-US"/>
          </a:p>
        </p:txBody>
      </p:sp>
      <p:sp>
        <p:nvSpPr>
          <p:cNvPr id="83983" name="Rectangle 58"/>
          <p:cNvSpPr>
            <a:spLocks noChangeArrowheads="1"/>
          </p:cNvSpPr>
          <p:nvPr/>
        </p:nvSpPr>
        <p:spPr bwMode="auto">
          <a:xfrm>
            <a:off x="5274730" y="1001166"/>
            <a:ext cx="36988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600">
                <a:solidFill>
                  <a:srgbClr val="CC3399"/>
                </a:solidFill>
              </a:rPr>
              <a:t>Direct Kinematics+ISOL</a:t>
            </a:r>
          </a:p>
        </p:txBody>
      </p:sp>
      <p:pic>
        <p:nvPicPr>
          <p:cNvPr id="83984" name="Picture 6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055" y="929729"/>
            <a:ext cx="904875"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3985" name="Group 64"/>
          <p:cNvGrpSpPr>
            <a:grpSpLocks/>
          </p:cNvGrpSpPr>
          <p:nvPr/>
        </p:nvGrpSpPr>
        <p:grpSpPr bwMode="auto">
          <a:xfrm>
            <a:off x="76200" y="3429000"/>
            <a:ext cx="8991600" cy="2819400"/>
            <a:chOff x="48" y="2160"/>
            <a:chExt cx="5664" cy="1776"/>
          </a:xfrm>
        </p:grpSpPr>
        <p:sp>
          <p:nvSpPr>
            <p:cNvPr id="83986" name="AutoShape 34"/>
            <p:cNvSpPr>
              <a:spLocks noChangeArrowheads="1"/>
            </p:cNvSpPr>
            <p:nvPr/>
          </p:nvSpPr>
          <p:spPr bwMode="auto">
            <a:xfrm rot="-1679295">
              <a:off x="2074" y="2688"/>
              <a:ext cx="57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6600"/>
            </a:solidFill>
            <a:ln w="9525">
              <a:solidFill>
                <a:schemeClr val="tx1"/>
              </a:solidFill>
              <a:miter lim="800000"/>
              <a:headEnd/>
              <a:tailEnd/>
            </a:ln>
          </p:spPr>
          <p:txBody>
            <a:bodyPr wrap="none" anchor="ctr"/>
            <a:lstStyle/>
            <a:p>
              <a:endParaRPr lang="en-US"/>
            </a:p>
          </p:txBody>
        </p:sp>
        <p:sp>
          <p:nvSpPr>
            <p:cNvPr id="83987" name="AutoShape 35"/>
            <p:cNvSpPr>
              <a:spLocks noChangeArrowheads="1"/>
            </p:cNvSpPr>
            <p:nvPr/>
          </p:nvSpPr>
          <p:spPr bwMode="auto">
            <a:xfrm rot="1679295" flipH="1">
              <a:off x="2986" y="2688"/>
              <a:ext cx="57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6600"/>
            </a:solidFill>
            <a:ln w="9525">
              <a:solidFill>
                <a:schemeClr val="tx1"/>
              </a:solidFill>
              <a:miter lim="800000"/>
              <a:headEnd/>
              <a:tailEnd/>
            </a:ln>
          </p:spPr>
          <p:txBody>
            <a:bodyPr wrap="none" anchor="ctr"/>
            <a:lstStyle/>
            <a:p>
              <a:endParaRPr lang="en-US"/>
            </a:p>
          </p:txBody>
        </p:sp>
        <p:sp>
          <p:nvSpPr>
            <p:cNvPr id="83988" name="Rectangle 36"/>
            <p:cNvSpPr>
              <a:spLocks noChangeArrowheads="1"/>
            </p:cNvSpPr>
            <p:nvPr/>
          </p:nvSpPr>
          <p:spPr bwMode="auto">
            <a:xfrm>
              <a:off x="2794" y="2544"/>
              <a:ext cx="48" cy="480"/>
            </a:xfrm>
            <a:prstGeom prst="rect">
              <a:avLst/>
            </a:prstGeom>
            <a:solidFill>
              <a:srgbClr val="000000"/>
            </a:solidFill>
            <a:ln w="9525">
              <a:solidFill>
                <a:srgbClr val="000000"/>
              </a:solidFill>
              <a:miter lim="800000"/>
              <a:headEnd/>
              <a:tailEnd/>
            </a:ln>
          </p:spPr>
          <p:txBody>
            <a:bodyPr wrap="none" anchor="ctr"/>
            <a:lstStyle/>
            <a:p>
              <a:endParaRPr lang="en-US"/>
            </a:p>
          </p:txBody>
        </p:sp>
        <p:sp>
          <p:nvSpPr>
            <p:cNvPr id="83989" name="Rectangle 37"/>
            <p:cNvSpPr>
              <a:spLocks noChangeArrowheads="1"/>
            </p:cNvSpPr>
            <p:nvPr/>
          </p:nvSpPr>
          <p:spPr bwMode="auto">
            <a:xfrm rot="-2949027">
              <a:off x="1714" y="3144"/>
              <a:ext cx="48" cy="48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83990" name="Line 38"/>
            <p:cNvSpPr>
              <a:spLocks noChangeShapeType="1"/>
            </p:cNvSpPr>
            <p:nvPr/>
          </p:nvSpPr>
          <p:spPr bwMode="auto">
            <a:xfrm flipV="1">
              <a:off x="1066" y="3408"/>
              <a:ext cx="624" cy="52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3991" name="Rectangle 39"/>
            <p:cNvSpPr>
              <a:spLocks noChangeArrowheads="1"/>
            </p:cNvSpPr>
            <p:nvPr/>
          </p:nvSpPr>
          <p:spPr bwMode="auto">
            <a:xfrm>
              <a:off x="1066" y="2880"/>
              <a:ext cx="96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baseline="30000"/>
                <a:t>12</a:t>
              </a:r>
              <a:r>
                <a:rPr lang="en-GB"/>
                <a:t>N/</a:t>
              </a:r>
              <a:r>
                <a:rPr lang="en-GB" baseline="30000"/>
                <a:t>12</a:t>
              </a:r>
              <a:r>
                <a:rPr lang="en-GB"/>
                <a:t>B</a:t>
              </a:r>
              <a:r>
                <a:rPr lang="en-GB">
                  <a:solidFill>
                    <a:srgbClr val="FF0000"/>
                  </a:solidFill>
                </a:rPr>
                <a:t>+X</a:t>
              </a:r>
            </a:p>
          </p:txBody>
        </p:sp>
        <p:sp>
          <p:nvSpPr>
            <p:cNvPr id="83992" name="Rectangle 40"/>
            <p:cNvSpPr>
              <a:spLocks noChangeArrowheads="1"/>
            </p:cNvSpPr>
            <p:nvPr/>
          </p:nvSpPr>
          <p:spPr bwMode="auto">
            <a:xfrm>
              <a:off x="3658" y="2784"/>
              <a:ext cx="72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baseline="30000">
                  <a:solidFill>
                    <a:srgbClr val="B32F13"/>
                  </a:solidFill>
                </a:rPr>
                <a:t>12</a:t>
              </a:r>
              <a:r>
                <a:rPr lang="en-GB">
                  <a:solidFill>
                    <a:srgbClr val="B32F13"/>
                  </a:solidFill>
                </a:rPr>
                <a:t>N/</a:t>
              </a:r>
              <a:r>
                <a:rPr lang="en-GB" baseline="30000">
                  <a:solidFill>
                    <a:srgbClr val="B32F13"/>
                  </a:solidFill>
                </a:rPr>
                <a:t>12</a:t>
              </a:r>
              <a:r>
                <a:rPr lang="en-GB">
                  <a:solidFill>
                    <a:srgbClr val="B32F13"/>
                  </a:solidFill>
                </a:rPr>
                <a:t>B</a:t>
              </a:r>
              <a:endParaRPr lang="en-US">
                <a:solidFill>
                  <a:srgbClr val="B32F13"/>
                </a:solidFill>
              </a:endParaRPr>
            </a:p>
          </p:txBody>
        </p:sp>
        <p:sp>
          <p:nvSpPr>
            <p:cNvPr id="83993" name="Rectangle 41"/>
            <p:cNvSpPr>
              <a:spLocks noChangeArrowheads="1"/>
            </p:cNvSpPr>
            <p:nvPr/>
          </p:nvSpPr>
          <p:spPr bwMode="auto">
            <a:xfrm rot="2949027" flipH="1">
              <a:off x="3730" y="3096"/>
              <a:ext cx="336" cy="480"/>
            </a:xfrm>
            <a:prstGeom prst="rect">
              <a:avLst/>
            </a:prstGeom>
            <a:solidFill>
              <a:srgbClr val="FFCC00"/>
            </a:solidFill>
            <a:ln w="25400">
              <a:solidFill>
                <a:schemeClr val="tx1"/>
              </a:solidFill>
              <a:miter lim="800000"/>
              <a:headEnd/>
              <a:tailEnd/>
            </a:ln>
          </p:spPr>
          <p:txBody>
            <a:bodyPr wrap="none" anchor="ctr"/>
            <a:lstStyle/>
            <a:p>
              <a:endParaRPr lang="en-US"/>
            </a:p>
          </p:txBody>
        </p:sp>
        <p:grpSp>
          <p:nvGrpSpPr>
            <p:cNvPr id="83994" name="Group 42"/>
            <p:cNvGrpSpPr>
              <a:grpSpLocks/>
            </p:cNvGrpSpPr>
            <p:nvPr/>
          </p:nvGrpSpPr>
          <p:grpSpPr bwMode="auto">
            <a:xfrm>
              <a:off x="3802" y="3168"/>
              <a:ext cx="144" cy="336"/>
              <a:chOff x="3360" y="2928"/>
              <a:chExt cx="144" cy="336"/>
            </a:xfrm>
          </p:grpSpPr>
          <p:sp>
            <p:nvSpPr>
              <p:cNvPr id="84002" name="Line 43"/>
              <p:cNvSpPr>
                <a:spLocks noChangeShapeType="1"/>
              </p:cNvSpPr>
              <p:nvPr/>
            </p:nvSpPr>
            <p:spPr bwMode="auto">
              <a:xfrm flipV="1">
                <a:off x="3456" y="2928"/>
                <a:ext cx="48"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4003" name="Line 44"/>
              <p:cNvSpPr>
                <a:spLocks noChangeShapeType="1"/>
              </p:cNvSpPr>
              <p:nvPr/>
            </p:nvSpPr>
            <p:spPr bwMode="auto">
              <a:xfrm flipH="1" flipV="1">
                <a:off x="3360" y="3024"/>
                <a:ext cx="96"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4004" name="Line 45"/>
              <p:cNvSpPr>
                <a:spLocks noChangeShapeType="1"/>
              </p:cNvSpPr>
              <p:nvPr/>
            </p:nvSpPr>
            <p:spPr bwMode="auto">
              <a:xfrm>
                <a:off x="3456" y="3120"/>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83995" name="Rectangle 46"/>
            <p:cNvSpPr>
              <a:spLocks noChangeArrowheads="1"/>
            </p:cNvSpPr>
            <p:nvPr/>
          </p:nvSpPr>
          <p:spPr bwMode="auto">
            <a:xfrm>
              <a:off x="3850" y="3552"/>
              <a:ext cx="6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solidFill>
                    <a:schemeClr val="accent2"/>
                  </a:solidFill>
                  <a:latin typeface="Symbol" charset="0"/>
                </a:rPr>
                <a:t>ab</a:t>
              </a:r>
            </a:p>
          </p:txBody>
        </p:sp>
        <p:sp>
          <p:nvSpPr>
            <p:cNvPr id="83996" name="Line 47"/>
            <p:cNvSpPr>
              <a:spLocks noChangeShapeType="1"/>
            </p:cNvSpPr>
            <p:nvPr/>
          </p:nvSpPr>
          <p:spPr bwMode="auto">
            <a:xfrm>
              <a:off x="3514" y="3024"/>
              <a:ext cx="192" cy="192"/>
            </a:xfrm>
            <a:prstGeom prst="line">
              <a:avLst/>
            </a:prstGeom>
            <a:noFill/>
            <a:ln w="38100">
              <a:solidFill>
                <a:srgbClr val="B32F1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3997" name="Rectangle 48"/>
            <p:cNvSpPr>
              <a:spLocks noChangeArrowheads="1"/>
            </p:cNvSpPr>
            <p:nvPr/>
          </p:nvSpPr>
          <p:spPr bwMode="auto">
            <a:xfrm>
              <a:off x="1803" y="3504"/>
              <a:ext cx="3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p/d</a:t>
              </a:r>
            </a:p>
          </p:txBody>
        </p:sp>
        <p:sp>
          <p:nvSpPr>
            <p:cNvPr id="83998" name="Rectangle 49"/>
            <p:cNvSpPr>
              <a:spLocks noChangeArrowheads="1"/>
            </p:cNvSpPr>
            <p:nvPr/>
          </p:nvSpPr>
          <p:spPr bwMode="auto">
            <a:xfrm>
              <a:off x="335" y="3648"/>
              <a:ext cx="72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baseline="30000"/>
                <a:t>12</a:t>
              </a:r>
              <a:r>
                <a:rPr lang="en-GB"/>
                <a:t>C/</a:t>
              </a:r>
              <a:r>
                <a:rPr lang="en-GB" baseline="30000"/>
                <a:t>11</a:t>
              </a:r>
              <a:r>
                <a:rPr lang="en-GB"/>
                <a:t>B</a:t>
              </a:r>
              <a:endParaRPr lang="en-US"/>
            </a:p>
          </p:txBody>
        </p:sp>
        <p:sp>
          <p:nvSpPr>
            <p:cNvPr id="83999" name="Rectangle 57"/>
            <p:cNvSpPr>
              <a:spLocks noChangeArrowheads="1"/>
            </p:cNvSpPr>
            <p:nvPr/>
          </p:nvSpPr>
          <p:spPr bwMode="auto">
            <a:xfrm>
              <a:off x="2412" y="3120"/>
              <a:ext cx="8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Magnets</a:t>
              </a:r>
            </a:p>
          </p:txBody>
        </p:sp>
        <p:sp>
          <p:nvSpPr>
            <p:cNvPr id="84000" name="Rectangle 59"/>
            <p:cNvSpPr>
              <a:spLocks noChangeArrowheads="1"/>
            </p:cNvSpPr>
            <p:nvPr/>
          </p:nvSpPr>
          <p:spPr bwMode="auto">
            <a:xfrm>
              <a:off x="2804" y="2160"/>
              <a:ext cx="2908"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600">
                  <a:solidFill>
                    <a:srgbClr val="CC3399"/>
                  </a:solidFill>
                </a:rPr>
                <a:t>Inverse Kinematics+Separator</a:t>
              </a:r>
            </a:p>
          </p:txBody>
        </p:sp>
        <p:pic>
          <p:nvPicPr>
            <p:cNvPr id="84001" name="Picture 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 y="216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grpSp>
    </p:spTree>
    <p:extLst>
      <p:ext uri="{BB962C8B-B14F-4D97-AF65-F5344CB8AC3E}">
        <p14:creationId xmlns:p14="http://schemas.microsoft.com/office/powerpoint/2010/main" val="1183240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13FF094-20C4-403D-864D-9E59AE1A2C16}" type="slidenum">
              <a:rPr lang="da-DK" smtClean="0">
                <a:solidFill>
                  <a:srgbClr val="03428E"/>
                </a:solidFill>
              </a:rPr>
              <a:pPr/>
              <a:t>18</a:t>
            </a:fld>
            <a:endParaRPr lang="da-DK">
              <a:solidFill>
                <a:srgbClr val="03428E"/>
              </a:solidFill>
            </a:endParaRPr>
          </a:p>
        </p:txBody>
      </p:sp>
      <p:grpSp>
        <p:nvGrpSpPr>
          <p:cNvPr id="3" name="Group 23"/>
          <p:cNvGrpSpPr>
            <a:grpSpLocks noChangeAspect="1"/>
          </p:cNvGrpSpPr>
          <p:nvPr/>
        </p:nvGrpSpPr>
        <p:grpSpPr bwMode="auto">
          <a:xfrm>
            <a:off x="8255000" y="4871950"/>
            <a:ext cx="1162941" cy="1332000"/>
            <a:chOff x="4516" y="2544"/>
            <a:chExt cx="464" cy="532"/>
          </a:xfrm>
        </p:grpSpPr>
        <p:pic>
          <p:nvPicPr>
            <p:cNvPr id="4" name="Picture 20" descr="lego_model_man"/>
            <p:cNvPicPr>
              <a:picLocks noChangeAspect="1" noChangeArrowheads="1"/>
            </p:cNvPicPr>
            <p:nvPr/>
          </p:nvPicPr>
          <p:blipFill>
            <a:blip r:embed="rId2">
              <a:extLst>
                <a:ext uri="{28A0092B-C50C-407E-A947-70E740481C1C}">
                  <a14:useLocalDpi xmlns:a14="http://schemas.microsoft.com/office/drawing/2010/main" val="0"/>
                </a:ext>
              </a:extLst>
            </a:blip>
            <a:srcRect l="33386" r="30193" b="15004"/>
            <a:stretch>
              <a:fillRect/>
            </a:stretch>
          </p:blipFill>
          <p:spPr bwMode="auto">
            <a:xfrm>
              <a:off x="4608" y="2544"/>
              <a:ext cx="273"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1"/>
            <p:cNvSpPr>
              <a:spLocks noChangeArrowheads="1"/>
            </p:cNvSpPr>
            <p:nvPr/>
          </p:nvSpPr>
          <p:spPr bwMode="auto">
            <a:xfrm>
              <a:off x="4516" y="2884"/>
              <a:ext cx="144"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829452" eaLnBrk="0"/>
              <a:endParaRPr lang="da-DK" sz="2200">
                <a:latin typeface="Arial" charset="0"/>
                <a:cs typeface="ＭＳ Ｐゴシック" charset="0"/>
              </a:endParaRPr>
            </a:p>
          </p:txBody>
        </p:sp>
        <p:sp>
          <p:nvSpPr>
            <p:cNvPr id="6" name="Rectangle 22"/>
            <p:cNvSpPr>
              <a:spLocks noChangeArrowheads="1"/>
            </p:cNvSpPr>
            <p:nvPr/>
          </p:nvSpPr>
          <p:spPr bwMode="auto">
            <a:xfrm>
              <a:off x="4836" y="2880"/>
              <a:ext cx="144"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829452" eaLnBrk="0"/>
              <a:endParaRPr lang="da-DK" sz="2200">
                <a:latin typeface="Arial" charset="0"/>
                <a:cs typeface="ＭＳ Ｐゴシック" charset="0"/>
              </a:endParaRPr>
            </a:p>
          </p:txBody>
        </p:sp>
      </p:grpSp>
      <p:sp>
        <p:nvSpPr>
          <p:cNvPr id="7" name="Rectangle 2"/>
          <p:cNvSpPr>
            <a:spLocks noChangeArrowheads="1"/>
          </p:cNvSpPr>
          <p:nvPr/>
        </p:nvSpPr>
        <p:spPr bwMode="auto">
          <a:xfrm>
            <a:off x="6910388" y="6400800"/>
            <a:ext cx="1471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00"/>
                </a:solidFill>
                <a:sym typeface="Symbol" charset="0"/>
              </a:rPr>
              <a:t> R.Raabe</a:t>
            </a:r>
            <a:endParaRPr lang="en-US">
              <a:solidFill>
                <a:srgbClr val="FF0000"/>
              </a:solidFill>
            </a:endParaRPr>
          </a:p>
        </p:txBody>
      </p:sp>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4058" r="994"/>
          <a:stretch/>
        </p:blipFill>
        <p:spPr bwMode="auto">
          <a:xfrm>
            <a:off x="215900" y="845640"/>
            <a:ext cx="8323813" cy="558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5"/>
          <p:cNvSpPr txBox="1">
            <a:spLocks noChangeArrowheads="1"/>
          </p:cNvSpPr>
          <p:nvPr/>
        </p:nvSpPr>
        <p:spPr bwMode="auto">
          <a:xfrm>
            <a:off x="0" y="4648200"/>
            <a:ext cx="1160463" cy="1555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endParaRPr lang="da-DK" b="1" baseline="30000"/>
          </a:p>
          <a:p>
            <a:endParaRPr lang="da-DK" b="1" baseline="30000"/>
          </a:p>
          <a:p>
            <a:r>
              <a:rPr lang="da-DK" b="1" baseline="30000"/>
              <a:t>12</a:t>
            </a:r>
            <a:r>
              <a:rPr lang="da-DK" b="1"/>
              <a:t>N/</a:t>
            </a:r>
            <a:r>
              <a:rPr lang="da-DK" b="1" baseline="30000"/>
              <a:t>12</a:t>
            </a:r>
            <a:r>
              <a:rPr lang="da-DK" b="1"/>
              <a:t>B</a:t>
            </a:r>
          </a:p>
          <a:p>
            <a:endParaRPr lang="da-DK" b="1"/>
          </a:p>
          <a:p>
            <a:endParaRPr lang="en-GB" b="1" baseline="30000"/>
          </a:p>
        </p:txBody>
      </p:sp>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6140" y="2125093"/>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2" name="Rectangle 7"/>
          <p:cNvSpPr>
            <a:spLocks noChangeArrowheads="1"/>
          </p:cNvSpPr>
          <p:nvPr/>
        </p:nvSpPr>
        <p:spPr bwMode="auto">
          <a:xfrm>
            <a:off x="7164388" y="1371600"/>
            <a:ext cx="19796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00"/>
                </a:solidFill>
              </a:rPr>
              <a:t>K. Jungmann</a:t>
            </a:r>
          </a:p>
          <a:p>
            <a:r>
              <a:rPr lang="en-US">
                <a:solidFill>
                  <a:srgbClr val="FF0000"/>
                </a:solidFill>
              </a:rPr>
              <a:t>H. Wilschut</a:t>
            </a:r>
            <a:endParaRPr lang="en-US"/>
          </a:p>
        </p:txBody>
      </p:sp>
      <p:sp>
        <p:nvSpPr>
          <p:cNvPr id="13" name="Rectangle 8"/>
          <p:cNvSpPr>
            <a:spLocks noChangeArrowheads="1"/>
          </p:cNvSpPr>
          <p:nvPr/>
        </p:nvSpPr>
        <p:spPr bwMode="auto">
          <a:xfrm>
            <a:off x="3670300" y="2209800"/>
            <a:ext cx="2425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00"/>
                </a:solidFill>
              </a:rPr>
              <a:t>TRI</a:t>
            </a:r>
            <a:r>
              <a:rPr lang="en-US">
                <a:solidFill>
                  <a:srgbClr val="FF0000"/>
                </a:solidFill>
                <a:latin typeface="Symbol" charset="0"/>
                <a:sym typeface="Symbol" charset="0"/>
              </a:rPr>
              <a:t></a:t>
            </a:r>
            <a:r>
              <a:rPr lang="en-US">
                <a:solidFill>
                  <a:srgbClr val="FF0000"/>
                </a:solidFill>
              </a:rPr>
              <a:t>P separator</a:t>
            </a:r>
          </a:p>
        </p:txBody>
      </p:sp>
      <p:sp>
        <p:nvSpPr>
          <p:cNvPr id="14" name="Rectangle 14"/>
          <p:cNvSpPr>
            <a:spLocks noChangeArrowheads="1"/>
          </p:cNvSpPr>
          <p:nvPr/>
        </p:nvSpPr>
        <p:spPr bwMode="auto">
          <a:xfrm>
            <a:off x="101600" y="2819378"/>
            <a:ext cx="14970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solidFill>
                  <a:srgbClr val="444444"/>
                </a:solidFill>
              </a:rPr>
              <a:t>Solveig </a:t>
            </a:r>
          </a:p>
          <a:p>
            <a:r>
              <a:rPr lang="en-US" sz="2000">
                <a:solidFill>
                  <a:srgbClr val="444444"/>
                </a:solidFill>
              </a:rPr>
              <a:t>Hyldegaard</a:t>
            </a:r>
          </a:p>
        </p:txBody>
      </p:sp>
      <p:pic>
        <p:nvPicPr>
          <p:cNvPr id="15" name="Picture 9" descr="sgp.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5900" y="1117578"/>
            <a:ext cx="13335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349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kvi_n12"/>
          <p:cNvPicPr>
            <a:picLocks noChangeAspect="1" noChangeArrowheads="1"/>
          </p:cNvPicPr>
          <p:nvPr/>
        </p:nvPicPr>
        <p:blipFill>
          <a:blip r:embed="rId3">
            <a:extLst>
              <a:ext uri="{28A0092B-C50C-407E-A947-70E740481C1C}">
                <a14:useLocalDpi xmlns:a14="http://schemas.microsoft.com/office/drawing/2010/main" val="0"/>
              </a:ext>
            </a:extLst>
          </a:blip>
          <a:srcRect t="5003" r="4941" b="4941"/>
          <a:stretch>
            <a:fillRect/>
          </a:stretch>
        </p:blipFill>
        <p:spPr bwMode="auto">
          <a:xfrm>
            <a:off x="0" y="0"/>
            <a:ext cx="7239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ectangle 12"/>
          <p:cNvSpPr>
            <a:spLocks noChangeArrowheads="1"/>
          </p:cNvSpPr>
          <p:nvPr/>
        </p:nvSpPr>
        <p:spPr bwMode="auto">
          <a:xfrm>
            <a:off x="6248400" y="5029200"/>
            <a:ext cx="473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eaLnBrk="0" fontAlgn="base" hangingPunct="0">
              <a:spcBef>
                <a:spcPct val="0"/>
              </a:spcBef>
              <a:spcAft>
                <a:spcPct val="0"/>
              </a:spcAft>
            </a:pPr>
            <a:r>
              <a:rPr lang="en-US" sz="2400" smtClean="0">
                <a:solidFill>
                  <a:srgbClr val="000000"/>
                </a:solidFill>
                <a:latin typeface="Arial" charset="0"/>
                <a:ea typeface="ＭＳ Ｐゴシック" charset="0"/>
                <a:cs typeface="ＭＳ Ｐゴシック" charset="0"/>
              </a:rPr>
              <a:t>1</a:t>
            </a:r>
            <a:r>
              <a:rPr lang="en-US" sz="2400" baseline="30000" smtClean="0">
                <a:solidFill>
                  <a:srgbClr val="000000"/>
                </a:solidFill>
                <a:latin typeface="Arial" charset="0"/>
                <a:ea typeface="ＭＳ Ｐゴシック" charset="0"/>
                <a:cs typeface="ＭＳ Ｐゴシック" charset="0"/>
              </a:rPr>
              <a:t>+</a:t>
            </a:r>
            <a:endParaRPr lang="en-US" sz="2400" smtClean="0">
              <a:solidFill>
                <a:srgbClr val="000000"/>
              </a:solidFill>
              <a:latin typeface="Arial" charset="0"/>
              <a:ea typeface="ＭＳ Ｐゴシック" charset="0"/>
              <a:cs typeface="ＭＳ Ｐゴシック" charset="0"/>
            </a:endParaRPr>
          </a:p>
        </p:txBody>
      </p:sp>
      <p:grpSp>
        <p:nvGrpSpPr>
          <p:cNvPr id="57349" name="Group 4"/>
          <p:cNvGrpSpPr>
            <a:grpSpLocks/>
          </p:cNvGrpSpPr>
          <p:nvPr/>
        </p:nvGrpSpPr>
        <p:grpSpPr bwMode="auto">
          <a:xfrm>
            <a:off x="7543800" y="1066800"/>
            <a:ext cx="1643063" cy="4953000"/>
            <a:chOff x="3829" y="768"/>
            <a:chExt cx="1035" cy="3120"/>
          </a:xfrm>
        </p:grpSpPr>
        <p:sp>
          <p:nvSpPr>
            <p:cNvPr id="57351" name="Text Box 5"/>
            <p:cNvSpPr txBox="1">
              <a:spLocks noChangeArrowheads="1"/>
            </p:cNvSpPr>
            <p:nvPr/>
          </p:nvSpPr>
          <p:spPr bwMode="auto">
            <a:xfrm>
              <a:off x="4104" y="3600"/>
              <a:ext cx="4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50000"/>
                </a:spcBef>
                <a:spcAft>
                  <a:spcPct val="0"/>
                </a:spcAft>
              </a:pPr>
              <a:r>
                <a:rPr lang="en-US" b="1" baseline="30000" smtClean="0">
                  <a:solidFill>
                    <a:srgbClr val="000000"/>
                  </a:solidFill>
                </a:rPr>
                <a:t>12</a:t>
              </a:r>
              <a:r>
                <a:rPr lang="en-US" b="1" smtClean="0">
                  <a:solidFill>
                    <a:srgbClr val="000000"/>
                  </a:solidFill>
                </a:rPr>
                <a:t>C</a:t>
              </a:r>
              <a:endParaRPr lang="en-US" smtClean="0">
                <a:solidFill>
                  <a:srgbClr val="000000"/>
                </a:solidFill>
              </a:endParaRPr>
            </a:p>
          </p:txBody>
        </p:sp>
        <p:grpSp>
          <p:nvGrpSpPr>
            <p:cNvPr id="57352" name="Group 6"/>
            <p:cNvGrpSpPr>
              <a:grpSpLocks/>
            </p:cNvGrpSpPr>
            <p:nvPr/>
          </p:nvGrpSpPr>
          <p:grpSpPr bwMode="auto">
            <a:xfrm>
              <a:off x="3939" y="875"/>
              <a:ext cx="925" cy="2664"/>
              <a:chOff x="4595" y="971"/>
              <a:chExt cx="925" cy="2664"/>
            </a:xfrm>
          </p:grpSpPr>
          <p:sp>
            <p:nvSpPr>
              <p:cNvPr id="57355" name="Line 7"/>
              <p:cNvSpPr>
                <a:spLocks noChangeShapeType="1"/>
              </p:cNvSpPr>
              <p:nvPr/>
            </p:nvSpPr>
            <p:spPr bwMode="auto">
              <a:xfrm>
                <a:off x="4659" y="1763"/>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a typeface="ＭＳ Ｐゴシック" charset="0"/>
                  <a:cs typeface="ＭＳ Ｐゴシック" charset="0"/>
                </a:endParaRPr>
              </a:p>
            </p:txBody>
          </p:sp>
          <p:sp>
            <p:nvSpPr>
              <p:cNvPr id="57356" name="Line 8"/>
              <p:cNvSpPr>
                <a:spLocks noChangeShapeType="1"/>
              </p:cNvSpPr>
              <p:nvPr/>
            </p:nvSpPr>
            <p:spPr bwMode="auto">
              <a:xfrm>
                <a:off x="4659" y="3227"/>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a typeface="ＭＳ Ｐゴシック" charset="0"/>
                  <a:cs typeface="ＭＳ Ｐゴシック" charset="0"/>
                </a:endParaRPr>
              </a:p>
            </p:txBody>
          </p:sp>
          <p:sp>
            <p:nvSpPr>
              <p:cNvPr id="57357" name="Line 9"/>
              <p:cNvSpPr>
                <a:spLocks noChangeShapeType="1"/>
              </p:cNvSpPr>
              <p:nvPr/>
            </p:nvSpPr>
            <p:spPr bwMode="auto">
              <a:xfrm>
                <a:off x="4659" y="3611"/>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a typeface="ＭＳ Ｐゴシック" charset="0"/>
                  <a:cs typeface="ＭＳ Ｐゴシック" charset="0"/>
                </a:endParaRPr>
              </a:p>
            </p:txBody>
          </p:sp>
          <p:sp>
            <p:nvSpPr>
              <p:cNvPr id="57358" name="Text Box 10"/>
              <p:cNvSpPr txBox="1">
                <a:spLocks noChangeArrowheads="1"/>
              </p:cNvSpPr>
              <p:nvPr/>
            </p:nvSpPr>
            <p:spPr bwMode="auto">
              <a:xfrm>
                <a:off x="4595" y="1606"/>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50000"/>
                  </a:spcBef>
                  <a:spcAft>
                    <a:spcPct val="0"/>
                  </a:spcAft>
                </a:pPr>
                <a:r>
                  <a:rPr lang="en-US" sz="1400" smtClean="0">
                    <a:solidFill>
                      <a:srgbClr val="000000"/>
                    </a:solidFill>
                  </a:rPr>
                  <a:t>12.71	1</a:t>
                </a:r>
                <a:r>
                  <a:rPr lang="en-US" sz="1400" baseline="30000" smtClean="0">
                    <a:solidFill>
                      <a:srgbClr val="000000"/>
                    </a:solidFill>
                  </a:rPr>
                  <a:t>+</a:t>
                </a:r>
                <a:endParaRPr lang="en-US" smtClean="0">
                  <a:solidFill>
                    <a:srgbClr val="000000"/>
                  </a:solidFill>
                </a:endParaRPr>
              </a:p>
            </p:txBody>
          </p:sp>
          <p:sp>
            <p:nvSpPr>
              <p:cNvPr id="57359" name="Rectangle 11"/>
              <p:cNvSpPr>
                <a:spLocks noChangeArrowheads="1"/>
              </p:cNvSpPr>
              <p:nvPr/>
            </p:nvSpPr>
            <p:spPr bwMode="auto">
              <a:xfrm>
                <a:off x="4668" y="2278"/>
                <a:ext cx="672" cy="310"/>
              </a:xfrm>
              <a:prstGeom prst="rect">
                <a:avLst/>
              </a:prstGeom>
              <a:solidFill>
                <a:srgbClr val="B9B9B9">
                  <a:alpha val="788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a typeface="ＭＳ Ｐゴシック" charset="0"/>
                  <a:cs typeface="ＭＳ Ｐゴシック" charset="0"/>
                </a:endParaRPr>
              </a:p>
            </p:txBody>
          </p:sp>
          <p:sp>
            <p:nvSpPr>
              <p:cNvPr id="57360" name="Line 12"/>
              <p:cNvSpPr>
                <a:spLocks noChangeShapeType="1"/>
              </p:cNvSpPr>
              <p:nvPr/>
            </p:nvSpPr>
            <p:spPr bwMode="auto">
              <a:xfrm>
                <a:off x="4659" y="2433"/>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a typeface="ＭＳ Ｐゴシック" charset="0"/>
                  <a:cs typeface="ＭＳ Ｐゴシック" charset="0"/>
                </a:endParaRPr>
              </a:p>
            </p:txBody>
          </p:sp>
          <p:sp>
            <p:nvSpPr>
              <p:cNvPr id="57361" name="Text Box 13"/>
              <p:cNvSpPr txBox="1">
                <a:spLocks noChangeArrowheads="1"/>
              </p:cNvSpPr>
              <p:nvPr/>
            </p:nvSpPr>
            <p:spPr bwMode="auto">
              <a:xfrm>
                <a:off x="4624" y="2278"/>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50000"/>
                  </a:spcBef>
                  <a:spcAft>
                    <a:spcPct val="0"/>
                  </a:spcAft>
                </a:pPr>
                <a:r>
                  <a:rPr lang="en-US" sz="1400" smtClean="0">
                    <a:solidFill>
                      <a:srgbClr val="000000"/>
                    </a:solidFill>
                  </a:rPr>
                  <a:t>≈10	0</a:t>
                </a:r>
                <a:r>
                  <a:rPr lang="en-US" sz="1400" baseline="30000" smtClean="0">
                    <a:solidFill>
                      <a:srgbClr val="000000"/>
                    </a:solidFill>
                  </a:rPr>
                  <a:t>+</a:t>
                </a:r>
                <a:endParaRPr lang="en-US" smtClean="0">
                  <a:solidFill>
                    <a:srgbClr val="000000"/>
                  </a:solidFill>
                </a:endParaRPr>
              </a:p>
            </p:txBody>
          </p:sp>
          <p:sp>
            <p:nvSpPr>
              <p:cNvPr id="57362" name="Text Box 14"/>
              <p:cNvSpPr txBox="1">
                <a:spLocks noChangeArrowheads="1"/>
              </p:cNvSpPr>
              <p:nvPr/>
            </p:nvSpPr>
            <p:spPr bwMode="auto">
              <a:xfrm>
                <a:off x="4603" y="3059"/>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50000"/>
                  </a:spcBef>
                  <a:spcAft>
                    <a:spcPct val="0"/>
                  </a:spcAft>
                </a:pPr>
                <a:r>
                  <a:rPr lang="en-US" sz="1400" smtClean="0">
                    <a:solidFill>
                      <a:srgbClr val="000000"/>
                    </a:solidFill>
                  </a:rPr>
                  <a:t>4.44	2</a:t>
                </a:r>
                <a:r>
                  <a:rPr lang="en-US" sz="1400" baseline="30000" smtClean="0">
                    <a:solidFill>
                      <a:srgbClr val="000000"/>
                    </a:solidFill>
                  </a:rPr>
                  <a:t>+</a:t>
                </a:r>
                <a:endParaRPr lang="en-US" smtClean="0">
                  <a:solidFill>
                    <a:srgbClr val="000000"/>
                  </a:solidFill>
                </a:endParaRPr>
              </a:p>
            </p:txBody>
          </p:sp>
          <p:sp>
            <p:nvSpPr>
              <p:cNvPr id="57363" name="Text Box 15"/>
              <p:cNvSpPr txBox="1">
                <a:spLocks noChangeArrowheads="1"/>
              </p:cNvSpPr>
              <p:nvPr/>
            </p:nvSpPr>
            <p:spPr bwMode="auto">
              <a:xfrm>
                <a:off x="4595" y="3443"/>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50000"/>
                  </a:spcBef>
                  <a:spcAft>
                    <a:spcPct val="0"/>
                  </a:spcAft>
                </a:pPr>
                <a:r>
                  <a:rPr lang="en-US" sz="1400" smtClean="0">
                    <a:solidFill>
                      <a:srgbClr val="000000"/>
                    </a:solidFill>
                  </a:rPr>
                  <a:t>g.s.	0</a:t>
                </a:r>
                <a:r>
                  <a:rPr lang="en-US" sz="1400" baseline="30000" smtClean="0">
                    <a:solidFill>
                      <a:srgbClr val="000000"/>
                    </a:solidFill>
                  </a:rPr>
                  <a:t>+</a:t>
                </a:r>
                <a:endParaRPr lang="en-US" smtClean="0">
                  <a:solidFill>
                    <a:srgbClr val="000000"/>
                  </a:solidFill>
                </a:endParaRPr>
              </a:p>
            </p:txBody>
          </p:sp>
          <p:sp>
            <p:nvSpPr>
              <p:cNvPr id="57364" name="Line 16"/>
              <p:cNvSpPr>
                <a:spLocks noChangeShapeType="1"/>
              </p:cNvSpPr>
              <p:nvPr/>
            </p:nvSpPr>
            <p:spPr bwMode="auto">
              <a:xfrm>
                <a:off x="4659" y="2867"/>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a typeface="ＭＳ Ｐゴシック" charset="0"/>
                  <a:cs typeface="ＭＳ Ｐゴシック" charset="0"/>
                </a:endParaRPr>
              </a:p>
            </p:txBody>
          </p:sp>
          <p:sp>
            <p:nvSpPr>
              <p:cNvPr id="57365" name="Text Box 17"/>
              <p:cNvSpPr txBox="1">
                <a:spLocks noChangeArrowheads="1"/>
              </p:cNvSpPr>
              <p:nvPr/>
            </p:nvSpPr>
            <p:spPr bwMode="auto">
              <a:xfrm>
                <a:off x="4603" y="2699"/>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50000"/>
                  </a:spcBef>
                  <a:spcAft>
                    <a:spcPct val="0"/>
                  </a:spcAft>
                </a:pPr>
                <a:r>
                  <a:rPr lang="en-US" sz="1400" smtClean="0">
                    <a:solidFill>
                      <a:srgbClr val="000000"/>
                    </a:solidFill>
                  </a:rPr>
                  <a:t>7.65	0</a:t>
                </a:r>
                <a:r>
                  <a:rPr lang="en-US" sz="1400" baseline="30000" smtClean="0">
                    <a:solidFill>
                      <a:srgbClr val="000000"/>
                    </a:solidFill>
                  </a:rPr>
                  <a:t>+</a:t>
                </a:r>
                <a:endParaRPr lang="en-US" smtClean="0">
                  <a:solidFill>
                    <a:srgbClr val="000000"/>
                  </a:solidFill>
                </a:endParaRPr>
              </a:p>
            </p:txBody>
          </p:sp>
          <p:sp>
            <p:nvSpPr>
              <p:cNvPr id="57366" name="Line 28"/>
              <p:cNvSpPr>
                <a:spLocks noChangeShapeType="1"/>
              </p:cNvSpPr>
              <p:nvPr/>
            </p:nvSpPr>
            <p:spPr bwMode="auto">
              <a:xfrm>
                <a:off x="4667" y="1128"/>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a typeface="ＭＳ Ｐゴシック" charset="0"/>
                  <a:cs typeface="ＭＳ Ｐゴシック" charset="0"/>
                </a:endParaRPr>
              </a:p>
            </p:txBody>
          </p:sp>
          <p:sp>
            <p:nvSpPr>
              <p:cNvPr id="57367" name="Text Box 29"/>
              <p:cNvSpPr txBox="1">
                <a:spLocks noChangeArrowheads="1"/>
              </p:cNvSpPr>
              <p:nvPr/>
            </p:nvSpPr>
            <p:spPr bwMode="auto">
              <a:xfrm>
                <a:off x="4603" y="971"/>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50000"/>
                  </a:spcBef>
                  <a:spcAft>
                    <a:spcPct val="0"/>
                  </a:spcAft>
                </a:pPr>
                <a:r>
                  <a:rPr lang="en-US" sz="1400" smtClean="0">
                    <a:solidFill>
                      <a:srgbClr val="000000"/>
                    </a:solidFill>
                  </a:rPr>
                  <a:t>15.11	1</a:t>
                </a:r>
                <a:r>
                  <a:rPr lang="en-US" sz="1400" baseline="30000" smtClean="0">
                    <a:solidFill>
                      <a:srgbClr val="000000"/>
                    </a:solidFill>
                  </a:rPr>
                  <a:t>+</a:t>
                </a:r>
                <a:endParaRPr lang="en-US" smtClean="0">
                  <a:solidFill>
                    <a:srgbClr val="000000"/>
                  </a:solidFill>
                </a:endParaRPr>
              </a:p>
            </p:txBody>
          </p:sp>
        </p:grpSp>
        <p:sp>
          <p:nvSpPr>
            <p:cNvPr id="57353" name="Line 32"/>
            <p:cNvSpPr>
              <a:spLocks noChangeShapeType="1"/>
            </p:cNvSpPr>
            <p:nvPr/>
          </p:nvSpPr>
          <p:spPr bwMode="auto">
            <a:xfrm>
              <a:off x="3829" y="2821"/>
              <a:ext cx="100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a typeface="ＭＳ Ｐゴシック" charset="0"/>
                <a:cs typeface="ＭＳ Ｐゴシック" charset="0"/>
              </a:endParaRPr>
            </a:p>
          </p:txBody>
        </p:sp>
        <p:sp>
          <p:nvSpPr>
            <p:cNvPr id="57354" name="Line 35"/>
            <p:cNvSpPr>
              <a:spLocks noChangeShapeType="1"/>
            </p:cNvSpPr>
            <p:nvPr/>
          </p:nvSpPr>
          <p:spPr bwMode="auto">
            <a:xfrm>
              <a:off x="3829" y="768"/>
              <a:ext cx="100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a typeface="ＭＳ Ｐゴシック" charset="0"/>
                <a:cs typeface="ＭＳ Ｐゴシック" charset="0"/>
              </a:endParaRPr>
            </a:p>
          </p:txBody>
        </p:sp>
      </p:grpSp>
      <p:sp>
        <p:nvSpPr>
          <p:cNvPr id="57350" name="TextBox 18"/>
          <p:cNvSpPr txBox="1">
            <a:spLocks noChangeArrowheads="1"/>
          </p:cNvSpPr>
          <p:nvPr/>
        </p:nvSpPr>
        <p:spPr bwMode="auto">
          <a:xfrm>
            <a:off x="7467600" y="685800"/>
            <a:ext cx="16017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600" b="1" baseline="30000" smtClean="0">
                <a:solidFill>
                  <a:srgbClr val="FF0000"/>
                </a:solidFill>
              </a:rPr>
              <a:t>12</a:t>
            </a:r>
            <a:r>
              <a:rPr lang="en-US" sz="1600" b="1" smtClean="0">
                <a:solidFill>
                  <a:srgbClr val="FF0000"/>
                </a:solidFill>
              </a:rPr>
              <a:t>N </a:t>
            </a:r>
            <a:r>
              <a:rPr lang="en-US" sz="1600" smtClean="0">
                <a:solidFill>
                  <a:srgbClr val="FF0000"/>
                </a:solidFill>
              </a:rPr>
              <a:t>Q</a:t>
            </a:r>
            <a:r>
              <a:rPr lang="en-US" sz="1600" baseline="-25000" smtClean="0">
                <a:solidFill>
                  <a:srgbClr val="FF0000"/>
                </a:solidFill>
              </a:rPr>
              <a:t>beta</a:t>
            </a:r>
            <a:r>
              <a:rPr lang="en-US" sz="1600" smtClean="0">
                <a:solidFill>
                  <a:srgbClr val="FF0000"/>
                </a:solidFill>
              </a:rPr>
              <a:t>=16.32</a:t>
            </a:r>
          </a:p>
        </p:txBody>
      </p:sp>
    </p:spTree>
    <p:extLst>
      <p:ext uri="{BB962C8B-B14F-4D97-AF65-F5344CB8AC3E}">
        <p14:creationId xmlns:p14="http://schemas.microsoft.com/office/powerpoint/2010/main" val="434601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descr="orion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496" y="1035728"/>
            <a:ext cx="3526955" cy="4680000"/>
          </a:xfrm>
          <a:prstGeom prst="rect">
            <a:avLst/>
          </a:prstGeom>
        </p:spPr>
      </p:pic>
      <p:sp>
        <p:nvSpPr>
          <p:cNvPr id="87" name="Slide Number Placeholder 109"/>
          <p:cNvSpPr>
            <a:spLocks noGrp="1"/>
          </p:cNvSpPr>
          <p:nvPr>
            <p:ph type="sldNum" sz="quarter" idx="10"/>
          </p:nvPr>
        </p:nvSpPr>
        <p:spPr>
          <a:xfrm>
            <a:off x="6646863" y="5906565"/>
            <a:ext cx="2133600" cy="139700"/>
          </a:xfrm>
        </p:spPr>
        <p:txBody>
          <a:bodyPr/>
          <a:lstStyle/>
          <a:p>
            <a:fld id="{98B9021C-E1F5-476C-9C96-53DAFAC10250}" type="slidenum">
              <a:rPr lang="es-ES" smtClean="0">
                <a:solidFill>
                  <a:prstClr val="black">
                    <a:tint val="75000"/>
                  </a:prstClr>
                </a:solidFill>
                <a:latin typeface="Calibri"/>
              </a:rPr>
              <a:pPr/>
              <a:t>2</a:t>
            </a:fld>
            <a:endParaRPr lang="es-ES">
              <a:solidFill>
                <a:prstClr val="black">
                  <a:tint val="75000"/>
                </a:prstClr>
              </a:solidFill>
              <a:latin typeface="Calibri"/>
            </a:endParaRPr>
          </a:p>
        </p:txBody>
      </p:sp>
      <p:pic>
        <p:nvPicPr>
          <p:cNvPr id="62" name="Picture 61" descr="Triple-Alpha_Proces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8461" y="753535"/>
            <a:ext cx="4860000" cy="3240000"/>
          </a:xfrm>
          <a:prstGeom prst="rect">
            <a:avLst/>
          </a:prstGeom>
        </p:spPr>
      </p:pic>
      <p:sp>
        <p:nvSpPr>
          <p:cNvPr id="63" name="Rectangle 62"/>
          <p:cNvSpPr/>
          <p:nvPr/>
        </p:nvSpPr>
        <p:spPr bwMode="auto">
          <a:xfrm>
            <a:off x="4064005" y="2827874"/>
            <a:ext cx="3488266" cy="1456267"/>
          </a:xfrm>
          <a:prstGeom prst="rect">
            <a:avLst/>
          </a:prstGeom>
          <a:solidFill>
            <a:schemeClr val="bg1"/>
          </a:solidFill>
          <a:ln w="1778"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en-US" sz="3600" b="0" i="0" u="none" strike="noStrike" cap="none" normalizeH="0" baseline="0" smtClean="0">
              <a:ln>
                <a:noFill/>
              </a:ln>
              <a:solidFill>
                <a:schemeClr val="tx1"/>
              </a:solidFill>
              <a:effectLst/>
              <a:latin typeface="AU Passata" pitchFamily="34" charset="0"/>
            </a:endParaRPr>
          </a:p>
        </p:txBody>
      </p:sp>
      <p:pic>
        <p:nvPicPr>
          <p:cNvPr id="73" name="Picture 72" descr="salpet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3782" y="4504270"/>
            <a:ext cx="1483373" cy="2160000"/>
          </a:xfrm>
          <a:prstGeom prst="rect">
            <a:avLst/>
          </a:prstGeom>
        </p:spPr>
      </p:pic>
      <p:sp>
        <p:nvSpPr>
          <p:cNvPr id="74" name="Text Box 4"/>
          <p:cNvSpPr txBox="1">
            <a:spLocks noChangeArrowheads="1"/>
          </p:cNvSpPr>
          <p:nvPr/>
        </p:nvSpPr>
        <p:spPr bwMode="auto">
          <a:xfrm>
            <a:off x="4084414" y="4014787"/>
            <a:ext cx="989010" cy="369332"/>
          </a:xfrm>
          <a:prstGeom prst="rect">
            <a:avLst/>
          </a:prstGeom>
          <a:noFill/>
          <a:ln w="9525">
            <a:noFill/>
            <a:miter lim="800000"/>
            <a:headEnd/>
            <a:tailEnd/>
          </a:ln>
        </p:spPr>
        <p:txBody>
          <a:bodyPr wrap="square">
            <a:spAutoFit/>
          </a:bodyPr>
          <a:lstStyle/>
          <a:p>
            <a:pPr defTabSz="914400"/>
            <a:r>
              <a:rPr lang="en-US" b="1" baseline="30000">
                <a:solidFill>
                  <a:prstClr val="black"/>
                </a:solidFill>
                <a:latin typeface="Calibri"/>
              </a:rPr>
              <a:t>4</a:t>
            </a:r>
            <a:r>
              <a:rPr lang="en-US" b="1">
                <a:solidFill>
                  <a:prstClr val="black"/>
                </a:solidFill>
                <a:latin typeface="Calibri"/>
              </a:rPr>
              <a:t>He</a:t>
            </a:r>
            <a:r>
              <a:rPr lang="en-US" b="1" baseline="30000">
                <a:solidFill>
                  <a:prstClr val="black"/>
                </a:solidFill>
                <a:latin typeface="Calibri"/>
              </a:rPr>
              <a:t>+4</a:t>
            </a:r>
            <a:r>
              <a:rPr lang="en-US" b="1">
                <a:solidFill>
                  <a:prstClr val="black"/>
                </a:solidFill>
                <a:latin typeface="Calibri"/>
              </a:rPr>
              <a:t>He</a:t>
            </a:r>
            <a:endParaRPr lang="en-US">
              <a:solidFill>
                <a:prstClr val="black"/>
              </a:solidFill>
              <a:latin typeface="Calibri"/>
            </a:endParaRPr>
          </a:p>
        </p:txBody>
      </p:sp>
      <p:sp>
        <p:nvSpPr>
          <p:cNvPr id="75" name="Line 7"/>
          <p:cNvSpPr>
            <a:spLocks noChangeShapeType="1"/>
          </p:cNvSpPr>
          <p:nvPr/>
        </p:nvSpPr>
        <p:spPr bwMode="auto">
          <a:xfrm>
            <a:off x="4071934" y="3970567"/>
            <a:ext cx="1066800" cy="0"/>
          </a:xfrm>
          <a:prstGeom prst="line">
            <a:avLst/>
          </a:prstGeom>
          <a:noFill/>
          <a:ln w="19050">
            <a:solidFill>
              <a:schemeClr val="tx1"/>
            </a:solidFill>
            <a:round/>
            <a:headEnd/>
            <a:tailEnd/>
          </a:ln>
        </p:spPr>
        <p:txBody>
          <a:bodyPr wrap="none" anchor="ctr"/>
          <a:lstStyle/>
          <a:p>
            <a:pPr defTabSz="914400"/>
            <a:endParaRPr lang="es-ES">
              <a:solidFill>
                <a:prstClr val="black"/>
              </a:solidFill>
              <a:latin typeface="Calibri"/>
            </a:endParaRPr>
          </a:p>
        </p:txBody>
      </p:sp>
      <p:sp>
        <p:nvSpPr>
          <p:cNvPr id="76" name="Text Box 19"/>
          <p:cNvSpPr txBox="1">
            <a:spLocks noChangeArrowheads="1"/>
          </p:cNvSpPr>
          <p:nvPr/>
        </p:nvSpPr>
        <p:spPr bwMode="auto">
          <a:xfrm>
            <a:off x="4222528" y="3702053"/>
            <a:ext cx="850896" cy="307777"/>
          </a:xfrm>
          <a:prstGeom prst="rect">
            <a:avLst/>
          </a:prstGeom>
          <a:noFill/>
          <a:ln w="9525">
            <a:noFill/>
            <a:miter lim="800000"/>
            <a:headEnd/>
            <a:tailEnd/>
          </a:ln>
        </p:spPr>
        <p:txBody>
          <a:bodyPr wrap="square">
            <a:spAutoFit/>
          </a:bodyPr>
          <a:lstStyle/>
          <a:p>
            <a:pPr defTabSz="914400"/>
            <a:r>
              <a:rPr lang="en-US" sz="1400">
                <a:solidFill>
                  <a:prstClr val="black"/>
                </a:solidFill>
                <a:latin typeface="Calibri"/>
              </a:rPr>
              <a:t>-0.092</a:t>
            </a:r>
            <a:endParaRPr lang="en-US">
              <a:solidFill>
                <a:prstClr val="black"/>
              </a:solidFill>
              <a:latin typeface="Calibri"/>
            </a:endParaRPr>
          </a:p>
        </p:txBody>
      </p:sp>
      <p:grpSp>
        <p:nvGrpSpPr>
          <p:cNvPr id="77" name="Group 76"/>
          <p:cNvGrpSpPr/>
          <p:nvPr/>
        </p:nvGrpSpPr>
        <p:grpSpPr>
          <a:xfrm>
            <a:off x="5475050" y="3651253"/>
            <a:ext cx="1422400" cy="863600"/>
            <a:chOff x="4259246" y="5208606"/>
            <a:chExt cx="1422400" cy="863600"/>
          </a:xfrm>
        </p:grpSpPr>
        <p:sp>
          <p:nvSpPr>
            <p:cNvPr id="78" name="Line 10"/>
            <p:cNvSpPr>
              <a:spLocks noChangeShapeType="1"/>
            </p:cNvSpPr>
            <p:nvPr/>
          </p:nvSpPr>
          <p:spPr bwMode="auto">
            <a:xfrm>
              <a:off x="4360846" y="5488006"/>
              <a:ext cx="1066800" cy="0"/>
            </a:xfrm>
            <a:prstGeom prst="line">
              <a:avLst/>
            </a:prstGeom>
            <a:noFill/>
            <a:ln w="19050">
              <a:solidFill>
                <a:schemeClr val="tx1"/>
              </a:solidFill>
              <a:round/>
              <a:headEnd/>
              <a:tailEnd/>
            </a:ln>
          </p:spPr>
          <p:txBody>
            <a:bodyPr wrap="none" anchor="ctr"/>
            <a:lstStyle/>
            <a:p>
              <a:pPr defTabSz="914400"/>
              <a:endParaRPr lang="es-ES">
                <a:solidFill>
                  <a:prstClr val="black"/>
                </a:solidFill>
                <a:latin typeface="Calibri"/>
              </a:endParaRPr>
            </a:p>
          </p:txBody>
        </p:sp>
        <p:sp>
          <p:nvSpPr>
            <p:cNvPr id="79" name="Text Box 18"/>
            <p:cNvSpPr txBox="1">
              <a:spLocks noChangeArrowheads="1"/>
            </p:cNvSpPr>
            <p:nvPr/>
          </p:nvSpPr>
          <p:spPr bwMode="auto">
            <a:xfrm>
              <a:off x="4259246" y="5208606"/>
              <a:ext cx="1422400" cy="304800"/>
            </a:xfrm>
            <a:prstGeom prst="rect">
              <a:avLst/>
            </a:prstGeom>
            <a:noFill/>
            <a:ln w="9525">
              <a:noFill/>
              <a:miter lim="800000"/>
              <a:headEnd/>
              <a:tailEnd/>
            </a:ln>
          </p:spPr>
          <p:txBody>
            <a:bodyPr>
              <a:spAutoFit/>
            </a:bodyPr>
            <a:lstStyle/>
            <a:p>
              <a:pPr defTabSz="914400"/>
              <a:r>
                <a:rPr lang="en-US" sz="1400" dirty="0" err="1">
                  <a:solidFill>
                    <a:prstClr val="black"/>
                  </a:solidFill>
                  <a:latin typeface="Calibri"/>
                </a:rPr>
                <a:t>g.s</a:t>
              </a:r>
              <a:r>
                <a:rPr lang="en-US" sz="1400" dirty="0" smtClean="0">
                  <a:solidFill>
                    <a:prstClr val="black"/>
                  </a:solidFill>
                  <a:latin typeface="Calibri"/>
                </a:rPr>
                <a:t>.                0</a:t>
              </a:r>
              <a:r>
                <a:rPr lang="en-US" sz="1400" baseline="30000" dirty="0" smtClean="0">
                  <a:solidFill>
                    <a:prstClr val="black"/>
                  </a:solidFill>
                  <a:latin typeface="Calibri"/>
                </a:rPr>
                <a:t>+</a:t>
              </a:r>
              <a:endParaRPr lang="en-US" dirty="0">
                <a:solidFill>
                  <a:prstClr val="black"/>
                </a:solidFill>
                <a:latin typeface="Calibri"/>
              </a:endParaRPr>
            </a:p>
          </p:txBody>
        </p:sp>
        <p:sp>
          <p:nvSpPr>
            <p:cNvPr id="80" name="Text Box 20"/>
            <p:cNvSpPr txBox="1">
              <a:spLocks noChangeArrowheads="1"/>
            </p:cNvSpPr>
            <p:nvPr/>
          </p:nvSpPr>
          <p:spPr bwMode="auto">
            <a:xfrm>
              <a:off x="4500546" y="5615006"/>
              <a:ext cx="736600" cy="457200"/>
            </a:xfrm>
            <a:prstGeom prst="rect">
              <a:avLst/>
            </a:prstGeom>
            <a:noFill/>
            <a:ln w="9525">
              <a:noFill/>
              <a:miter lim="800000"/>
              <a:headEnd/>
              <a:tailEnd/>
            </a:ln>
          </p:spPr>
          <p:txBody>
            <a:bodyPr>
              <a:spAutoFit/>
            </a:bodyPr>
            <a:lstStyle/>
            <a:p>
              <a:pPr defTabSz="914400"/>
              <a:r>
                <a:rPr lang="en-US" b="1" baseline="30000">
                  <a:solidFill>
                    <a:prstClr val="black"/>
                  </a:solidFill>
                  <a:latin typeface="Calibri"/>
                </a:rPr>
                <a:t>8</a:t>
              </a:r>
              <a:r>
                <a:rPr lang="en-US" b="1">
                  <a:solidFill>
                    <a:prstClr val="black"/>
                  </a:solidFill>
                  <a:latin typeface="Calibri"/>
                </a:rPr>
                <a:t>Be</a:t>
              </a:r>
              <a:endParaRPr lang="en-US">
                <a:solidFill>
                  <a:prstClr val="black"/>
                </a:solidFill>
                <a:latin typeface="Calibri"/>
              </a:endParaRPr>
            </a:p>
          </p:txBody>
        </p:sp>
      </p:grpSp>
      <p:sp>
        <p:nvSpPr>
          <p:cNvPr id="82" name="Line 14"/>
          <p:cNvSpPr>
            <a:spLocks noChangeShapeType="1"/>
          </p:cNvSpPr>
          <p:nvPr/>
        </p:nvSpPr>
        <p:spPr bwMode="auto">
          <a:xfrm>
            <a:off x="6960974" y="-1261863"/>
            <a:ext cx="1066800" cy="0"/>
          </a:xfrm>
          <a:prstGeom prst="line">
            <a:avLst/>
          </a:prstGeom>
          <a:noFill/>
          <a:ln w="19050">
            <a:solidFill>
              <a:schemeClr val="tx1"/>
            </a:solidFill>
            <a:round/>
            <a:headEnd/>
            <a:tailEnd/>
          </a:ln>
        </p:spPr>
        <p:txBody>
          <a:bodyPr wrap="none" anchor="ctr"/>
          <a:lstStyle/>
          <a:p>
            <a:pPr defTabSz="914400"/>
            <a:endParaRPr lang="es-ES">
              <a:solidFill>
                <a:prstClr val="black"/>
              </a:solidFill>
              <a:latin typeface="Calibri"/>
            </a:endParaRPr>
          </a:p>
        </p:txBody>
      </p:sp>
      <p:sp>
        <p:nvSpPr>
          <p:cNvPr id="95" name="Text Box 23"/>
          <p:cNvSpPr txBox="1">
            <a:spLocks noChangeArrowheads="1"/>
          </p:cNvSpPr>
          <p:nvPr/>
        </p:nvSpPr>
        <p:spPr bwMode="auto">
          <a:xfrm>
            <a:off x="7265782" y="5833540"/>
            <a:ext cx="736600" cy="457200"/>
          </a:xfrm>
          <a:prstGeom prst="rect">
            <a:avLst/>
          </a:prstGeom>
          <a:noFill/>
          <a:ln w="9525">
            <a:noFill/>
            <a:miter lim="800000"/>
            <a:headEnd/>
            <a:tailEnd/>
          </a:ln>
        </p:spPr>
        <p:txBody>
          <a:bodyPr>
            <a:spAutoFit/>
          </a:bodyPr>
          <a:lstStyle/>
          <a:p>
            <a:pPr defTabSz="914400"/>
            <a:r>
              <a:rPr lang="en-US" b="1" baseline="30000">
                <a:solidFill>
                  <a:prstClr val="black"/>
                </a:solidFill>
                <a:latin typeface="Calibri"/>
              </a:rPr>
              <a:t>12</a:t>
            </a:r>
            <a:r>
              <a:rPr lang="en-US" b="1">
                <a:solidFill>
                  <a:prstClr val="black"/>
                </a:solidFill>
                <a:latin typeface="Calibri"/>
              </a:rPr>
              <a:t>C</a:t>
            </a:r>
            <a:endParaRPr lang="en-US">
              <a:solidFill>
                <a:prstClr val="black"/>
              </a:solidFill>
              <a:latin typeface="Calibri"/>
            </a:endParaRPr>
          </a:p>
        </p:txBody>
      </p:sp>
      <p:sp>
        <p:nvSpPr>
          <p:cNvPr id="105" name="Line 7"/>
          <p:cNvSpPr>
            <a:spLocks noChangeShapeType="1"/>
          </p:cNvSpPr>
          <p:nvPr/>
        </p:nvSpPr>
        <p:spPr bwMode="auto">
          <a:xfrm>
            <a:off x="6965066" y="5676338"/>
            <a:ext cx="1066800" cy="0"/>
          </a:xfrm>
          <a:prstGeom prst="line">
            <a:avLst/>
          </a:prstGeom>
          <a:noFill/>
          <a:ln w="19050">
            <a:solidFill>
              <a:schemeClr val="tx1"/>
            </a:solidFill>
            <a:round/>
            <a:headEnd/>
            <a:tailEnd/>
          </a:ln>
        </p:spPr>
        <p:txBody>
          <a:bodyPr wrap="none" anchor="ctr"/>
          <a:lstStyle/>
          <a:p>
            <a:pPr defTabSz="914400"/>
            <a:endParaRPr lang="es-ES">
              <a:solidFill>
                <a:prstClr val="black"/>
              </a:solidFill>
              <a:latin typeface="Calibri"/>
            </a:endParaRPr>
          </a:p>
        </p:txBody>
      </p:sp>
      <p:sp>
        <p:nvSpPr>
          <p:cNvPr id="106" name="Text Box 15"/>
          <p:cNvSpPr txBox="1">
            <a:spLocks noChangeArrowheads="1"/>
          </p:cNvSpPr>
          <p:nvPr/>
        </p:nvSpPr>
        <p:spPr bwMode="auto">
          <a:xfrm>
            <a:off x="6893628" y="5647782"/>
            <a:ext cx="1422400" cy="304800"/>
          </a:xfrm>
          <a:prstGeom prst="rect">
            <a:avLst/>
          </a:prstGeom>
          <a:noFill/>
          <a:ln w="9525">
            <a:noFill/>
            <a:miter lim="800000"/>
            <a:headEnd/>
            <a:tailEnd/>
          </a:ln>
        </p:spPr>
        <p:txBody>
          <a:bodyPr>
            <a:spAutoFit/>
          </a:bodyPr>
          <a:lstStyle/>
          <a:p>
            <a:pPr defTabSz="914400"/>
            <a:r>
              <a:rPr lang="en-US" sz="1400" dirty="0" err="1" smtClean="0">
                <a:solidFill>
                  <a:prstClr val="black"/>
                </a:solidFill>
                <a:latin typeface="Calibri"/>
              </a:rPr>
              <a:t>g.s</a:t>
            </a:r>
            <a:r>
              <a:rPr lang="en-US" sz="1400" dirty="0" smtClean="0">
                <a:solidFill>
                  <a:prstClr val="black"/>
                </a:solidFill>
                <a:latin typeface="Calibri"/>
              </a:rPr>
              <a:t>.</a:t>
            </a:r>
            <a:r>
              <a:rPr lang="en-US" sz="1400" dirty="0">
                <a:solidFill>
                  <a:prstClr val="black"/>
                </a:solidFill>
                <a:latin typeface="Calibri"/>
              </a:rPr>
              <a:t>	0</a:t>
            </a:r>
            <a:r>
              <a:rPr lang="en-US" sz="1400" baseline="30000" dirty="0">
                <a:solidFill>
                  <a:prstClr val="black"/>
                </a:solidFill>
                <a:latin typeface="Calibri"/>
              </a:rPr>
              <a:t>+</a:t>
            </a:r>
            <a:endParaRPr lang="en-US" dirty="0">
              <a:solidFill>
                <a:prstClr val="black"/>
              </a:solidFill>
              <a:latin typeface="Calibri"/>
            </a:endParaRPr>
          </a:p>
        </p:txBody>
      </p:sp>
      <p:sp>
        <p:nvSpPr>
          <p:cNvPr id="107" name="Line 22"/>
          <p:cNvSpPr>
            <a:spLocks noChangeShapeType="1"/>
          </p:cNvSpPr>
          <p:nvPr/>
        </p:nvSpPr>
        <p:spPr bwMode="auto">
          <a:xfrm>
            <a:off x="4850636" y="4028558"/>
            <a:ext cx="3420000" cy="0"/>
          </a:xfrm>
          <a:prstGeom prst="line">
            <a:avLst/>
          </a:prstGeom>
          <a:noFill/>
          <a:ln w="6350">
            <a:solidFill>
              <a:schemeClr val="tx1"/>
            </a:solidFill>
            <a:prstDash val="dash"/>
            <a:round/>
            <a:headEnd/>
            <a:tailEnd/>
          </a:ln>
        </p:spPr>
        <p:txBody>
          <a:bodyPr wrap="none" anchor="ctr"/>
          <a:lstStyle/>
          <a:p>
            <a:pPr defTabSz="914400"/>
            <a:endParaRPr lang="es-ES">
              <a:solidFill>
                <a:prstClr val="black"/>
              </a:solidFill>
              <a:latin typeface="Calibri"/>
            </a:endParaRPr>
          </a:p>
        </p:txBody>
      </p:sp>
      <p:sp>
        <p:nvSpPr>
          <p:cNvPr id="2" name="Rectangle 1"/>
          <p:cNvSpPr/>
          <p:nvPr/>
        </p:nvSpPr>
        <p:spPr bwMode="auto">
          <a:xfrm rot="2488531">
            <a:off x="6660273" y="914400"/>
            <a:ext cx="2178934" cy="2421467"/>
          </a:xfrm>
          <a:prstGeom prst="rect">
            <a:avLst/>
          </a:prstGeom>
          <a:solidFill>
            <a:srgbClr val="FFFFFF"/>
          </a:solidFill>
          <a:ln w="1778"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en-US" sz="3600" b="0" i="0" u="none" strike="noStrike" cap="none" normalizeH="0" baseline="0" smtClean="0">
              <a:ln>
                <a:noFill/>
              </a:ln>
              <a:solidFill>
                <a:schemeClr val="tx1"/>
              </a:solidFill>
              <a:effectLst/>
              <a:latin typeface="AU Passata" pitchFamily="34" charset="0"/>
            </a:endParaRPr>
          </a:p>
        </p:txBody>
      </p:sp>
    </p:spTree>
    <p:extLst>
      <p:ext uri="{BB962C8B-B14F-4D97-AF65-F5344CB8AC3E}">
        <p14:creationId xmlns:p14="http://schemas.microsoft.com/office/powerpoint/2010/main" val="723022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kvi_b12"/>
          <p:cNvPicPr>
            <a:picLocks noChangeAspect="1" noChangeArrowheads="1"/>
          </p:cNvPicPr>
          <p:nvPr/>
        </p:nvPicPr>
        <p:blipFill>
          <a:blip r:embed="rId3">
            <a:extLst>
              <a:ext uri="{28A0092B-C50C-407E-A947-70E740481C1C}">
                <a14:useLocalDpi xmlns:a14="http://schemas.microsoft.com/office/drawing/2010/main" val="0"/>
              </a:ext>
            </a:extLst>
          </a:blip>
          <a:srcRect t="5003" b="4941"/>
          <a:stretch>
            <a:fillRect/>
          </a:stretch>
        </p:blipFill>
        <p:spPr bwMode="auto">
          <a:xfrm>
            <a:off x="0" y="0"/>
            <a:ext cx="7615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132" name="Group 4"/>
          <p:cNvGrpSpPr>
            <a:grpSpLocks/>
          </p:cNvGrpSpPr>
          <p:nvPr/>
        </p:nvGrpSpPr>
        <p:grpSpPr bwMode="auto">
          <a:xfrm>
            <a:off x="7561263" y="1236663"/>
            <a:ext cx="1643062" cy="4783137"/>
            <a:chOff x="3829" y="875"/>
            <a:chExt cx="1035" cy="3013"/>
          </a:xfrm>
        </p:grpSpPr>
        <p:sp>
          <p:nvSpPr>
            <p:cNvPr id="48134" name="Text Box 5"/>
            <p:cNvSpPr txBox="1">
              <a:spLocks noChangeArrowheads="1"/>
            </p:cNvSpPr>
            <p:nvPr/>
          </p:nvSpPr>
          <p:spPr bwMode="auto">
            <a:xfrm>
              <a:off x="4104" y="3600"/>
              <a:ext cx="4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b="1" baseline="30000"/>
                <a:t>12</a:t>
              </a:r>
              <a:r>
                <a:rPr lang="en-US" b="1"/>
                <a:t>C</a:t>
              </a:r>
              <a:endParaRPr lang="en-US"/>
            </a:p>
          </p:txBody>
        </p:sp>
        <p:grpSp>
          <p:nvGrpSpPr>
            <p:cNvPr id="48135" name="Group 6"/>
            <p:cNvGrpSpPr>
              <a:grpSpLocks/>
            </p:cNvGrpSpPr>
            <p:nvPr/>
          </p:nvGrpSpPr>
          <p:grpSpPr bwMode="auto">
            <a:xfrm>
              <a:off x="3939" y="875"/>
              <a:ext cx="925" cy="2664"/>
              <a:chOff x="4595" y="971"/>
              <a:chExt cx="925" cy="2664"/>
            </a:xfrm>
          </p:grpSpPr>
          <p:sp>
            <p:nvSpPr>
              <p:cNvPr id="48138" name="Line 7"/>
              <p:cNvSpPr>
                <a:spLocks noChangeShapeType="1"/>
              </p:cNvSpPr>
              <p:nvPr/>
            </p:nvSpPr>
            <p:spPr bwMode="auto">
              <a:xfrm>
                <a:off x="4659" y="1763"/>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39" name="Line 8"/>
              <p:cNvSpPr>
                <a:spLocks noChangeShapeType="1"/>
              </p:cNvSpPr>
              <p:nvPr/>
            </p:nvSpPr>
            <p:spPr bwMode="auto">
              <a:xfrm>
                <a:off x="4659" y="3227"/>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40" name="Line 9"/>
              <p:cNvSpPr>
                <a:spLocks noChangeShapeType="1"/>
              </p:cNvSpPr>
              <p:nvPr/>
            </p:nvSpPr>
            <p:spPr bwMode="auto">
              <a:xfrm>
                <a:off x="4659" y="3611"/>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41" name="Text Box 10"/>
              <p:cNvSpPr txBox="1">
                <a:spLocks noChangeArrowheads="1"/>
              </p:cNvSpPr>
              <p:nvPr/>
            </p:nvSpPr>
            <p:spPr bwMode="auto">
              <a:xfrm>
                <a:off x="4595" y="1606"/>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400"/>
                  <a:t>12.71	1</a:t>
                </a:r>
                <a:r>
                  <a:rPr lang="en-US" sz="1400" baseline="30000"/>
                  <a:t>+</a:t>
                </a:r>
                <a:endParaRPr lang="en-US"/>
              </a:p>
            </p:txBody>
          </p:sp>
          <p:sp>
            <p:nvSpPr>
              <p:cNvPr id="48142" name="Rectangle 11"/>
              <p:cNvSpPr>
                <a:spLocks noChangeArrowheads="1"/>
              </p:cNvSpPr>
              <p:nvPr/>
            </p:nvSpPr>
            <p:spPr bwMode="auto">
              <a:xfrm>
                <a:off x="4668" y="2278"/>
                <a:ext cx="672" cy="310"/>
              </a:xfrm>
              <a:prstGeom prst="rect">
                <a:avLst/>
              </a:prstGeom>
              <a:solidFill>
                <a:srgbClr val="B9B9B9">
                  <a:alpha val="788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8143" name="Line 12"/>
              <p:cNvSpPr>
                <a:spLocks noChangeShapeType="1"/>
              </p:cNvSpPr>
              <p:nvPr/>
            </p:nvSpPr>
            <p:spPr bwMode="auto">
              <a:xfrm>
                <a:off x="4659" y="2433"/>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44" name="Text Box 13"/>
              <p:cNvSpPr txBox="1">
                <a:spLocks noChangeArrowheads="1"/>
              </p:cNvSpPr>
              <p:nvPr/>
            </p:nvSpPr>
            <p:spPr bwMode="auto">
              <a:xfrm>
                <a:off x="4624" y="2278"/>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400"/>
                  <a:t>≈10	0</a:t>
                </a:r>
                <a:r>
                  <a:rPr lang="en-US" sz="1400" baseline="30000"/>
                  <a:t>+</a:t>
                </a:r>
                <a:endParaRPr lang="en-US"/>
              </a:p>
            </p:txBody>
          </p:sp>
          <p:sp>
            <p:nvSpPr>
              <p:cNvPr id="48145" name="Text Box 14"/>
              <p:cNvSpPr txBox="1">
                <a:spLocks noChangeArrowheads="1"/>
              </p:cNvSpPr>
              <p:nvPr/>
            </p:nvSpPr>
            <p:spPr bwMode="auto">
              <a:xfrm>
                <a:off x="4603" y="3059"/>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400"/>
                  <a:t>4.44	2</a:t>
                </a:r>
                <a:r>
                  <a:rPr lang="en-US" sz="1400" baseline="30000"/>
                  <a:t>+</a:t>
                </a:r>
                <a:endParaRPr lang="en-US"/>
              </a:p>
            </p:txBody>
          </p:sp>
          <p:sp>
            <p:nvSpPr>
              <p:cNvPr id="48146" name="Text Box 15"/>
              <p:cNvSpPr txBox="1">
                <a:spLocks noChangeArrowheads="1"/>
              </p:cNvSpPr>
              <p:nvPr/>
            </p:nvSpPr>
            <p:spPr bwMode="auto">
              <a:xfrm>
                <a:off x="4595" y="3443"/>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400"/>
                  <a:t>g.s.	0</a:t>
                </a:r>
                <a:r>
                  <a:rPr lang="en-US" sz="1400" baseline="30000"/>
                  <a:t>+</a:t>
                </a:r>
                <a:endParaRPr lang="en-US"/>
              </a:p>
            </p:txBody>
          </p:sp>
          <p:sp>
            <p:nvSpPr>
              <p:cNvPr id="48147" name="Line 16"/>
              <p:cNvSpPr>
                <a:spLocks noChangeShapeType="1"/>
              </p:cNvSpPr>
              <p:nvPr/>
            </p:nvSpPr>
            <p:spPr bwMode="auto">
              <a:xfrm>
                <a:off x="4659" y="2867"/>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48" name="Text Box 17"/>
              <p:cNvSpPr txBox="1">
                <a:spLocks noChangeArrowheads="1"/>
              </p:cNvSpPr>
              <p:nvPr/>
            </p:nvSpPr>
            <p:spPr bwMode="auto">
              <a:xfrm>
                <a:off x="4603" y="2699"/>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400"/>
                  <a:t>7.65	0</a:t>
                </a:r>
                <a:r>
                  <a:rPr lang="en-US" sz="1400" baseline="30000"/>
                  <a:t>+</a:t>
                </a:r>
                <a:endParaRPr lang="en-US"/>
              </a:p>
            </p:txBody>
          </p:sp>
          <p:sp>
            <p:nvSpPr>
              <p:cNvPr id="48149" name="Line 28"/>
              <p:cNvSpPr>
                <a:spLocks noChangeShapeType="1"/>
              </p:cNvSpPr>
              <p:nvPr/>
            </p:nvSpPr>
            <p:spPr bwMode="auto">
              <a:xfrm>
                <a:off x="4667" y="1128"/>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50" name="Text Box 29"/>
              <p:cNvSpPr txBox="1">
                <a:spLocks noChangeArrowheads="1"/>
              </p:cNvSpPr>
              <p:nvPr/>
            </p:nvSpPr>
            <p:spPr bwMode="auto">
              <a:xfrm>
                <a:off x="4603" y="971"/>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400"/>
                  <a:t>15.11	1</a:t>
                </a:r>
                <a:r>
                  <a:rPr lang="en-US" sz="1400" baseline="30000"/>
                  <a:t>+</a:t>
                </a:r>
                <a:endParaRPr lang="en-US"/>
              </a:p>
            </p:txBody>
          </p:sp>
        </p:grpSp>
        <p:sp>
          <p:nvSpPr>
            <p:cNvPr id="48136" name="Line 32"/>
            <p:cNvSpPr>
              <a:spLocks noChangeShapeType="1"/>
            </p:cNvSpPr>
            <p:nvPr/>
          </p:nvSpPr>
          <p:spPr bwMode="auto">
            <a:xfrm>
              <a:off x="3829" y="2821"/>
              <a:ext cx="100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37" name="Line 35"/>
            <p:cNvSpPr>
              <a:spLocks noChangeShapeType="1"/>
            </p:cNvSpPr>
            <p:nvPr/>
          </p:nvSpPr>
          <p:spPr bwMode="auto">
            <a:xfrm>
              <a:off x="3829" y="1488"/>
              <a:ext cx="100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8133" name="TextBox 18"/>
          <p:cNvSpPr txBox="1">
            <a:spLocks noChangeArrowheads="1"/>
          </p:cNvSpPr>
          <p:nvPr/>
        </p:nvSpPr>
        <p:spPr bwMode="auto">
          <a:xfrm>
            <a:off x="7543800" y="1839913"/>
            <a:ext cx="16017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baseline="30000">
                <a:solidFill>
                  <a:srgbClr val="FF0000"/>
                </a:solidFill>
              </a:rPr>
              <a:t>12</a:t>
            </a:r>
            <a:r>
              <a:rPr lang="en-US" sz="1600" b="1">
                <a:solidFill>
                  <a:srgbClr val="FF0000"/>
                </a:solidFill>
              </a:rPr>
              <a:t>B </a:t>
            </a:r>
            <a:r>
              <a:rPr lang="en-US" sz="1600">
                <a:solidFill>
                  <a:srgbClr val="FF0000"/>
                </a:solidFill>
              </a:rPr>
              <a:t>Q</a:t>
            </a:r>
            <a:r>
              <a:rPr lang="en-US" sz="1600" baseline="-25000">
                <a:solidFill>
                  <a:srgbClr val="FF0000"/>
                </a:solidFill>
              </a:rPr>
              <a:t>beta</a:t>
            </a:r>
            <a:r>
              <a:rPr lang="en-US" sz="1600">
                <a:solidFill>
                  <a:srgbClr val="FF0000"/>
                </a:solidFill>
              </a:rPr>
              <a:t>=13.37</a:t>
            </a:r>
          </a:p>
          <a:p>
            <a:endParaRPr lang="en-US" sz="1600"/>
          </a:p>
        </p:txBody>
      </p:sp>
    </p:spTree>
    <p:extLst>
      <p:ext uri="{BB962C8B-B14F-4D97-AF65-F5344CB8AC3E}">
        <p14:creationId xmlns:p14="http://schemas.microsoft.com/office/powerpoint/2010/main" val="4267167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ChangeArrowheads="1"/>
          </p:cNvSpPr>
          <p:nvPr/>
        </p:nvSpPr>
        <p:spPr bwMode="auto">
          <a:xfrm>
            <a:off x="5257800" y="1752600"/>
            <a:ext cx="228600" cy="228600"/>
          </a:xfrm>
          <a:prstGeom prst="rect">
            <a:avLst/>
          </a:prstGeom>
          <a:solidFill>
            <a:schemeClr val="bg1"/>
          </a:solidFill>
          <a:ln w="25400">
            <a:solidFill>
              <a:schemeClr val="bg1"/>
            </a:solidFill>
            <a:miter lim="800000"/>
            <a:headEnd/>
            <a:tailEnd/>
          </a:ln>
        </p:spPr>
        <p:txBody>
          <a:bodyPr wrap="none" anchor="ctr"/>
          <a:lstStyle/>
          <a:p>
            <a:endParaRPr lang="en-US"/>
          </a:p>
        </p:txBody>
      </p:sp>
      <p:sp>
        <p:nvSpPr>
          <p:cNvPr id="49158" name="Rectangle 6"/>
          <p:cNvSpPr>
            <a:spLocks noChangeArrowheads="1"/>
          </p:cNvSpPr>
          <p:nvPr/>
        </p:nvSpPr>
        <p:spPr bwMode="auto">
          <a:xfrm>
            <a:off x="5040313" y="1676400"/>
            <a:ext cx="674687" cy="381000"/>
          </a:xfrm>
          <a:prstGeom prst="rect">
            <a:avLst/>
          </a:prstGeom>
          <a:solidFill>
            <a:schemeClr val="bg1"/>
          </a:solidFill>
          <a:ln w="9525">
            <a:solidFill>
              <a:schemeClr val="bg1"/>
            </a:solidFill>
            <a:miter lim="800000"/>
            <a:headEnd/>
            <a:tailEnd/>
          </a:ln>
        </p:spPr>
        <p:txBody>
          <a:bodyPr wrap="none" anchor="ctr"/>
          <a:lstStyle/>
          <a:p>
            <a:endParaRPr lang="en-US"/>
          </a:p>
        </p:txBody>
      </p:sp>
      <p:pic>
        <p:nvPicPr>
          <p:cNvPr id="4916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9848" y="655089"/>
            <a:ext cx="39941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2" name="Picture 4" descr="dig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2442" y="3810013"/>
            <a:ext cx="13335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3" name="TextBox 11"/>
          <p:cNvSpPr txBox="1">
            <a:spLocks noChangeArrowheads="1"/>
          </p:cNvSpPr>
          <p:nvPr/>
        </p:nvSpPr>
        <p:spPr bwMode="auto">
          <a:xfrm>
            <a:off x="5955780" y="5568963"/>
            <a:ext cx="11111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t>C. </a:t>
            </a:r>
            <a:r>
              <a:rPr lang="en-US" sz="2000" dirty="0" err="1" smtClean="0"/>
              <a:t>Diget</a:t>
            </a:r>
            <a:endParaRPr lang="en-US" sz="2000" dirty="0" smtClean="0"/>
          </a:p>
          <a:p>
            <a:r>
              <a:rPr lang="en-US" sz="2000" dirty="0" smtClean="0"/>
              <a:t>(York)</a:t>
            </a:r>
            <a:endParaRPr lang="en-US" sz="2000" dirty="0"/>
          </a:p>
        </p:txBody>
      </p:sp>
      <p:sp>
        <p:nvSpPr>
          <p:cNvPr id="49165" name="Rectangle 14"/>
          <p:cNvSpPr>
            <a:spLocks noChangeArrowheads="1"/>
          </p:cNvSpPr>
          <p:nvPr/>
        </p:nvSpPr>
        <p:spPr bwMode="auto">
          <a:xfrm>
            <a:off x="7255942" y="5511813"/>
            <a:ext cx="153554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err="1"/>
              <a:t>Solveig</a:t>
            </a:r>
            <a:r>
              <a:rPr lang="en-US" sz="2000" dirty="0"/>
              <a:t> </a:t>
            </a:r>
          </a:p>
          <a:p>
            <a:r>
              <a:rPr lang="en-US" sz="2000" dirty="0" err="1"/>
              <a:t>Hyldegaard</a:t>
            </a:r>
            <a:endParaRPr lang="en-US" sz="2000" dirty="0"/>
          </a:p>
        </p:txBody>
      </p:sp>
      <p:pic>
        <p:nvPicPr>
          <p:cNvPr id="49166" name="Picture 9" descr="sgp.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70242" y="3810013"/>
            <a:ext cx="13335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7" name="Text Box 7"/>
          <p:cNvSpPr txBox="1">
            <a:spLocks noChangeArrowheads="1"/>
          </p:cNvSpPr>
          <p:nvPr/>
        </p:nvSpPr>
        <p:spPr bwMode="auto">
          <a:xfrm>
            <a:off x="1813969" y="5054613"/>
            <a:ext cx="11604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da-DK" b="1" baseline="30000" dirty="0"/>
              <a:t>12</a:t>
            </a:r>
            <a:r>
              <a:rPr lang="da-DK" b="1" dirty="0"/>
              <a:t>N/</a:t>
            </a:r>
            <a:r>
              <a:rPr lang="da-DK" b="1" baseline="30000" dirty="0"/>
              <a:t>12</a:t>
            </a:r>
            <a:r>
              <a:rPr lang="da-DK" b="1" dirty="0"/>
              <a:t>B</a:t>
            </a:r>
            <a:endParaRPr lang="en-GB" b="1" baseline="30000" dirty="0"/>
          </a:p>
        </p:txBody>
      </p:sp>
      <p:grpSp>
        <p:nvGrpSpPr>
          <p:cNvPr id="16" name="Group 23"/>
          <p:cNvGrpSpPr>
            <a:grpSpLocks noChangeAspect="1"/>
          </p:cNvGrpSpPr>
          <p:nvPr/>
        </p:nvGrpSpPr>
        <p:grpSpPr bwMode="auto">
          <a:xfrm>
            <a:off x="175460" y="1625600"/>
            <a:ext cx="1414388" cy="1620000"/>
            <a:chOff x="4516" y="2544"/>
            <a:chExt cx="464" cy="532"/>
          </a:xfrm>
        </p:grpSpPr>
        <p:pic>
          <p:nvPicPr>
            <p:cNvPr id="17" name="Picture 20" descr="lego_model_man"/>
            <p:cNvPicPr>
              <a:picLocks noChangeAspect="1" noChangeArrowheads="1"/>
            </p:cNvPicPr>
            <p:nvPr/>
          </p:nvPicPr>
          <p:blipFill>
            <a:blip r:embed="rId6">
              <a:extLst>
                <a:ext uri="{28A0092B-C50C-407E-A947-70E740481C1C}">
                  <a14:useLocalDpi xmlns:a14="http://schemas.microsoft.com/office/drawing/2010/main" val="0"/>
                </a:ext>
              </a:extLst>
            </a:blip>
            <a:srcRect l="33386" r="30193" b="15004"/>
            <a:stretch>
              <a:fillRect/>
            </a:stretch>
          </p:blipFill>
          <p:spPr bwMode="auto">
            <a:xfrm>
              <a:off x="4608" y="2544"/>
              <a:ext cx="273"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1"/>
            <p:cNvSpPr>
              <a:spLocks noChangeArrowheads="1"/>
            </p:cNvSpPr>
            <p:nvPr/>
          </p:nvSpPr>
          <p:spPr bwMode="auto">
            <a:xfrm>
              <a:off x="4516" y="2884"/>
              <a:ext cx="144"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829452" eaLnBrk="0"/>
              <a:endParaRPr lang="da-DK" sz="2200">
                <a:latin typeface="Arial" charset="0"/>
                <a:cs typeface="ＭＳ Ｐゴシック" charset="0"/>
              </a:endParaRPr>
            </a:p>
          </p:txBody>
        </p:sp>
        <p:sp>
          <p:nvSpPr>
            <p:cNvPr id="19" name="Rectangle 22"/>
            <p:cNvSpPr>
              <a:spLocks noChangeArrowheads="1"/>
            </p:cNvSpPr>
            <p:nvPr/>
          </p:nvSpPr>
          <p:spPr bwMode="auto">
            <a:xfrm>
              <a:off x="4836" y="2880"/>
              <a:ext cx="144"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829452" eaLnBrk="0"/>
              <a:endParaRPr lang="da-DK" sz="2200">
                <a:latin typeface="Arial" charset="0"/>
                <a:cs typeface="ＭＳ Ｐゴシック" charset="0"/>
              </a:endParaRPr>
            </a:p>
          </p:txBody>
        </p:sp>
      </p:grpSp>
      <p:sp>
        <p:nvSpPr>
          <p:cNvPr id="49155" name="Text Box 3"/>
          <p:cNvSpPr txBox="1">
            <a:spLocks noChangeArrowheads="1"/>
          </p:cNvSpPr>
          <p:nvPr/>
        </p:nvSpPr>
        <p:spPr bwMode="auto">
          <a:xfrm>
            <a:off x="5184153" y="578311"/>
            <a:ext cx="3841316"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dirty="0">
                <a:solidFill>
                  <a:srgbClr val="000000"/>
                </a:solidFill>
                <a:latin typeface="Calibri (body)"/>
                <a:cs typeface="Calibri (body)"/>
              </a:rPr>
              <a:t> </a:t>
            </a:r>
            <a:r>
              <a:rPr lang="en-US" sz="3200" dirty="0" smtClean="0">
                <a:solidFill>
                  <a:srgbClr val="000000"/>
                </a:solidFill>
                <a:latin typeface="Calibri (body)"/>
                <a:cs typeface="Calibri (body)"/>
              </a:rPr>
              <a:t>IGISOL </a:t>
            </a:r>
            <a:r>
              <a:rPr lang="en-US" sz="3200" dirty="0">
                <a:solidFill>
                  <a:srgbClr val="000000"/>
                </a:solidFill>
                <a:latin typeface="Calibri (body)"/>
                <a:cs typeface="Calibri (body)"/>
              </a:rPr>
              <a:t>Experiment</a:t>
            </a:r>
            <a:endParaRPr lang="en-GB" sz="4000" dirty="0">
              <a:solidFill>
                <a:srgbClr val="000000"/>
              </a:solidFill>
              <a:latin typeface="Calibri (body)"/>
              <a:cs typeface="Calibri (body)"/>
            </a:endParaRPr>
          </a:p>
        </p:txBody>
      </p:sp>
      <p:sp>
        <p:nvSpPr>
          <p:cNvPr id="20" name="Line 6"/>
          <p:cNvSpPr>
            <a:spLocks noChangeShapeType="1"/>
          </p:cNvSpPr>
          <p:nvPr/>
        </p:nvSpPr>
        <p:spPr bwMode="auto">
          <a:xfrm flipV="1">
            <a:off x="3657600" y="2057400"/>
            <a:ext cx="723900" cy="994846"/>
          </a:xfrm>
          <a:prstGeom prst="line">
            <a:avLst/>
          </a:prstGeom>
          <a:noFill/>
          <a:ln w="25400">
            <a:solidFill>
              <a:srgbClr val="FF6600"/>
            </a:solidFill>
            <a:round/>
            <a:headEnd/>
            <a:tailEnd type="arrow" w="med" len="me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2" name="Line 6"/>
          <p:cNvSpPr>
            <a:spLocks noChangeShapeType="1"/>
          </p:cNvSpPr>
          <p:nvPr/>
        </p:nvSpPr>
        <p:spPr bwMode="auto">
          <a:xfrm>
            <a:off x="3657600" y="3052246"/>
            <a:ext cx="279400" cy="948254"/>
          </a:xfrm>
          <a:prstGeom prst="line">
            <a:avLst/>
          </a:prstGeom>
          <a:noFill/>
          <a:ln w="25400">
            <a:solidFill>
              <a:srgbClr val="FF6600"/>
            </a:solidFill>
            <a:round/>
            <a:headEnd/>
            <a:tailEnd type="arrow" w="med" len="me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 name="Line 6"/>
          <p:cNvSpPr>
            <a:spLocks noChangeShapeType="1"/>
          </p:cNvSpPr>
          <p:nvPr/>
        </p:nvSpPr>
        <p:spPr bwMode="auto">
          <a:xfrm flipH="1" flipV="1">
            <a:off x="2889250" y="2401337"/>
            <a:ext cx="508000" cy="438183"/>
          </a:xfrm>
          <a:prstGeom prst="line">
            <a:avLst/>
          </a:prstGeom>
          <a:noFill/>
          <a:ln w="25400">
            <a:solidFill>
              <a:srgbClr val="FF6600"/>
            </a:solidFill>
            <a:round/>
            <a:headEnd/>
            <a:tailEnd type="arrow" w="med" len="me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cxnSp>
        <p:nvCxnSpPr>
          <p:cNvPr id="3" name="Straight Connector 2"/>
          <p:cNvCxnSpPr>
            <a:endCxn id="20" idx="0"/>
          </p:cNvCxnSpPr>
          <p:nvPr/>
        </p:nvCxnSpPr>
        <p:spPr bwMode="auto">
          <a:xfrm>
            <a:off x="3538537" y="2925246"/>
            <a:ext cx="119063" cy="127000"/>
          </a:xfrm>
          <a:prstGeom prst="line">
            <a:avLst/>
          </a:prstGeom>
          <a:solidFill>
            <a:schemeClr val="accent2"/>
          </a:solidFill>
          <a:ln w="28575" cap="flat" cmpd="sng" algn="ctr">
            <a:solidFill>
              <a:srgbClr val="FF6600"/>
            </a:solidFill>
            <a:prstDash val="solid"/>
            <a:round/>
            <a:headEnd type="none" w="med" len="med"/>
            <a:tailEnd type="none" w="med" len="med"/>
          </a:ln>
          <a:effectLst/>
        </p:spPr>
      </p:cxnSp>
    </p:spTree>
    <p:extLst>
      <p:ext uri="{BB962C8B-B14F-4D97-AF65-F5344CB8AC3E}">
        <p14:creationId xmlns:p14="http://schemas.microsoft.com/office/powerpoint/2010/main" val="678616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13FF094-20C4-403D-864D-9E59AE1A2C16}" type="slidenum">
              <a:rPr lang="da-DK" smtClean="0">
                <a:solidFill>
                  <a:srgbClr val="03428E"/>
                </a:solidFill>
              </a:rPr>
              <a:pPr/>
              <a:t>22</a:t>
            </a:fld>
            <a:endParaRPr lang="da-DK">
              <a:solidFill>
                <a:srgbClr val="03428E"/>
              </a:solidFill>
            </a:endParaRPr>
          </a:p>
        </p:txBody>
      </p:sp>
      <p:pic>
        <p:nvPicPr>
          <p:cNvPr id="3" name="Picture 2" descr="igisol_n12_2"/>
          <p:cNvPicPr>
            <a:picLocks noChangeAspect="1" noChangeArrowheads="1"/>
          </p:cNvPicPr>
          <p:nvPr/>
        </p:nvPicPr>
        <p:blipFill>
          <a:blip r:embed="rId2">
            <a:extLst>
              <a:ext uri="{28A0092B-C50C-407E-A947-70E740481C1C}">
                <a14:useLocalDpi xmlns:a14="http://schemas.microsoft.com/office/drawing/2010/main" val="0"/>
              </a:ext>
            </a:extLst>
          </a:blip>
          <a:srcRect t="4002" r="6004" b="5942"/>
          <a:stretch>
            <a:fillRect/>
          </a:stretch>
        </p:blipFill>
        <p:spPr bwMode="auto">
          <a:xfrm>
            <a:off x="4763" y="0"/>
            <a:ext cx="71580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4"/>
          <p:cNvGrpSpPr>
            <a:grpSpLocks/>
          </p:cNvGrpSpPr>
          <p:nvPr/>
        </p:nvGrpSpPr>
        <p:grpSpPr bwMode="auto">
          <a:xfrm>
            <a:off x="7561263" y="1236130"/>
            <a:ext cx="1643062" cy="4953000"/>
            <a:chOff x="3829" y="768"/>
            <a:chExt cx="1035" cy="3120"/>
          </a:xfrm>
        </p:grpSpPr>
        <p:sp>
          <p:nvSpPr>
            <p:cNvPr id="5" name="Text Box 5"/>
            <p:cNvSpPr txBox="1">
              <a:spLocks noChangeArrowheads="1"/>
            </p:cNvSpPr>
            <p:nvPr/>
          </p:nvSpPr>
          <p:spPr bwMode="auto">
            <a:xfrm>
              <a:off x="4104" y="3600"/>
              <a:ext cx="4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lnSpc>
                  <a:spcPct val="100000"/>
                </a:lnSpc>
                <a:spcBef>
                  <a:spcPct val="50000"/>
                </a:spcBef>
                <a:buFontTx/>
                <a:buNone/>
              </a:pPr>
              <a:r>
                <a:rPr lang="en-US" b="1" baseline="30000" smtClean="0">
                  <a:solidFill>
                    <a:srgbClr val="000000"/>
                  </a:solidFill>
                </a:rPr>
                <a:t>12</a:t>
              </a:r>
              <a:r>
                <a:rPr lang="en-US" b="1" smtClean="0">
                  <a:solidFill>
                    <a:srgbClr val="000000"/>
                  </a:solidFill>
                </a:rPr>
                <a:t>C</a:t>
              </a:r>
              <a:endParaRPr lang="en-US" smtClean="0">
                <a:solidFill>
                  <a:srgbClr val="000000"/>
                </a:solidFill>
              </a:endParaRPr>
            </a:p>
          </p:txBody>
        </p:sp>
        <p:grpSp>
          <p:nvGrpSpPr>
            <p:cNvPr id="6" name="Group 6"/>
            <p:cNvGrpSpPr>
              <a:grpSpLocks/>
            </p:cNvGrpSpPr>
            <p:nvPr/>
          </p:nvGrpSpPr>
          <p:grpSpPr bwMode="auto">
            <a:xfrm>
              <a:off x="3939" y="875"/>
              <a:ext cx="925" cy="2664"/>
              <a:chOff x="4595" y="971"/>
              <a:chExt cx="925" cy="2664"/>
            </a:xfrm>
          </p:grpSpPr>
          <p:sp>
            <p:nvSpPr>
              <p:cNvPr id="9" name="Line 7"/>
              <p:cNvSpPr>
                <a:spLocks noChangeShapeType="1"/>
              </p:cNvSpPr>
              <p:nvPr/>
            </p:nvSpPr>
            <p:spPr bwMode="auto">
              <a:xfrm>
                <a:off x="4659" y="1763"/>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10" name="Line 8"/>
              <p:cNvSpPr>
                <a:spLocks noChangeShapeType="1"/>
              </p:cNvSpPr>
              <p:nvPr/>
            </p:nvSpPr>
            <p:spPr bwMode="auto">
              <a:xfrm>
                <a:off x="4659" y="3227"/>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11" name="Line 9"/>
              <p:cNvSpPr>
                <a:spLocks noChangeShapeType="1"/>
              </p:cNvSpPr>
              <p:nvPr/>
            </p:nvSpPr>
            <p:spPr bwMode="auto">
              <a:xfrm>
                <a:off x="4659" y="3611"/>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12" name="Text Box 10"/>
              <p:cNvSpPr txBox="1">
                <a:spLocks noChangeArrowheads="1"/>
              </p:cNvSpPr>
              <p:nvPr/>
            </p:nvSpPr>
            <p:spPr bwMode="auto">
              <a:xfrm>
                <a:off x="4595" y="1606"/>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lnSpc>
                    <a:spcPct val="100000"/>
                  </a:lnSpc>
                  <a:spcBef>
                    <a:spcPct val="50000"/>
                  </a:spcBef>
                  <a:buFontTx/>
                  <a:buNone/>
                </a:pPr>
                <a:r>
                  <a:rPr lang="en-US" sz="1400" dirty="0" smtClean="0">
                    <a:solidFill>
                      <a:srgbClr val="000000"/>
                    </a:solidFill>
                  </a:rPr>
                  <a:t>12.71	          1</a:t>
                </a:r>
                <a:r>
                  <a:rPr lang="en-US" sz="1400" baseline="30000" dirty="0" smtClean="0">
                    <a:solidFill>
                      <a:srgbClr val="000000"/>
                    </a:solidFill>
                  </a:rPr>
                  <a:t>+</a:t>
                </a:r>
                <a:endParaRPr lang="en-US" dirty="0" smtClean="0">
                  <a:solidFill>
                    <a:srgbClr val="000000"/>
                  </a:solidFill>
                </a:endParaRPr>
              </a:p>
            </p:txBody>
          </p:sp>
          <p:sp>
            <p:nvSpPr>
              <p:cNvPr id="13" name="Rectangle 11"/>
              <p:cNvSpPr>
                <a:spLocks noChangeArrowheads="1"/>
              </p:cNvSpPr>
              <p:nvPr/>
            </p:nvSpPr>
            <p:spPr bwMode="auto">
              <a:xfrm>
                <a:off x="4668" y="2278"/>
                <a:ext cx="672" cy="310"/>
              </a:xfrm>
              <a:prstGeom prst="rect">
                <a:avLst/>
              </a:prstGeom>
              <a:solidFill>
                <a:srgbClr val="B9B9B9">
                  <a:alpha val="788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14" name="Line 12"/>
              <p:cNvSpPr>
                <a:spLocks noChangeShapeType="1"/>
              </p:cNvSpPr>
              <p:nvPr/>
            </p:nvSpPr>
            <p:spPr bwMode="auto">
              <a:xfrm>
                <a:off x="4659" y="2433"/>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15" name="Text Box 13"/>
              <p:cNvSpPr txBox="1">
                <a:spLocks noChangeArrowheads="1"/>
              </p:cNvSpPr>
              <p:nvPr/>
            </p:nvSpPr>
            <p:spPr bwMode="auto">
              <a:xfrm>
                <a:off x="4624" y="2278"/>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lnSpc>
                    <a:spcPct val="100000"/>
                  </a:lnSpc>
                  <a:spcBef>
                    <a:spcPct val="50000"/>
                  </a:spcBef>
                  <a:buFontTx/>
                  <a:buNone/>
                </a:pPr>
                <a:r>
                  <a:rPr lang="en-US" sz="1400" dirty="0" smtClean="0">
                    <a:solidFill>
                      <a:srgbClr val="000000"/>
                    </a:solidFill>
                  </a:rPr>
                  <a:t>≈10	</a:t>
                </a:r>
                <a:endParaRPr lang="en-US" dirty="0" smtClean="0">
                  <a:solidFill>
                    <a:srgbClr val="000000"/>
                  </a:solidFill>
                </a:endParaRPr>
              </a:p>
            </p:txBody>
          </p:sp>
          <p:sp>
            <p:nvSpPr>
              <p:cNvPr id="16" name="Text Box 14"/>
              <p:cNvSpPr txBox="1">
                <a:spLocks noChangeArrowheads="1"/>
              </p:cNvSpPr>
              <p:nvPr/>
            </p:nvSpPr>
            <p:spPr bwMode="auto">
              <a:xfrm>
                <a:off x="4603" y="3059"/>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lnSpc>
                    <a:spcPct val="100000"/>
                  </a:lnSpc>
                  <a:spcBef>
                    <a:spcPct val="50000"/>
                  </a:spcBef>
                  <a:buFontTx/>
                  <a:buNone/>
                </a:pPr>
                <a:r>
                  <a:rPr lang="en-US" sz="1400" dirty="0" smtClean="0">
                    <a:solidFill>
                      <a:srgbClr val="000000"/>
                    </a:solidFill>
                  </a:rPr>
                  <a:t>4.44   	2</a:t>
                </a:r>
                <a:r>
                  <a:rPr lang="en-US" sz="1400" baseline="30000" dirty="0" smtClean="0">
                    <a:solidFill>
                      <a:srgbClr val="000000"/>
                    </a:solidFill>
                  </a:rPr>
                  <a:t>+</a:t>
                </a:r>
                <a:endParaRPr lang="en-US" dirty="0" smtClean="0">
                  <a:solidFill>
                    <a:srgbClr val="000000"/>
                  </a:solidFill>
                </a:endParaRPr>
              </a:p>
            </p:txBody>
          </p:sp>
          <p:sp>
            <p:nvSpPr>
              <p:cNvPr id="17" name="Text Box 15"/>
              <p:cNvSpPr txBox="1">
                <a:spLocks noChangeArrowheads="1"/>
              </p:cNvSpPr>
              <p:nvPr/>
            </p:nvSpPr>
            <p:spPr bwMode="auto">
              <a:xfrm>
                <a:off x="4595" y="3443"/>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lnSpc>
                    <a:spcPct val="100000"/>
                  </a:lnSpc>
                  <a:spcBef>
                    <a:spcPct val="50000"/>
                  </a:spcBef>
                  <a:buFontTx/>
                  <a:buNone/>
                </a:pPr>
                <a:r>
                  <a:rPr lang="en-US" sz="1400" dirty="0" err="1" smtClean="0">
                    <a:solidFill>
                      <a:srgbClr val="000000"/>
                    </a:solidFill>
                  </a:rPr>
                  <a:t>g.s</a:t>
                </a:r>
                <a:r>
                  <a:rPr lang="en-US" sz="1400" dirty="0" smtClean="0">
                    <a:solidFill>
                      <a:srgbClr val="000000"/>
                    </a:solidFill>
                  </a:rPr>
                  <a:t>.    	0</a:t>
                </a:r>
                <a:r>
                  <a:rPr lang="en-US" sz="1400" baseline="30000" dirty="0" smtClean="0">
                    <a:solidFill>
                      <a:srgbClr val="000000"/>
                    </a:solidFill>
                  </a:rPr>
                  <a:t>+</a:t>
                </a:r>
                <a:endParaRPr lang="en-US" dirty="0" smtClean="0">
                  <a:solidFill>
                    <a:srgbClr val="000000"/>
                  </a:solidFill>
                </a:endParaRPr>
              </a:p>
            </p:txBody>
          </p:sp>
          <p:sp>
            <p:nvSpPr>
              <p:cNvPr id="18" name="Line 16"/>
              <p:cNvSpPr>
                <a:spLocks noChangeShapeType="1"/>
              </p:cNvSpPr>
              <p:nvPr/>
            </p:nvSpPr>
            <p:spPr bwMode="auto">
              <a:xfrm>
                <a:off x="4659" y="2867"/>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19" name="Text Box 17"/>
              <p:cNvSpPr txBox="1">
                <a:spLocks noChangeArrowheads="1"/>
              </p:cNvSpPr>
              <p:nvPr/>
            </p:nvSpPr>
            <p:spPr bwMode="auto">
              <a:xfrm>
                <a:off x="4603" y="2699"/>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lnSpc>
                    <a:spcPct val="100000"/>
                  </a:lnSpc>
                  <a:spcBef>
                    <a:spcPct val="50000"/>
                  </a:spcBef>
                  <a:buFontTx/>
                  <a:buNone/>
                </a:pPr>
                <a:r>
                  <a:rPr lang="en-US" sz="1400" dirty="0" smtClean="0">
                    <a:solidFill>
                      <a:srgbClr val="000000"/>
                    </a:solidFill>
                  </a:rPr>
                  <a:t>7.65   	0</a:t>
                </a:r>
                <a:r>
                  <a:rPr lang="en-US" sz="1400" baseline="30000" dirty="0" smtClean="0">
                    <a:solidFill>
                      <a:srgbClr val="000000"/>
                    </a:solidFill>
                  </a:rPr>
                  <a:t>+</a:t>
                </a:r>
                <a:endParaRPr lang="en-US" dirty="0" smtClean="0">
                  <a:solidFill>
                    <a:srgbClr val="000000"/>
                  </a:solidFill>
                </a:endParaRPr>
              </a:p>
            </p:txBody>
          </p:sp>
          <p:sp>
            <p:nvSpPr>
              <p:cNvPr id="20" name="Line 28"/>
              <p:cNvSpPr>
                <a:spLocks noChangeShapeType="1"/>
              </p:cNvSpPr>
              <p:nvPr/>
            </p:nvSpPr>
            <p:spPr bwMode="auto">
              <a:xfrm>
                <a:off x="4667" y="1128"/>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21" name="Text Box 29"/>
              <p:cNvSpPr txBox="1">
                <a:spLocks noChangeArrowheads="1"/>
              </p:cNvSpPr>
              <p:nvPr/>
            </p:nvSpPr>
            <p:spPr bwMode="auto">
              <a:xfrm>
                <a:off x="4603" y="971"/>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lnSpc>
                    <a:spcPct val="100000"/>
                  </a:lnSpc>
                  <a:spcBef>
                    <a:spcPct val="50000"/>
                  </a:spcBef>
                  <a:buFontTx/>
                  <a:buNone/>
                </a:pPr>
                <a:r>
                  <a:rPr lang="en-US" sz="1400" dirty="0" smtClean="0">
                    <a:solidFill>
                      <a:srgbClr val="000000"/>
                    </a:solidFill>
                  </a:rPr>
                  <a:t>15.11	          1</a:t>
                </a:r>
                <a:r>
                  <a:rPr lang="en-US" sz="1400" baseline="30000" dirty="0" smtClean="0">
                    <a:solidFill>
                      <a:srgbClr val="000000"/>
                    </a:solidFill>
                  </a:rPr>
                  <a:t>+</a:t>
                </a:r>
                <a:endParaRPr lang="en-US" dirty="0" smtClean="0">
                  <a:solidFill>
                    <a:srgbClr val="000000"/>
                  </a:solidFill>
                </a:endParaRPr>
              </a:p>
            </p:txBody>
          </p:sp>
        </p:grpSp>
        <p:sp>
          <p:nvSpPr>
            <p:cNvPr id="7" name="Line 32"/>
            <p:cNvSpPr>
              <a:spLocks noChangeShapeType="1"/>
            </p:cNvSpPr>
            <p:nvPr/>
          </p:nvSpPr>
          <p:spPr bwMode="auto">
            <a:xfrm>
              <a:off x="3829" y="2821"/>
              <a:ext cx="100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8" name="Line 35"/>
            <p:cNvSpPr>
              <a:spLocks noChangeShapeType="1"/>
            </p:cNvSpPr>
            <p:nvPr/>
          </p:nvSpPr>
          <p:spPr bwMode="auto">
            <a:xfrm>
              <a:off x="3829" y="768"/>
              <a:ext cx="100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grpSp>
      <p:sp>
        <p:nvSpPr>
          <p:cNvPr id="22" name="TextBox 18"/>
          <p:cNvSpPr txBox="1">
            <a:spLocks noChangeArrowheads="1"/>
          </p:cNvSpPr>
          <p:nvPr/>
        </p:nvSpPr>
        <p:spPr bwMode="auto">
          <a:xfrm>
            <a:off x="7467600" y="855130"/>
            <a:ext cx="16017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lnSpc>
                <a:spcPct val="100000"/>
              </a:lnSpc>
              <a:buFontTx/>
              <a:buNone/>
            </a:pPr>
            <a:r>
              <a:rPr lang="en-US" sz="1600" b="1" baseline="30000" smtClean="0">
                <a:solidFill>
                  <a:srgbClr val="FF0000"/>
                </a:solidFill>
              </a:rPr>
              <a:t>12</a:t>
            </a:r>
            <a:r>
              <a:rPr lang="en-US" sz="1600" b="1" smtClean="0">
                <a:solidFill>
                  <a:srgbClr val="FF0000"/>
                </a:solidFill>
              </a:rPr>
              <a:t>N </a:t>
            </a:r>
            <a:r>
              <a:rPr lang="en-US" sz="1600" smtClean="0">
                <a:solidFill>
                  <a:srgbClr val="FF0000"/>
                </a:solidFill>
              </a:rPr>
              <a:t>Q</a:t>
            </a:r>
            <a:r>
              <a:rPr lang="en-US" sz="1600" baseline="-25000" smtClean="0">
                <a:solidFill>
                  <a:srgbClr val="FF0000"/>
                </a:solidFill>
              </a:rPr>
              <a:t>beta</a:t>
            </a:r>
            <a:r>
              <a:rPr lang="en-US" sz="1600" smtClean="0">
                <a:solidFill>
                  <a:srgbClr val="FF0000"/>
                </a:solidFill>
              </a:rPr>
              <a:t>=16.32</a:t>
            </a:r>
          </a:p>
        </p:txBody>
      </p:sp>
      <p:cxnSp>
        <p:nvCxnSpPr>
          <p:cNvPr id="23" name="Curved Connector 22"/>
          <p:cNvCxnSpPr>
            <a:cxnSpLocks noChangeShapeType="1"/>
          </p:cNvCxnSpPr>
          <p:nvPr/>
        </p:nvCxnSpPr>
        <p:spPr bwMode="auto">
          <a:xfrm rot="16200000" flipH="1">
            <a:off x="2303748" y="1736812"/>
            <a:ext cx="720080" cy="648072"/>
          </a:xfrm>
          <a:prstGeom prst="curvedConnector3">
            <a:avLst>
              <a:gd name="adj1" fmla="val 50000"/>
            </a:avLst>
          </a:prstGeom>
          <a:noFill/>
          <a:ln w="317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24" name="TextBox 23"/>
          <p:cNvSpPr txBox="1"/>
          <p:nvPr/>
        </p:nvSpPr>
        <p:spPr>
          <a:xfrm>
            <a:off x="1547664" y="1172458"/>
            <a:ext cx="2441694" cy="528350"/>
          </a:xfrm>
          <a:prstGeom prst="rect">
            <a:avLst/>
          </a:prstGeom>
          <a:noFill/>
        </p:spPr>
        <p:txBody>
          <a:bodyPr wrap="none" rtlCol="0">
            <a:spAutoFit/>
          </a:bodyPr>
          <a:lstStyle/>
          <a:p>
            <a:r>
              <a:rPr lang="en-US" sz="2000" dirty="0" smtClean="0">
                <a:solidFill>
                  <a:srgbClr val="FF0000"/>
                </a:solidFill>
              </a:rPr>
              <a:t>Natural parity states</a:t>
            </a:r>
            <a:endParaRPr lang="en-US" sz="2000" dirty="0">
              <a:solidFill>
                <a:srgbClr val="FF0000"/>
              </a:solidFill>
            </a:endParaRPr>
          </a:p>
        </p:txBody>
      </p:sp>
      <p:sp>
        <p:nvSpPr>
          <p:cNvPr id="25" name="Rectangle 24"/>
          <p:cNvSpPr/>
          <p:nvPr/>
        </p:nvSpPr>
        <p:spPr bwMode="auto">
          <a:xfrm>
            <a:off x="4763" y="0"/>
            <a:ext cx="7158037" cy="3480856"/>
          </a:xfrm>
          <a:prstGeom prst="rect">
            <a:avLst/>
          </a:prstGeom>
          <a:solidFill>
            <a:schemeClr val="bg1"/>
          </a:solidFill>
          <a:ln w="1778"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en-US" sz="3600" b="0" i="0" u="none" strike="noStrike" cap="none" normalizeH="0" baseline="0" smtClean="0">
              <a:ln>
                <a:noFill/>
              </a:ln>
              <a:solidFill>
                <a:schemeClr val="tx1"/>
              </a:solidFill>
              <a:effectLst/>
              <a:latin typeface="AU Passata" pitchFamily="34" charset="0"/>
            </a:endParaRPr>
          </a:p>
        </p:txBody>
      </p:sp>
      <p:pic>
        <p:nvPicPr>
          <p:cNvPr id="26" name="Picture 2" descr="kvi_n12"/>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5306" t="50712" r="6639" b="6174"/>
          <a:stretch/>
        </p:blipFill>
        <p:spPr bwMode="auto">
          <a:xfrm>
            <a:off x="389468" y="238905"/>
            <a:ext cx="6705600" cy="328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3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6"/>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igisol_b12_2"/>
          <p:cNvPicPr>
            <a:picLocks noChangeAspect="1" noChangeArrowheads="1"/>
          </p:cNvPicPr>
          <p:nvPr/>
        </p:nvPicPr>
        <p:blipFill>
          <a:blip r:embed="rId3">
            <a:extLst>
              <a:ext uri="{28A0092B-C50C-407E-A947-70E740481C1C}">
                <a14:useLocalDpi xmlns:a14="http://schemas.microsoft.com/office/drawing/2010/main" val="0"/>
              </a:ext>
            </a:extLst>
          </a:blip>
          <a:srcRect t="6004" b="3940"/>
          <a:stretch>
            <a:fillRect/>
          </a:stretch>
        </p:blipFill>
        <p:spPr bwMode="auto">
          <a:xfrm>
            <a:off x="0" y="31750"/>
            <a:ext cx="7615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989" name="Group 16"/>
          <p:cNvGrpSpPr>
            <a:grpSpLocks/>
          </p:cNvGrpSpPr>
          <p:nvPr/>
        </p:nvGrpSpPr>
        <p:grpSpPr bwMode="auto">
          <a:xfrm>
            <a:off x="7543800" y="1236663"/>
            <a:ext cx="1660525" cy="4783137"/>
            <a:chOff x="7543804" y="1236664"/>
            <a:chExt cx="1660525" cy="4783138"/>
          </a:xfrm>
        </p:grpSpPr>
        <p:grpSp>
          <p:nvGrpSpPr>
            <p:cNvPr id="41990" name="Group 4"/>
            <p:cNvGrpSpPr>
              <a:grpSpLocks/>
            </p:cNvGrpSpPr>
            <p:nvPr/>
          </p:nvGrpSpPr>
          <p:grpSpPr bwMode="auto">
            <a:xfrm>
              <a:off x="7561266" y="1236664"/>
              <a:ext cx="1643063" cy="4783138"/>
              <a:chOff x="3829" y="875"/>
              <a:chExt cx="1035" cy="3013"/>
            </a:xfrm>
          </p:grpSpPr>
          <p:sp>
            <p:nvSpPr>
              <p:cNvPr id="41992" name="Text Box 5"/>
              <p:cNvSpPr txBox="1">
                <a:spLocks noChangeArrowheads="1"/>
              </p:cNvSpPr>
              <p:nvPr/>
            </p:nvSpPr>
            <p:spPr bwMode="auto">
              <a:xfrm>
                <a:off x="4104" y="3600"/>
                <a:ext cx="4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b="1" baseline="30000"/>
                  <a:t>12</a:t>
                </a:r>
                <a:r>
                  <a:rPr lang="en-US" b="1"/>
                  <a:t>C</a:t>
                </a:r>
                <a:endParaRPr lang="en-US"/>
              </a:p>
            </p:txBody>
          </p:sp>
          <p:grpSp>
            <p:nvGrpSpPr>
              <p:cNvPr id="41993" name="Group 6"/>
              <p:cNvGrpSpPr>
                <a:grpSpLocks/>
              </p:cNvGrpSpPr>
              <p:nvPr/>
            </p:nvGrpSpPr>
            <p:grpSpPr bwMode="auto">
              <a:xfrm>
                <a:off x="3939" y="875"/>
                <a:ext cx="925" cy="2664"/>
                <a:chOff x="4595" y="971"/>
                <a:chExt cx="925" cy="2664"/>
              </a:xfrm>
            </p:grpSpPr>
            <p:sp>
              <p:nvSpPr>
                <p:cNvPr id="41996" name="Line 7"/>
                <p:cNvSpPr>
                  <a:spLocks noChangeShapeType="1"/>
                </p:cNvSpPr>
                <p:nvPr/>
              </p:nvSpPr>
              <p:spPr bwMode="auto">
                <a:xfrm>
                  <a:off x="4659" y="1763"/>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97" name="Line 8"/>
                <p:cNvSpPr>
                  <a:spLocks noChangeShapeType="1"/>
                </p:cNvSpPr>
                <p:nvPr/>
              </p:nvSpPr>
              <p:spPr bwMode="auto">
                <a:xfrm>
                  <a:off x="4659" y="3227"/>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98" name="Line 9"/>
                <p:cNvSpPr>
                  <a:spLocks noChangeShapeType="1"/>
                </p:cNvSpPr>
                <p:nvPr/>
              </p:nvSpPr>
              <p:spPr bwMode="auto">
                <a:xfrm>
                  <a:off x="4659" y="3611"/>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99" name="Text Box 10"/>
                <p:cNvSpPr txBox="1">
                  <a:spLocks noChangeArrowheads="1"/>
                </p:cNvSpPr>
                <p:nvPr/>
              </p:nvSpPr>
              <p:spPr bwMode="auto">
                <a:xfrm>
                  <a:off x="4595" y="1606"/>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400"/>
                    <a:t>12.71	1</a:t>
                  </a:r>
                  <a:r>
                    <a:rPr lang="en-US" sz="1400" baseline="30000"/>
                    <a:t>+</a:t>
                  </a:r>
                  <a:endParaRPr lang="en-US"/>
                </a:p>
              </p:txBody>
            </p:sp>
            <p:sp>
              <p:nvSpPr>
                <p:cNvPr id="42000" name="Rectangle 11"/>
                <p:cNvSpPr>
                  <a:spLocks noChangeArrowheads="1"/>
                </p:cNvSpPr>
                <p:nvPr/>
              </p:nvSpPr>
              <p:spPr bwMode="auto">
                <a:xfrm>
                  <a:off x="4668" y="2278"/>
                  <a:ext cx="672" cy="310"/>
                </a:xfrm>
                <a:prstGeom prst="rect">
                  <a:avLst/>
                </a:prstGeom>
                <a:solidFill>
                  <a:srgbClr val="B9B9B9">
                    <a:alpha val="788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2001" name="Line 12"/>
                <p:cNvSpPr>
                  <a:spLocks noChangeShapeType="1"/>
                </p:cNvSpPr>
                <p:nvPr/>
              </p:nvSpPr>
              <p:spPr bwMode="auto">
                <a:xfrm>
                  <a:off x="4659" y="2433"/>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02" name="Text Box 13"/>
                <p:cNvSpPr txBox="1">
                  <a:spLocks noChangeArrowheads="1"/>
                </p:cNvSpPr>
                <p:nvPr/>
              </p:nvSpPr>
              <p:spPr bwMode="auto">
                <a:xfrm>
                  <a:off x="4624" y="2278"/>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400"/>
                    <a:t>≈10	0</a:t>
                  </a:r>
                  <a:r>
                    <a:rPr lang="en-US" sz="1400" baseline="30000"/>
                    <a:t>+</a:t>
                  </a:r>
                  <a:endParaRPr lang="en-US"/>
                </a:p>
              </p:txBody>
            </p:sp>
            <p:sp>
              <p:nvSpPr>
                <p:cNvPr id="42003" name="Text Box 14"/>
                <p:cNvSpPr txBox="1">
                  <a:spLocks noChangeArrowheads="1"/>
                </p:cNvSpPr>
                <p:nvPr/>
              </p:nvSpPr>
              <p:spPr bwMode="auto">
                <a:xfrm>
                  <a:off x="4603" y="3059"/>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400"/>
                    <a:t>4.44	2</a:t>
                  </a:r>
                  <a:r>
                    <a:rPr lang="en-US" sz="1400" baseline="30000"/>
                    <a:t>+</a:t>
                  </a:r>
                  <a:endParaRPr lang="en-US"/>
                </a:p>
              </p:txBody>
            </p:sp>
            <p:sp>
              <p:nvSpPr>
                <p:cNvPr id="42004" name="Text Box 15"/>
                <p:cNvSpPr txBox="1">
                  <a:spLocks noChangeArrowheads="1"/>
                </p:cNvSpPr>
                <p:nvPr/>
              </p:nvSpPr>
              <p:spPr bwMode="auto">
                <a:xfrm>
                  <a:off x="4595" y="3443"/>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400"/>
                    <a:t>g.s.	0</a:t>
                  </a:r>
                  <a:r>
                    <a:rPr lang="en-US" sz="1400" baseline="30000"/>
                    <a:t>+</a:t>
                  </a:r>
                  <a:endParaRPr lang="en-US"/>
                </a:p>
              </p:txBody>
            </p:sp>
            <p:sp>
              <p:nvSpPr>
                <p:cNvPr id="42005" name="Line 16"/>
                <p:cNvSpPr>
                  <a:spLocks noChangeShapeType="1"/>
                </p:cNvSpPr>
                <p:nvPr/>
              </p:nvSpPr>
              <p:spPr bwMode="auto">
                <a:xfrm>
                  <a:off x="4659" y="2867"/>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06" name="Text Box 17"/>
                <p:cNvSpPr txBox="1">
                  <a:spLocks noChangeArrowheads="1"/>
                </p:cNvSpPr>
                <p:nvPr/>
              </p:nvSpPr>
              <p:spPr bwMode="auto">
                <a:xfrm>
                  <a:off x="4603" y="2699"/>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400"/>
                    <a:t>7.65	0</a:t>
                  </a:r>
                  <a:r>
                    <a:rPr lang="en-US" sz="1400" baseline="30000"/>
                    <a:t>+</a:t>
                  </a:r>
                  <a:endParaRPr lang="en-US"/>
                </a:p>
              </p:txBody>
            </p:sp>
            <p:sp>
              <p:nvSpPr>
                <p:cNvPr id="42007" name="Line 28"/>
                <p:cNvSpPr>
                  <a:spLocks noChangeShapeType="1"/>
                </p:cNvSpPr>
                <p:nvPr/>
              </p:nvSpPr>
              <p:spPr bwMode="auto">
                <a:xfrm>
                  <a:off x="4667" y="1128"/>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08" name="Text Box 29"/>
                <p:cNvSpPr txBox="1">
                  <a:spLocks noChangeArrowheads="1"/>
                </p:cNvSpPr>
                <p:nvPr/>
              </p:nvSpPr>
              <p:spPr bwMode="auto">
                <a:xfrm>
                  <a:off x="4603" y="971"/>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400"/>
                    <a:t>15.11	1</a:t>
                  </a:r>
                  <a:r>
                    <a:rPr lang="en-US" sz="1400" baseline="30000"/>
                    <a:t>+</a:t>
                  </a:r>
                  <a:endParaRPr lang="en-US"/>
                </a:p>
              </p:txBody>
            </p:sp>
          </p:grpSp>
          <p:sp>
            <p:nvSpPr>
              <p:cNvPr id="41994" name="Line 32"/>
              <p:cNvSpPr>
                <a:spLocks noChangeShapeType="1"/>
              </p:cNvSpPr>
              <p:nvPr/>
            </p:nvSpPr>
            <p:spPr bwMode="auto">
              <a:xfrm>
                <a:off x="3829" y="2821"/>
                <a:ext cx="100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95" name="Line 35"/>
              <p:cNvSpPr>
                <a:spLocks noChangeShapeType="1"/>
              </p:cNvSpPr>
              <p:nvPr/>
            </p:nvSpPr>
            <p:spPr bwMode="auto">
              <a:xfrm>
                <a:off x="3829" y="1488"/>
                <a:ext cx="100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1991" name="TextBox 18"/>
            <p:cNvSpPr txBox="1">
              <a:spLocks noChangeArrowheads="1"/>
            </p:cNvSpPr>
            <p:nvPr/>
          </p:nvSpPr>
          <p:spPr bwMode="auto">
            <a:xfrm>
              <a:off x="7543804" y="1840468"/>
              <a:ext cx="16011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baseline="30000">
                  <a:solidFill>
                    <a:srgbClr val="FF0000"/>
                  </a:solidFill>
                </a:rPr>
                <a:t>12</a:t>
              </a:r>
              <a:r>
                <a:rPr lang="en-US" sz="1600" b="1">
                  <a:solidFill>
                    <a:srgbClr val="FF0000"/>
                  </a:solidFill>
                </a:rPr>
                <a:t>B </a:t>
              </a:r>
              <a:r>
                <a:rPr lang="en-US" sz="1600">
                  <a:solidFill>
                    <a:srgbClr val="FF0000"/>
                  </a:solidFill>
                </a:rPr>
                <a:t>Q</a:t>
              </a:r>
              <a:r>
                <a:rPr lang="en-US" sz="1600" baseline="-25000">
                  <a:solidFill>
                    <a:srgbClr val="FF0000"/>
                  </a:solidFill>
                </a:rPr>
                <a:t>beta</a:t>
              </a:r>
              <a:r>
                <a:rPr lang="en-US" sz="1600">
                  <a:solidFill>
                    <a:srgbClr val="FF0000"/>
                  </a:solidFill>
                </a:rPr>
                <a:t>=13.37</a:t>
              </a:r>
            </a:p>
            <a:p>
              <a:endParaRPr lang="en-US" sz="1600"/>
            </a:p>
          </p:txBody>
        </p:sp>
      </p:grpSp>
    </p:spTree>
    <p:extLst>
      <p:ext uri="{BB962C8B-B14F-4D97-AF65-F5344CB8AC3E}">
        <p14:creationId xmlns:p14="http://schemas.microsoft.com/office/powerpoint/2010/main" val="791159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5486400" y="3581400"/>
            <a:ext cx="381000" cy="228600"/>
          </a:xfrm>
          <a:prstGeom prst="rect">
            <a:avLst/>
          </a:prstGeom>
          <a:solidFill>
            <a:schemeClr val="bg1"/>
          </a:solidFill>
          <a:ln w="1778"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en-US" sz="3600" b="0" i="0" u="none" strike="noStrike" cap="none" normalizeH="0" baseline="0" smtClean="0">
              <a:ln>
                <a:noFill/>
              </a:ln>
              <a:solidFill>
                <a:schemeClr val="tx1"/>
              </a:solidFill>
              <a:effectLst/>
              <a:latin typeface="AU Passata" pitchFamily="34" charset="0"/>
            </a:endParaRPr>
          </a:p>
        </p:txBody>
      </p:sp>
      <p:pic>
        <p:nvPicPr>
          <p:cNvPr id="6" name="Picture 5"/>
          <p:cNvPicPr>
            <a:picLocks noChangeAspect="1"/>
          </p:cNvPicPr>
          <p:nvPr/>
        </p:nvPicPr>
        <p:blipFill rotWithShape="1">
          <a:blip r:embed="rId2"/>
          <a:srcRect t="17252"/>
          <a:stretch/>
        </p:blipFill>
        <p:spPr>
          <a:xfrm>
            <a:off x="171889" y="2286000"/>
            <a:ext cx="4008120" cy="2030336"/>
          </a:xfrm>
          <a:prstGeom prst="rect">
            <a:avLst/>
          </a:prstGeom>
        </p:spPr>
      </p:pic>
      <p:sp>
        <p:nvSpPr>
          <p:cNvPr id="13" name="Rectangle 12"/>
          <p:cNvSpPr/>
          <p:nvPr/>
        </p:nvSpPr>
        <p:spPr>
          <a:xfrm>
            <a:off x="0" y="5655515"/>
            <a:ext cx="2311413" cy="1200329"/>
          </a:xfrm>
          <a:prstGeom prst="rect">
            <a:avLst/>
          </a:prstGeom>
        </p:spPr>
        <p:txBody>
          <a:bodyPr wrap="none">
            <a:spAutoFit/>
          </a:bodyPr>
          <a:lstStyle/>
          <a:p>
            <a:pPr lvl="0"/>
            <a:r>
              <a:rPr lang="en-US" dirty="0" smtClean="0">
                <a:solidFill>
                  <a:srgbClr val="03428E"/>
                </a:solidFill>
              </a:rPr>
              <a:t>PL </a:t>
            </a:r>
            <a:r>
              <a:rPr lang="en-US" b="1" dirty="0" smtClean="0">
                <a:solidFill>
                  <a:srgbClr val="03428E"/>
                </a:solidFill>
              </a:rPr>
              <a:t>B678, </a:t>
            </a:r>
            <a:r>
              <a:rPr lang="en-US" dirty="0" smtClean="0">
                <a:solidFill>
                  <a:srgbClr val="03428E"/>
                </a:solidFill>
              </a:rPr>
              <a:t>459 (2009)</a:t>
            </a:r>
          </a:p>
          <a:p>
            <a:r>
              <a:rPr lang="en-US" dirty="0">
                <a:solidFill>
                  <a:srgbClr val="03428E"/>
                </a:solidFill>
              </a:rPr>
              <a:t>PR </a:t>
            </a:r>
            <a:r>
              <a:rPr lang="en-US" b="1" dirty="0">
                <a:solidFill>
                  <a:srgbClr val="03428E"/>
                </a:solidFill>
              </a:rPr>
              <a:t>C80</a:t>
            </a:r>
            <a:r>
              <a:rPr lang="en-US" dirty="0">
                <a:solidFill>
                  <a:srgbClr val="03428E"/>
                </a:solidFill>
              </a:rPr>
              <a:t>, 044304 (2009</a:t>
            </a:r>
            <a:r>
              <a:rPr lang="en-US" dirty="0" smtClean="0">
                <a:solidFill>
                  <a:srgbClr val="03428E"/>
                </a:solidFill>
              </a:rPr>
              <a:t>)</a:t>
            </a:r>
          </a:p>
          <a:p>
            <a:r>
              <a:rPr lang="en-US" dirty="0">
                <a:solidFill>
                  <a:srgbClr val="03428E"/>
                </a:solidFill>
              </a:rPr>
              <a:t>PR </a:t>
            </a:r>
            <a:r>
              <a:rPr lang="en-US" b="1" dirty="0">
                <a:solidFill>
                  <a:srgbClr val="03428E"/>
                </a:solidFill>
              </a:rPr>
              <a:t>C80</a:t>
            </a:r>
            <a:r>
              <a:rPr lang="en-US" dirty="0">
                <a:solidFill>
                  <a:srgbClr val="03428E"/>
                </a:solidFill>
              </a:rPr>
              <a:t>, 034316 (2009)</a:t>
            </a:r>
          </a:p>
          <a:p>
            <a:r>
              <a:rPr lang="en-US" dirty="0">
                <a:solidFill>
                  <a:srgbClr val="03428E"/>
                </a:solidFill>
              </a:rPr>
              <a:t>PR </a:t>
            </a:r>
            <a:r>
              <a:rPr lang="en-US" b="1" dirty="0">
                <a:solidFill>
                  <a:srgbClr val="03428E"/>
                </a:solidFill>
              </a:rPr>
              <a:t>C81, </a:t>
            </a:r>
            <a:r>
              <a:rPr lang="en-US" dirty="0">
                <a:solidFill>
                  <a:srgbClr val="03428E"/>
                </a:solidFill>
              </a:rPr>
              <a:t>024303 (2010</a:t>
            </a:r>
            <a:r>
              <a:rPr lang="en-US" dirty="0" smtClean="0">
                <a:solidFill>
                  <a:srgbClr val="03428E"/>
                </a:solidFill>
              </a:rPr>
              <a:t>)</a:t>
            </a:r>
            <a:endParaRPr lang="en-US" dirty="0">
              <a:solidFill>
                <a:srgbClr val="03428E"/>
              </a:solidFill>
            </a:endParaRPr>
          </a:p>
        </p:txBody>
      </p:sp>
      <p:pic>
        <p:nvPicPr>
          <p:cNvPr id="3" name="Picture 2"/>
          <p:cNvPicPr>
            <a:picLocks noChangeAspect="1"/>
          </p:cNvPicPr>
          <p:nvPr/>
        </p:nvPicPr>
        <p:blipFill>
          <a:blip r:embed="rId3"/>
          <a:stretch>
            <a:fillRect/>
          </a:stretch>
        </p:blipFill>
        <p:spPr>
          <a:xfrm>
            <a:off x="4499930" y="540692"/>
            <a:ext cx="4644070" cy="5760000"/>
          </a:xfrm>
          <a:prstGeom prst="rect">
            <a:avLst/>
          </a:prstGeom>
        </p:spPr>
      </p:pic>
      <p:sp>
        <p:nvSpPr>
          <p:cNvPr id="15" name="TextBox 14"/>
          <p:cNvSpPr txBox="1"/>
          <p:nvPr/>
        </p:nvSpPr>
        <p:spPr>
          <a:xfrm>
            <a:off x="6349898" y="6329650"/>
            <a:ext cx="2794102" cy="528350"/>
          </a:xfrm>
          <a:prstGeom prst="rect">
            <a:avLst/>
          </a:prstGeom>
          <a:solidFill>
            <a:schemeClr val="bg1"/>
          </a:solidFill>
        </p:spPr>
        <p:txBody>
          <a:bodyPr wrap="none" rtlCol="0">
            <a:spAutoFit/>
          </a:bodyPr>
          <a:lstStyle/>
          <a:p>
            <a:r>
              <a:rPr lang="en-US" sz="2000" dirty="0" smtClean="0"/>
              <a:t>S. </a:t>
            </a:r>
            <a:r>
              <a:rPr lang="en-US" sz="2000" dirty="0" err="1" smtClean="0"/>
              <a:t>Hyldegaard</a:t>
            </a:r>
            <a:r>
              <a:rPr lang="en-US" sz="2000" dirty="0" smtClean="0"/>
              <a:t>, C. </a:t>
            </a:r>
            <a:r>
              <a:rPr lang="en-US" sz="2000" dirty="0" err="1" smtClean="0"/>
              <a:t>Diget</a:t>
            </a:r>
            <a:endParaRPr lang="en-US" sz="2000" dirty="0"/>
          </a:p>
        </p:txBody>
      </p:sp>
      <p:grpSp>
        <p:nvGrpSpPr>
          <p:cNvPr id="8" name="Group 7"/>
          <p:cNvGrpSpPr>
            <a:grpSpLocks noChangeAspect="1"/>
          </p:cNvGrpSpPr>
          <p:nvPr/>
        </p:nvGrpSpPr>
        <p:grpSpPr>
          <a:xfrm>
            <a:off x="1895285" y="1231811"/>
            <a:ext cx="2167473" cy="3951869"/>
            <a:chOff x="2454074" y="1649296"/>
            <a:chExt cx="1663804" cy="3033554"/>
          </a:xfrm>
        </p:grpSpPr>
        <p:pic>
          <p:nvPicPr>
            <p:cNvPr id="39" name="Picture 38" descr="7012.gif"/>
            <p:cNvPicPr>
              <a:picLocks noChangeAspect="1"/>
            </p:cNvPicPr>
            <p:nvPr/>
          </p:nvPicPr>
          <p:blipFill rotWithShape="1">
            <a:blip r:embed="rId4">
              <a:clrChange>
                <a:clrFrom>
                  <a:srgbClr val="FFFFFF"/>
                </a:clrFrom>
                <a:clrTo>
                  <a:srgbClr val="FFFFFF">
                    <a:alpha val="0"/>
                  </a:srgbClr>
                </a:clrTo>
              </a:clrChange>
            </a:blip>
            <a:srcRect l="50526" t="51803" r="6693" b="16969"/>
            <a:stretch/>
          </p:blipFill>
          <p:spPr>
            <a:xfrm>
              <a:off x="2454074" y="1649296"/>
              <a:ext cx="1663804" cy="1131221"/>
            </a:xfrm>
            <a:prstGeom prst="rect">
              <a:avLst/>
            </a:prstGeom>
          </p:spPr>
        </p:pic>
        <p:pic>
          <p:nvPicPr>
            <p:cNvPr id="40" name="Picture 39" descr="7013.gif"/>
            <p:cNvPicPr>
              <a:picLocks noChangeAspect="1"/>
            </p:cNvPicPr>
            <p:nvPr/>
          </p:nvPicPr>
          <p:blipFill rotWithShape="1">
            <a:blip r:embed="rId5">
              <a:clrChange>
                <a:clrFrom>
                  <a:srgbClr val="FFFFFF"/>
                </a:clrFrom>
                <a:clrTo>
                  <a:srgbClr val="FFFFFF">
                    <a:alpha val="0"/>
                  </a:srgbClr>
                </a:clrTo>
              </a:clrChange>
            </a:blip>
            <a:srcRect l="50000" t="47153" r="8596" b="18704"/>
            <a:stretch/>
          </p:blipFill>
          <p:spPr>
            <a:xfrm>
              <a:off x="2454074" y="3437595"/>
              <a:ext cx="1621244" cy="1245255"/>
            </a:xfrm>
            <a:prstGeom prst="rect">
              <a:avLst/>
            </a:prstGeom>
          </p:spPr>
        </p:pic>
      </p:grpSp>
    </p:spTree>
    <p:extLst>
      <p:ext uri="{BB962C8B-B14F-4D97-AF65-F5344CB8AC3E}">
        <p14:creationId xmlns:p14="http://schemas.microsoft.com/office/powerpoint/2010/main" val="1315563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519" y="669612"/>
            <a:ext cx="9144001" cy="646331"/>
          </a:xfrm>
          <a:prstGeom prst="rect">
            <a:avLst/>
          </a:prstGeom>
          <a:noFill/>
        </p:spPr>
        <p:txBody>
          <a:bodyPr wrap="square" rtlCol="0">
            <a:spAutoFit/>
          </a:bodyPr>
          <a:lstStyle/>
          <a:p>
            <a:pPr algn="ctr"/>
            <a:r>
              <a:rPr lang="en-US" sz="3600" dirty="0" smtClean="0">
                <a:solidFill>
                  <a:srgbClr val="000000"/>
                </a:solidFill>
                <a:ea typeface="Arial Unicode MS"/>
                <a:cs typeface="Arial Unicode MS"/>
              </a:rPr>
              <a:t>How to get selectivity between 0</a:t>
            </a:r>
            <a:r>
              <a:rPr lang="en-US" sz="3600" baseline="30000" dirty="0" smtClean="0">
                <a:solidFill>
                  <a:srgbClr val="000000"/>
                </a:solidFill>
                <a:ea typeface="Arial Unicode MS"/>
                <a:cs typeface="Arial Unicode MS"/>
              </a:rPr>
              <a:t>+ </a:t>
            </a:r>
            <a:r>
              <a:rPr lang="en-US" sz="3600" dirty="0" smtClean="0">
                <a:solidFill>
                  <a:srgbClr val="000000"/>
                </a:solidFill>
                <a:ea typeface="Arial Unicode MS"/>
                <a:cs typeface="Arial Unicode MS"/>
              </a:rPr>
              <a:t>and 2</a:t>
            </a:r>
            <a:r>
              <a:rPr lang="en-US" sz="3600" baseline="30000" dirty="0" smtClean="0">
                <a:solidFill>
                  <a:srgbClr val="000000"/>
                </a:solidFill>
                <a:ea typeface="Arial Unicode MS"/>
                <a:cs typeface="Arial Unicode MS"/>
              </a:rPr>
              <a:t>+ </a:t>
            </a:r>
            <a:r>
              <a:rPr lang="en-US" sz="3600" dirty="0">
                <a:solidFill>
                  <a:srgbClr val="000000"/>
                </a:solidFill>
                <a:ea typeface="Arial Unicode MS"/>
                <a:cs typeface="Arial Unicode MS"/>
              </a:rPr>
              <a:t>?</a:t>
            </a:r>
          </a:p>
        </p:txBody>
      </p:sp>
      <p:pic>
        <p:nvPicPr>
          <p:cNvPr id="4" name="Picture 3"/>
          <p:cNvPicPr>
            <a:picLocks noChangeAspect="1"/>
          </p:cNvPicPr>
          <p:nvPr/>
        </p:nvPicPr>
        <p:blipFill rotWithShape="1">
          <a:blip r:embed="rId2">
            <a:alphaModFix/>
          </a:blip>
          <a:srcRect l="13519" r="27963"/>
          <a:stretch/>
        </p:blipFill>
        <p:spPr>
          <a:xfrm>
            <a:off x="1777858" y="1537883"/>
            <a:ext cx="5350934" cy="4771437"/>
          </a:xfrm>
          <a:prstGeom prst="rect">
            <a:avLst/>
          </a:prstGeom>
        </p:spPr>
      </p:pic>
      <p:grpSp>
        <p:nvGrpSpPr>
          <p:cNvPr id="7" name="Group 6"/>
          <p:cNvGrpSpPr/>
          <p:nvPr/>
        </p:nvGrpSpPr>
        <p:grpSpPr>
          <a:xfrm>
            <a:off x="1488947" y="2064430"/>
            <a:ext cx="983293" cy="1080120"/>
            <a:chOff x="1356459" y="2420888"/>
            <a:chExt cx="983293" cy="1080120"/>
          </a:xfrm>
        </p:grpSpPr>
        <p:sp>
          <p:nvSpPr>
            <p:cNvPr id="3" name="TextBox 2"/>
            <p:cNvSpPr txBox="1"/>
            <p:nvPr/>
          </p:nvSpPr>
          <p:spPr>
            <a:xfrm>
              <a:off x="1891934" y="2420888"/>
              <a:ext cx="447818" cy="569387"/>
            </a:xfrm>
            <a:prstGeom prst="rect">
              <a:avLst/>
            </a:prstGeom>
            <a:noFill/>
          </p:spPr>
          <p:txBody>
            <a:bodyPr wrap="none" rtlCol="0">
              <a:spAutoFit/>
            </a:bodyPr>
            <a:lstStyle/>
            <a:p>
              <a:r>
                <a:rPr lang="en-US" dirty="0" smtClean="0"/>
                <a:t>×</a:t>
              </a:r>
              <a:endParaRPr lang="en-US" dirty="0"/>
            </a:p>
          </p:txBody>
        </p:sp>
        <p:sp>
          <p:nvSpPr>
            <p:cNvPr id="6" name="TextBox 5"/>
            <p:cNvSpPr txBox="1"/>
            <p:nvPr/>
          </p:nvSpPr>
          <p:spPr>
            <a:xfrm>
              <a:off x="1891934" y="2931621"/>
              <a:ext cx="447818" cy="569387"/>
            </a:xfrm>
            <a:prstGeom prst="rect">
              <a:avLst/>
            </a:prstGeom>
            <a:noFill/>
          </p:spPr>
          <p:txBody>
            <a:bodyPr wrap="none" rtlCol="0">
              <a:spAutoFit/>
            </a:bodyPr>
            <a:lstStyle/>
            <a:p>
              <a:r>
                <a:rPr lang="en-US" dirty="0" smtClean="0"/>
                <a:t>×</a:t>
              </a:r>
              <a:endParaRPr lang="en-US" dirty="0"/>
            </a:p>
          </p:txBody>
        </p:sp>
        <p:sp>
          <p:nvSpPr>
            <p:cNvPr id="5" name="TextBox 4"/>
            <p:cNvSpPr txBox="1"/>
            <p:nvPr/>
          </p:nvSpPr>
          <p:spPr>
            <a:xfrm>
              <a:off x="1356459" y="2708920"/>
              <a:ext cx="623253" cy="569387"/>
            </a:xfrm>
            <a:prstGeom prst="rect">
              <a:avLst/>
            </a:prstGeom>
            <a:noFill/>
          </p:spPr>
          <p:txBody>
            <a:bodyPr wrap="none" rtlCol="0">
              <a:spAutoFit/>
            </a:bodyPr>
            <a:lstStyle/>
            <a:p>
              <a:r>
                <a:rPr lang="en-US" dirty="0" smtClean="0"/>
                <a:t>2</a:t>
              </a:r>
              <a:r>
                <a:rPr lang="en-US" baseline="30000" dirty="0" smtClean="0"/>
                <a:t>+</a:t>
              </a:r>
              <a:endParaRPr lang="en-US" dirty="0"/>
            </a:p>
          </p:txBody>
        </p:sp>
      </p:grpSp>
      <p:sp>
        <p:nvSpPr>
          <p:cNvPr id="10" name="Rectangle 9"/>
          <p:cNvSpPr/>
          <p:nvPr/>
        </p:nvSpPr>
        <p:spPr>
          <a:xfrm>
            <a:off x="2739145" y="5683314"/>
            <a:ext cx="4353135" cy="553998"/>
          </a:xfrm>
          <a:prstGeom prst="rect">
            <a:avLst/>
          </a:prstGeom>
        </p:spPr>
        <p:txBody>
          <a:bodyPr wrap="none">
            <a:spAutoFit/>
          </a:bodyPr>
          <a:lstStyle/>
          <a:p>
            <a:r>
              <a:rPr lang="en-US" sz="3000" dirty="0" smtClean="0">
                <a:solidFill>
                  <a:srgbClr val="000000"/>
                </a:solidFill>
              </a:rPr>
              <a:t>Only 0</a:t>
            </a:r>
            <a:r>
              <a:rPr lang="en-US" sz="3000" baseline="30000" dirty="0" smtClean="0">
                <a:solidFill>
                  <a:srgbClr val="000000"/>
                </a:solidFill>
              </a:rPr>
              <a:t>+</a:t>
            </a:r>
            <a:r>
              <a:rPr lang="en-US" sz="3000" dirty="0" smtClean="0">
                <a:solidFill>
                  <a:srgbClr val="000000"/>
                </a:solidFill>
              </a:rPr>
              <a:t>, 1</a:t>
            </a:r>
            <a:r>
              <a:rPr lang="en-US" sz="3000" baseline="30000" dirty="0" smtClean="0">
                <a:solidFill>
                  <a:srgbClr val="000000"/>
                </a:solidFill>
              </a:rPr>
              <a:t>+</a:t>
            </a:r>
            <a:r>
              <a:rPr lang="en-US" sz="3000" dirty="0" smtClean="0">
                <a:solidFill>
                  <a:srgbClr val="000000"/>
                </a:solidFill>
              </a:rPr>
              <a:t>, and 2</a:t>
            </a:r>
            <a:r>
              <a:rPr lang="en-US" sz="3000" baseline="30000" dirty="0" smtClean="0">
                <a:solidFill>
                  <a:srgbClr val="000000"/>
                </a:solidFill>
              </a:rPr>
              <a:t>+</a:t>
            </a:r>
            <a:r>
              <a:rPr lang="en-US" sz="3000" dirty="0" smtClean="0">
                <a:solidFill>
                  <a:srgbClr val="000000"/>
                </a:solidFill>
              </a:rPr>
              <a:t> states </a:t>
            </a:r>
            <a:endParaRPr lang="en-US" sz="3000" dirty="0"/>
          </a:p>
        </p:txBody>
      </p:sp>
      <p:sp>
        <p:nvSpPr>
          <p:cNvPr id="11" name="Rectangle 10"/>
          <p:cNvSpPr/>
          <p:nvPr/>
        </p:nvSpPr>
        <p:spPr>
          <a:xfrm>
            <a:off x="2739145" y="5683314"/>
            <a:ext cx="4353135" cy="553998"/>
          </a:xfrm>
          <a:prstGeom prst="rect">
            <a:avLst/>
          </a:prstGeom>
        </p:spPr>
        <p:txBody>
          <a:bodyPr wrap="none">
            <a:spAutoFit/>
          </a:bodyPr>
          <a:lstStyle/>
          <a:p>
            <a:r>
              <a:rPr lang="en-US" sz="3000" dirty="0" smtClean="0">
                <a:solidFill>
                  <a:srgbClr val="000000"/>
                </a:solidFill>
              </a:rPr>
              <a:t>Only 1</a:t>
            </a:r>
            <a:r>
              <a:rPr lang="en-US" sz="3000" baseline="30000" dirty="0" smtClean="0">
                <a:solidFill>
                  <a:srgbClr val="000000"/>
                </a:solidFill>
              </a:rPr>
              <a:t>+</a:t>
            </a:r>
            <a:r>
              <a:rPr lang="en-US" sz="3000" dirty="0" smtClean="0">
                <a:solidFill>
                  <a:srgbClr val="000000"/>
                </a:solidFill>
              </a:rPr>
              <a:t>, 2</a:t>
            </a:r>
            <a:r>
              <a:rPr lang="en-US" sz="3000" baseline="30000" dirty="0" smtClean="0">
                <a:solidFill>
                  <a:srgbClr val="000000"/>
                </a:solidFill>
              </a:rPr>
              <a:t>+</a:t>
            </a:r>
            <a:r>
              <a:rPr lang="en-US" sz="3000" dirty="0" smtClean="0">
                <a:solidFill>
                  <a:srgbClr val="000000"/>
                </a:solidFill>
              </a:rPr>
              <a:t>, and 3</a:t>
            </a:r>
            <a:r>
              <a:rPr lang="en-US" sz="3000" baseline="30000" dirty="0" smtClean="0">
                <a:solidFill>
                  <a:srgbClr val="000000"/>
                </a:solidFill>
              </a:rPr>
              <a:t>+</a:t>
            </a:r>
            <a:r>
              <a:rPr lang="en-US" sz="3000" dirty="0" smtClean="0">
                <a:solidFill>
                  <a:srgbClr val="000000"/>
                </a:solidFill>
              </a:rPr>
              <a:t> states </a:t>
            </a:r>
            <a:endParaRPr lang="en-US" sz="3000" dirty="0"/>
          </a:p>
        </p:txBody>
      </p:sp>
    </p:spTree>
    <p:extLst>
      <p:ext uri="{BB962C8B-B14F-4D97-AF65-F5344CB8AC3E}">
        <p14:creationId xmlns:p14="http://schemas.microsoft.com/office/powerpoint/2010/main" val="4246172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ChangeArrowheads="1"/>
          </p:cNvSpPr>
          <p:nvPr/>
        </p:nvSpPr>
        <p:spPr bwMode="auto">
          <a:xfrm>
            <a:off x="609621" y="525178"/>
            <a:ext cx="9144000" cy="677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sz="3800" dirty="0" smtClean="0">
                <a:latin typeface="Calibri (body)"/>
                <a:cs typeface="Calibri (body)"/>
                <a:sym typeface="Symbol" charset="0"/>
              </a:rPr>
              <a:t>                    “</a:t>
            </a:r>
            <a:r>
              <a:rPr lang="en-US" sz="3800" dirty="0">
                <a:latin typeface="Calibri (body)"/>
                <a:cs typeface="Calibri (body)"/>
              </a:rPr>
              <a:t>-</a:t>
            </a:r>
            <a:r>
              <a:rPr lang="en-US" sz="3800" dirty="0" smtClean="0">
                <a:latin typeface="Calibri (body)"/>
                <a:cs typeface="Calibri (body)"/>
              </a:rPr>
              <a:t>delayed” </a:t>
            </a:r>
            <a:r>
              <a:rPr lang="en-US" sz="3800" dirty="0">
                <a:latin typeface="Calibri (body)"/>
                <a:cs typeface="Calibri (body)"/>
                <a:sym typeface="Symbol" charset="0"/>
              </a:rPr>
              <a:t></a:t>
            </a:r>
            <a:r>
              <a:rPr lang="en-US" sz="3800" dirty="0">
                <a:latin typeface="Calibri (body)"/>
                <a:cs typeface="Calibri (body)"/>
              </a:rPr>
              <a:t> breakup</a:t>
            </a:r>
          </a:p>
        </p:txBody>
      </p:sp>
      <p:sp>
        <p:nvSpPr>
          <p:cNvPr id="22532" name="Line 4"/>
          <p:cNvSpPr>
            <a:spLocks noChangeShapeType="1"/>
          </p:cNvSpPr>
          <p:nvPr/>
        </p:nvSpPr>
        <p:spPr bwMode="auto">
          <a:xfrm>
            <a:off x="1930419" y="1109146"/>
            <a:ext cx="0" cy="1219200"/>
          </a:xfrm>
          <a:prstGeom prst="line">
            <a:avLst/>
          </a:prstGeom>
          <a:noFill/>
          <a:ln w="25400">
            <a:solidFill>
              <a:srgbClr val="A14A23"/>
            </a:solidFill>
            <a:round/>
            <a:headEnd/>
            <a:tailEnd type="arrow" w="lg" len="med"/>
          </a:ln>
          <a:effectLst>
            <a:outerShdw blurRad="3429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2533" name="Text Box 5"/>
          <p:cNvSpPr txBox="1">
            <a:spLocks noChangeArrowheads="1"/>
          </p:cNvSpPr>
          <p:nvPr/>
        </p:nvSpPr>
        <p:spPr bwMode="auto">
          <a:xfrm>
            <a:off x="5511819" y="1428234"/>
            <a:ext cx="457200" cy="519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2800" b="1">
                <a:solidFill>
                  <a:schemeClr val="tx2"/>
                </a:solidFill>
                <a:latin typeface="Symbol" charset="0"/>
                <a:sym typeface="Symbol" charset="0"/>
              </a:rPr>
              <a:t></a:t>
            </a:r>
            <a:endParaRPr lang="en-US">
              <a:solidFill>
                <a:schemeClr val="tx2"/>
              </a:solidFill>
              <a:latin typeface="Helvetica" charset="0"/>
            </a:endParaRPr>
          </a:p>
        </p:txBody>
      </p:sp>
      <p:sp>
        <p:nvSpPr>
          <p:cNvPr id="22534" name="Line 6"/>
          <p:cNvSpPr>
            <a:spLocks noChangeShapeType="1"/>
          </p:cNvSpPr>
          <p:nvPr/>
        </p:nvSpPr>
        <p:spPr bwMode="auto">
          <a:xfrm>
            <a:off x="3378219" y="2556946"/>
            <a:ext cx="1828800" cy="990600"/>
          </a:xfrm>
          <a:prstGeom prst="line">
            <a:avLst/>
          </a:prstGeom>
          <a:noFill/>
          <a:ln w="25400">
            <a:solidFill>
              <a:srgbClr val="A14A23"/>
            </a:solidFill>
            <a:round/>
            <a:headEnd/>
            <a:tailEnd type="arrow" w="med" len="me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2535" name="Rectangle 7"/>
          <p:cNvSpPr>
            <a:spLocks noChangeArrowheads="1"/>
          </p:cNvSpPr>
          <p:nvPr/>
        </p:nvSpPr>
        <p:spPr bwMode="auto">
          <a:xfrm>
            <a:off x="5324494" y="3349109"/>
            <a:ext cx="644525" cy="57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3200">
                <a:latin typeface="Symbol" charset="0"/>
                <a:sym typeface="Symbol" charset="0"/>
              </a:rPr>
              <a:t></a:t>
            </a:r>
            <a:endParaRPr lang="en-US">
              <a:latin typeface="Symbol" charset="0"/>
              <a:sym typeface="Symbol" charset="0"/>
            </a:endParaRPr>
          </a:p>
        </p:txBody>
      </p:sp>
      <p:sp>
        <p:nvSpPr>
          <p:cNvPr id="22536" name="Line 8"/>
          <p:cNvSpPr>
            <a:spLocks noChangeShapeType="1"/>
          </p:cNvSpPr>
          <p:nvPr/>
        </p:nvSpPr>
        <p:spPr bwMode="auto">
          <a:xfrm>
            <a:off x="711219" y="1032946"/>
            <a:ext cx="2514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7" name="Line 9"/>
          <p:cNvSpPr>
            <a:spLocks noChangeShapeType="1"/>
          </p:cNvSpPr>
          <p:nvPr/>
        </p:nvSpPr>
        <p:spPr bwMode="auto">
          <a:xfrm>
            <a:off x="711219" y="2480746"/>
            <a:ext cx="2514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8" name="Line 10"/>
          <p:cNvSpPr>
            <a:spLocks noChangeShapeType="1"/>
          </p:cNvSpPr>
          <p:nvPr/>
        </p:nvSpPr>
        <p:spPr bwMode="auto">
          <a:xfrm>
            <a:off x="711219" y="5071546"/>
            <a:ext cx="2514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9" name="Text Box 11"/>
          <p:cNvSpPr txBox="1">
            <a:spLocks noChangeArrowheads="1"/>
          </p:cNvSpPr>
          <p:nvPr/>
        </p:nvSpPr>
        <p:spPr bwMode="auto">
          <a:xfrm>
            <a:off x="1397019" y="5147746"/>
            <a:ext cx="1143000" cy="57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3200" baseline="30000">
                <a:latin typeface="Symbol" charset="0"/>
                <a:sym typeface="Symbol" charset="0"/>
              </a:rPr>
              <a:t></a:t>
            </a:r>
            <a:r>
              <a:rPr lang="en-US" sz="3200">
                <a:latin typeface="Gill Sans" charset="0"/>
              </a:rPr>
              <a:t>C</a:t>
            </a:r>
            <a:endParaRPr lang="en-US">
              <a:latin typeface="Gill Sans" charset="0"/>
            </a:endParaRPr>
          </a:p>
        </p:txBody>
      </p:sp>
      <p:pic>
        <p:nvPicPr>
          <p:cNvPr id="22540" name="Picture 12" descr="cosine"/>
          <p:cNvPicPr>
            <a:picLocks noChangeAspect="1" noChangeArrowheads="1"/>
          </p:cNvPicPr>
          <p:nvPr/>
        </p:nvPicPr>
        <p:blipFill>
          <a:blip r:embed="rId3">
            <a:extLst>
              <a:ext uri="{28A0092B-C50C-407E-A947-70E740481C1C}">
                <a14:useLocalDpi xmlns:a14="http://schemas.microsoft.com/office/drawing/2010/main" val="0"/>
              </a:ext>
            </a:extLst>
          </a:blip>
          <a:srcRect l="4282" t="-2325" r="53757" b="75107"/>
          <a:stretch>
            <a:fillRect/>
          </a:stretch>
        </p:blipFill>
        <p:spPr bwMode="auto">
          <a:xfrm>
            <a:off x="2430482" y="1482209"/>
            <a:ext cx="2987675" cy="463550"/>
          </a:xfrm>
          <a:prstGeom prst="rect">
            <a:avLst/>
          </a:prstGeom>
          <a:noFill/>
          <a:extLst>
            <a:ext uri="{909E8E84-426E-40DD-AFC4-6F175D3DCCD1}">
              <a14:hiddenFill xmlns:a14="http://schemas.microsoft.com/office/drawing/2010/main">
                <a:solidFill>
                  <a:srgbClr val="FFFFFF"/>
                </a:solidFill>
              </a14:hiddenFill>
            </a:ext>
          </a:extLst>
        </p:spPr>
      </p:pic>
      <p:sp>
        <p:nvSpPr>
          <p:cNvPr id="22541" name="Line 13"/>
          <p:cNvSpPr>
            <a:spLocks noChangeShapeType="1"/>
          </p:cNvSpPr>
          <p:nvPr/>
        </p:nvSpPr>
        <p:spPr bwMode="auto">
          <a:xfrm>
            <a:off x="3975119" y="1591746"/>
            <a:ext cx="76200" cy="0"/>
          </a:xfrm>
          <a:prstGeom prst="line">
            <a:avLst/>
          </a:prstGeom>
          <a:noFill/>
          <a:ln w="9525">
            <a:solidFill>
              <a:schemeClr val="tx1"/>
            </a:solidFill>
            <a:round/>
            <a:headEnd/>
            <a:tailEnd type="arrow" w="lg" len="med"/>
          </a:ln>
          <a:extLst>
            <a:ext uri="{909E8E84-426E-40DD-AFC4-6F175D3DCCD1}">
              <a14:hiddenFill xmlns:a14="http://schemas.microsoft.com/office/drawing/2010/main">
                <a:noFill/>
              </a14:hiddenFill>
            </a:ext>
          </a:extLst>
        </p:spPr>
        <p:txBody>
          <a:bodyPr wrap="none" anchor="ctr"/>
          <a:lstStyle/>
          <a:p>
            <a:endParaRPr lang="en-US"/>
          </a:p>
        </p:txBody>
      </p:sp>
      <p:pic>
        <p:nvPicPr>
          <p:cNvPr id="13" name="Picture 19" descr="oliski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65234" y="4391566"/>
            <a:ext cx="13335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0" descr="alcorta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87659" y="4416966"/>
            <a:ext cx="2301875"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21"/>
          <p:cNvSpPr txBox="1">
            <a:spLocks noChangeArrowheads="1"/>
          </p:cNvSpPr>
          <p:nvPr/>
        </p:nvSpPr>
        <p:spPr bwMode="auto">
          <a:xfrm>
            <a:off x="4859861" y="6245766"/>
            <a:ext cx="20934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smtClean="0"/>
              <a:t>Oliver </a:t>
            </a:r>
            <a:r>
              <a:rPr lang="en-US" sz="1800" dirty="0" err="1" smtClean="0"/>
              <a:t>Kirsebom</a:t>
            </a:r>
            <a:endParaRPr lang="en-US" sz="1800" dirty="0" smtClean="0"/>
          </a:p>
          <a:p>
            <a:r>
              <a:rPr lang="en-US" sz="1800" dirty="0" smtClean="0"/>
              <a:t>(</a:t>
            </a:r>
            <a:r>
              <a:rPr lang="en-US" sz="1800" dirty="0" err="1" smtClean="0"/>
              <a:t>Triumf</a:t>
            </a:r>
            <a:r>
              <a:rPr lang="en-US" sz="1800" dirty="0" smtClean="0"/>
              <a:t>)</a:t>
            </a:r>
            <a:endParaRPr lang="en-US" sz="1800" dirty="0"/>
          </a:p>
        </p:txBody>
      </p:sp>
      <p:sp>
        <p:nvSpPr>
          <p:cNvPr id="16" name="TextBox 22"/>
          <p:cNvSpPr txBox="1">
            <a:spLocks noChangeArrowheads="1"/>
          </p:cNvSpPr>
          <p:nvPr/>
        </p:nvSpPr>
        <p:spPr bwMode="auto">
          <a:xfrm>
            <a:off x="6955934" y="6245766"/>
            <a:ext cx="2209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t>Martin </a:t>
            </a:r>
            <a:r>
              <a:rPr lang="en-US" sz="1800" dirty="0" err="1" smtClean="0"/>
              <a:t>Alcorta</a:t>
            </a:r>
            <a:endParaRPr lang="en-US" sz="1800" dirty="0" smtClean="0"/>
          </a:p>
          <a:p>
            <a:r>
              <a:rPr lang="en-US" sz="1800" dirty="0" smtClean="0"/>
              <a:t>(Argonne)</a:t>
            </a:r>
            <a:endParaRPr lang="en-US" sz="1800" dirty="0"/>
          </a:p>
        </p:txBody>
      </p:sp>
    </p:spTree>
    <p:extLst>
      <p:ext uri="{BB962C8B-B14F-4D97-AF65-F5344CB8AC3E}">
        <p14:creationId xmlns:p14="http://schemas.microsoft.com/office/powerpoint/2010/main" val="3147266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7" name="Group 26"/>
          <p:cNvGrpSpPr>
            <a:grpSpLocks/>
          </p:cNvGrpSpPr>
          <p:nvPr/>
        </p:nvGrpSpPr>
        <p:grpSpPr bwMode="auto">
          <a:xfrm>
            <a:off x="2004480" y="1106037"/>
            <a:ext cx="5397120" cy="430606"/>
            <a:chOff x="1392" y="864"/>
            <a:chExt cx="3456" cy="299"/>
          </a:xfrm>
        </p:grpSpPr>
        <p:sp>
          <p:nvSpPr>
            <p:cNvPr id="47123" name="Text Box 8"/>
            <p:cNvSpPr txBox="1">
              <a:spLocks noChangeArrowheads="1"/>
            </p:cNvSpPr>
            <p:nvPr/>
          </p:nvSpPr>
          <p:spPr bwMode="auto">
            <a:xfrm>
              <a:off x="1392" y="864"/>
              <a:ext cx="3456"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2200" baseline="30000" dirty="0">
                  <a:cs typeface="ＭＳ Ｐゴシック" charset="0"/>
                </a:rPr>
                <a:t>3</a:t>
              </a:r>
              <a:r>
                <a:rPr lang="en-US" sz="2200" dirty="0">
                  <a:cs typeface="ＭＳ Ｐゴシック" charset="0"/>
                </a:rPr>
                <a:t>He+</a:t>
              </a:r>
              <a:r>
                <a:rPr lang="en-US" sz="2200" baseline="30000" dirty="0">
                  <a:cs typeface="ＭＳ Ｐゴシック" charset="0"/>
                </a:rPr>
                <a:t>10</a:t>
              </a:r>
              <a:r>
                <a:rPr lang="en-US" sz="2200" dirty="0">
                  <a:cs typeface="ＭＳ Ｐゴシック" charset="0"/>
                </a:rPr>
                <a:t>B        p+</a:t>
              </a:r>
              <a:r>
                <a:rPr lang="en-US" sz="2200" baseline="30000" dirty="0">
                  <a:cs typeface="ＭＳ Ｐゴシック" charset="0"/>
                </a:rPr>
                <a:t>12</a:t>
              </a:r>
              <a:r>
                <a:rPr lang="en-US" sz="2200" dirty="0">
                  <a:cs typeface="ＭＳ Ｐゴシック" charset="0"/>
                </a:rPr>
                <a:t>C*      </a:t>
              </a:r>
              <a:r>
                <a:rPr lang="en-US" sz="2200" dirty="0" smtClean="0">
                  <a:cs typeface="ＭＳ Ｐゴシック" charset="0"/>
                </a:rPr>
                <a:t>    </a:t>
              </a:r>
              <a:r>
                <a:rPr lang="en-US" sz="2200" dirty="0">
                  <a:cs typeface="ＭＳ Ｐゴシック" charset="0"/>
                </a:rPr>
                <a:t>p+3</a:t>
              </a:r>
              <a:r>
                <a:rPr lang="en-US" sz="2200" dirty="0">
                  <a:latin typeface="Symbol" charset="0"/>
                  <a:cs typeface="ＭＳ Ｐゴシック" charset="0"/>
                  <a:sym typeface="Symbol" charset="0"/>
                </a:rPr>
                <a:t></a:t>
              </a:r>
              <a:r>
                <a:rPr lang="en-US" sz="2200" dirty="0">
                  <a:cs typeface="ＭＳ Ｐゴシック" charset="0"/>
                </a:rPr>
                <a:t>      @ 4.9 MeV   </a:t>
              </a:r>
            </a:p>
          </p:txBody>
        </p:sp>
        <p:sp>
          <p:nvSpPr>
            <p:cNvPr id="47124" name="Line 9"/>
            <p:cNvSpPr>
              <a:spLocks noChangeShapeType="1"/>
            </p:cNvSpPr>
            <p:nvPr/>
          </p:nvSpPr>
          <p:spPr bwMode="auto">
            <a:xfrm>
              <a:off x="2160" y="1019"/>
              <a:ext cx="163" cy="0"/>
            </a:xfrm>
            <a:prstGeom prst="line">
              <a:avLst/>
            </a:prstGeom>
            <a:noFill/>
            <a:ln w="19050">
              <a:solidFill>
                <a:schemeClr val="tx1"/>
              </a:solidFill>
              <a:round/>
              <a:headEnd/>
              <a:tailEnd type="arrow" w="sm" len="sm"/>
            </a:ln>
            <a:extLst>
              <a:ext uri="{909E8E84-426E-40DD-AFC4-6F175D3DCCD1}">
                <a14:hiddenFill xmlns:a14="http://schemas.microsoft.com/office/drawing/2010/main">
                  <a:noFill/>
                </a14:hiddenFill>
              </a:ext>
            </a:extLst>
          </p:spPr>
          <p:txBody>
            <a:bodyPr wrap="none" anchor="ctr"/>
            <a:lstStyle/>
            <a:p>
              <a:endParaRPr lang="en-US"/>
            </a:p>
          </p:txBody>
        </p:sp>
        <p:sp>
          <p:nvSpPr>
            <p:cNvPr id="47125" name="Line 10"/>
            <p:cNvSpPr>
              <a:spLocks noChangeShapeType="1"/>
            </p:cNvSpPr>
            <p:nvPr/>
          </p:nvSpPr>
          <p:spPr bwMode="auto">
            <a:xfrm>
              <a:off x="2976" y="1019"/>
              <a:ext cx="163" cy="0"/>
            </a:xfrm>
            <a:prstGeom prst="line">
              <a:avLst/>
            </a:prstGeom>
            <a:noFill/>
            <a:ln w="19050">
              <a:solidFill>
                <a:schemeClr val="tx1"/>
              </a:solidFill>
              <a:round/>
              <a:headEnd/>
              <a:tailEnd type="arrow"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7108" name="Group 14"/>
          <p:cNvGrpSpPr>
            <a:grpSpLocks/>
          </p:cNvGrpSpPr>
          <p:nvPr/>
        </p:nvGrpSpPr>
        <p:grpSpPr bwMode="auto">
          <a:xfrm>
            <a:off x="645120" y="2834217"/>
            <a:ext cx="2741760" cy="3179854"/>
            <a:chOff x="432" y="1728"/>
            <a:chExt cx="1904" cy="2208"/>
          </a:xfrm>
        </p:grpSpPr>
        <p:pic>
          <p:nvPicPr>
            <p:cNvPr id="47121" name="Picture 15" descr="europ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476" t="4701" r="23409"/>
            <a:stretch>
              <a:fillRect/>
            </a:stretch>
          </p:blipFill>
          <p:spPr bwMode="auto">
            <a:xfrm>
              <a:off x="432" y="1728"/>
              <a:ext cx="1904"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2" name="Oval 16"/>
            <p:cNvSpPr>
              <a:spLocks noChangeArrowheads="1"/>
            </p:cNvSpPr>
            <p:nvPr/>
          </p:nvSpPr>
          <p:spPr bwMode="auto">
            <a:xfrm>
              <a:off x="675" y="3493"/>
              <a:ext cx="93" cy="93"/>
            </a:xfrm>
            <a:prstGeom prst="ellipse">
              <a:avLst/>
            </a:prstGeom>
            <a:solidFill>
              <a:srgbClr val="A14A23"/>
            </a:solidFill>
            <a:ln w="9525">
              <a:solidFill>
                <a:srgbClr val="A14A23"/>
              </a:solidFill>
              <a:round/>
              <a:headEnd/>
              <a:tailEnd/>
            </a:ln>
          </p:spPr>
          <p:txBody>
            <a:bodyPr wrap="none" anchor="ctr"/>
            <a:lstStyle/>
            <a:p>
              <a:pPr defTabSz="829452" eaLnBrk="0"/>
              <a:endParaRPr lang="da-DK" sz="2200">
                <a:latin typeface="Arial" charset="0"/>
                <a:cs typeface="ＭＳ Ｐゴシック" charset="0"/>
              </a:endParaRPr>
            </a:p>
          </p:txBody>
        </p:sp>
      </p:grpSp>
      <p:sp>
        <p:nvSpPr>
          <p:cNvPr id="47110" name="Rectangle 18"/>
          <p:cNvSpPr>
            <a:spLocks noChangeArrowheads="1"/>
          </p:cNvSpPr>
          <p:nvPr/>
        </p:nvSpPr>
        <p:spPr bwMode="auto">
          <a:xfrm>
            <a:off x="4700160" y="6152326"/>
            <a:ext cx="3193973" cy="283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45" tIns="41473" rIns="82945" bIns="41473">
            <a:spAutoFit/>
          </a:bodyPr>
          <a:lstStyle/>
          <a:p>
            <a:pPr defTabSz="829452" eaLnBrk="0"/>
            <a:r>
              <a:rPr lang="en-US" sz="1300">
                <a:cs typeface="ＭＳ Ｐゴシック" charset="0"/>
              </a:rPr>
              <a:t>M. Alcorta et al., NIM A 605, 318–325 (2009)</a:t>
            </a:r>
          </a:p>
        </p:txBody>
      </p:sp>
      <p:grpSp>
        <p:nvGrpSpPr>
          <p:cNvPr id="47111" name="Group 23"/>
          <p:cNvGrpSpPr>
            <a:grpSpLocks/>
          </p:cNvGrpSpPr>
          <p:nvPr/>
        </p:nvGrpSpPr>
        <p:grpSpPr bwMode="auto">
          <a:xfrm>
            <a:off x="4406477" y="3653304"/>
            <a:ext cx="1031040" cy="1180924"/>
            <a:chOff x="4516" y="2544"/>
            <a:chExt cx="464" cy="532"/>
          </a:xfrm>
        </p:grpSpPr>
        <p:pic>
          <p:nvPicPr>
            <p:cNvPr id="47118" name="Picture 20" descr="lego_model_man"/>
            <p:cNvPicPr>
              <a:picLocks noChangeAspect="1" noChangeArrowheads="1"/>
            </p:cNvPicPr>
            <p:nvPr/>
          </p:nvPicPr>
          <p:blipFill>
            <a:blip r:embed="rId4">
              <a:extLst>
                <a:ext uri="{28A0092B-C50C-407E-A947-70E740481C1C}">
                  <a14:useLocalDpi xmlns:a14="http://schemas.microsoft.com/office/drawing/2010/main" val="0"/>
                </a:ext>
              </a:extLst>
            </a:blip>
            <a:srcRect l="33386" r="30193" b="15004"/>
            <a:stretch>
              <a:fillRect/>
            </a:stretch>
          </p:blipFill>
          <p:spPr bwMode="auto">
            <a:xfrm>
              <a:off x="4608" y="2544"/>
              <a:ext cx="273"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9" name="Rectangle 21"/>
            <p:cNvSpPr>
              <a:spLocks noChangeArrowheads="1"/>
            </p:cNvSpPr>
            <p:nvPr/>
          </p:nvSpPr>
          <p:spPr bwMode="auto">
            <a:xfrm>
              <a:off x="4516" y="2884"/>
              <a:ext cx="144"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829452" eaLnBrk="0"/>
              <a:endParaRPr lang="da-DK" sz="2200">
                <a:latin typeface="Arial" charset="0"/>
                <a:cs typeface="ＭＳ Ｐゴシック" charset="0"/>
              </a:endParaRPr>
            </a:p>
          </p:txBody>
        </p:sp>
        <p:sp>
          <p:nvSpPr>
            <p:cNvPr id="47120" name="Rectangle 22"/>
            <p:cNvSpPr>
              <a:spLocks noChangeArrowheads="1"/>
            </p:cNvSpPr>
            <p:nvPr/>
          </p:nvSpPr>
          <p:spPr bwMode="auto">
            <a:xfrm>
              <a:off x="4836" y="2880"/>
              <a:ext cx="144"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829452" eaLnBrk="0"/>
              <a:endParaRPr lang="da-DK" sz="2200">
                <a:latin typeface="Arial" charset="0"/>
                <a:cs typeface="ＭＳ Ｐゴシック" charset="0"/>
              </a:endParaRPr>
            </a:p>
          </p:txBody>
        </p:sp>
      </p:grpSp>
      <p:sp>
        <p:nvSpPr>
          <p:cNvPr id="47113" name="Rectangle 27"/>
          <p:cNvSpPr>
            <a:spLocks noChangeArrowheads="1"/>
          </p:cNvSpPr>
          <p:nvPr/>
        </p:nvSpPr>
        <p:spPr bwMode="auto">
          <a:xfrm>
            <a:off x="276480" y="5530181"/>
            <a:ext cx="1486080" cy="33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45" tIns="41473" rIns="82945" bIns="41473">
            <a:spAutoFit/>
          </a:bodyPr>
          <a:lstStyle/>
          <a:p>
            <a:pPr defTabSz="829452" eaLnBrk="0"/>
            <a:r>
              <a:rPr lang="en-US" sz="1600">
                <a:solidFill>
                  <a:srgbClr val="A25C29"/>
                </a:solidFill>
                <a:cs typeface="ＭＳ Ｐゴシック" charset="0"/>
              </a:rPr>
              <a:t>CMAM, Madrid</a:t>
            </a:r>
            <a:endParaRPr lang="en-US" sz="1600">
              <a:solidFill>
                <a:srgbClr val="A25C29"/>
              </a:solidFill>
              <a:latin typeface="Gill Sans" charset="0"/>
              <a:cs typeface="ＭＳ Ｐゴシック" charset="0"/>
            </a:endParaRPr>
          </a:p>
        </p:txBody>
      </p:sp>
      <p:grpSp>
        <p:nvGrpSpPr>
          <p:cNvPr id="47114" name="Group 25"/>
          <p:cNvGrpSpPr>
            <a:grpSpLocks/>
          </p:cNvGrpSpPr>
          <p:nvPr/>
        </p:nvGrpSpPr>
        <p:grpSpPr bwMode="auto">
          <a:xfrm>
            <a:off x="2004480" y="1728182"/>
            <a:ext cx="4976640" cy="430606"/>
            <a:chOff x="1392" y="1248"/>
            <a:chExt cx="3456" cy="299"/>
          </a:xfrm>
        </p:grpSpPr>
        <p:sp>
          <p:nvSpPr>
            <p:cNvPr id="47115" name="Text Box 8"/>
            <p:cNvSpPr txBox="1">
              <a:spLocks noChangeArrowheads="1"/>
            </p:cNvSpPr>
            <p:nvPr/>
          </p:nvSpPr>
          <p:spPr bwMode="auto">
            <a:xfrm>
              <a:off x="1392" y="1248"/>
              <a:ext cx="3456"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2200" baseline="30000">
                  <a:cs typeface="ＭＳ Ｐゴシック" charset="0"/>
                </a:rPr>
                <a:t>3</a:t>
              </a:r>
              <a:r>
                <a:rPr lang="en-US" sz="2200">
                  <a:cs typeface="ＭＳ Ｐゴシック" charset="0"/>
                </a:rPr>
                <a:t>He+</a:t>
              </a:r>
              <a:r>
                <a:rPr lang="en-US" sz="2200" baseline="30000">
                  <a:cs typeface="ＭＳ Ｐゴシック" charset="0"/>
                </a:rPr>
                <a:t>11</a:t>
              </a:r>
              <a:r>
                <a:rPr lang="en-US" sz="2200">
                  <a:cs typeface="ＭＳ Ｐゴシック" charset="0"/>
                </a:rPr>
                <a:t>B        d+</a:t>
              </a:r>
              <a:r>
                <a:rPr lang="en-US" sz="2200" baseline="30000">
                  <a:cs typeface="ＭＳ Ｐゴシック" charset="0"/>
                </a:rPr>
                <a:t>12</a:t>
              </a:r>
              <a:r>
                <a:rPr lang="en-US" sz="2200">
                  <a:cs typeface="ＭＳ Ｐゴシック" charset="0"/>
                </a:rPr>
                <a:t>C*       d+3</a:t>
              </a:r>
              <a:r>
                <a:rPr lang="en-US" sz="2200">
                  <a:latin typeface="Symbol" charset="0"/>
                  <a:cs typeface="ＭＳ Ｐゴシック" charset="0"/>
                  <a:sym typeface="Symbol" charset="0"/>
                </a:rPr>
                <a:t></a:t>
              </a:r>
              <a:r>
                <a:rPr lang="en-US" sz="2200">
                  <a:cs typeface="ＭＳ Ｐゴシック" charset="0"/>
                </a:rPr>
                <a:t>      @ 8.5 MeV   </a:t>
              </a:r>
            </a:p>
          </p:txBody>
        </p:sp>
        <p:sp>
          <p:nvSpPr>
            <p:cNvPr id="47116" name="Line 9"/>
            <p:cNvSpPr>
              <a:spLocks noChangeShapeType="1"/>
            </p:cNvSpPr>
            <p:nvPr/>
          </p:nvSpPr>
          <p:spPr bwMode="auto">
            <a:xfrm>
              <a:off x="2142" y="1403"/>
              <a:ext cx="163" cy="0"/>
            </a:xfrm>
            <a:prstGeom prst="line">
              <a:avLst/>
            </a:prstGeom>
            <a:noFill/>
            <a:ln w="19050">
              <a:solidFill>
                <a:schemeClr val="tx1"/>
              </a:solidFill>
              <a:round/>
              <a:headEnd/>
              <a:tailEnd type="arrow" w="sm" len="sm"/>
            </a:ln>
            <a:extLst>
              <a:ext uri="{909E8E84-426E-40DD-AFC4-6F175D3DCCD1}">
                <a14:hiddenFill xmlns:a14="http://schemas.microsoft.com/office/drawing/2010/main">
                  <a:noFill/>
                </a14:hiddenFill>
              </a:ext>
            </a:extLst>
          </p:spPr>
          <p:txBody>
            <a:bodyPr wrap="none" anchor="ctr"/>
            <a:lstStyle/>
            <a:p>
              <a:endParaRPr lang="en-US"/>
            </a:p>
          </p:txBody>
        </p:sp>
        <p:sp>
          <p:nvSpPr>
            <p:cNvPr id="47117" name="Line 10"/>
            <p:cNvSpPr>
              <a:spLocks noChangeShapeType="1"/>
            </p:cNvSpPr>
            <p:nvPr/>
          </p:nvSpPr>
          <p:spPr bwMode="auto">
            <a:xfrm>
              <a:off x="2952" y="1403"/>
              <a:ext cx="163" cy="0"/>
            </a:xfrm>
            <a:prstGeom prst="line">
              <a:avLst/>
            </a:prstGeom>
            <a:noFill/>
            <a:ln w="19050">
              <a:solidFill>
                <a:schemeClr val="tx1"/>
              </a:solidFill>
              <a:round/>
              <a:headEnd/>
              <a:tailEnd type="arrow" w="sm" len="sm"/>
            </a:ln>
            <a:extLst>
              <a:ext uri="{909E8E84-426E-40DD-AFC4-6F175D3DCCD1}">
                <a14:hiddenFill xmlns:a14="http://schemas.microsoft.com/office/drawing/2010/main">
                  <a:noFill/>
                </a14:hiddenFill>
              </a:ext>
            </a:extLst>
          </p:spPr>
          <p:txBody>
            <a:bodyPr wrap="none" anchor="ctr"/>
            <a:lstStyle/>
            <a:p>
              <a:endParaRPr lang="en-US"/>
            </a:p>
          </p:txBody>
        </p:sp>
      </p:grpSp>
      <p:pic>
        <p:nvPicPr>
          <p:cNvPr id="22" name="Picture 21" descr="cmam1.jpg"/>
          <p:cNvPicPr>
            <a:picLocks noChangeAspect="1"/>
          </p:cNvPicPr>
          <p:nvPr/>
        </p:nvPicPr>
        <p:blipFill>
          <a:blip r:embed="rId5" cstate="print"/>
          <a:stretch>
            <a:fillRect/>
          </a:stretch>
        </p:blipFill>
        <p:spPr>
          <a:xfrm>
            <a:off x="846640" y="819852"/>
            <a:ext cx="7772144" cy="1433581"/>
          </a:xfrm>
          <a:prstGeom prst="rect">
            <a:avLst/>
          </a:prstGeom>
          <a:noFill/>
          <a:ln>
            <a:noFill/>
          </a:ln>
        </p:spPr>
      </p:pic>
      <p:pic>
        <p:nvPicPr>
          <p:cNvPr id="24" name="Picture 17" descr="dsssd_pic_alias"/>
          <p:cNvPicPr>
            <a:picLocks noChangeAspect="1" noChangeArrowheads="1"/>
          </p:cNvPicPr>
          <p:nvPr/>
        </p:nvPicPr>
        <p:blipFill>
          <a:blip r:embed="rId6">
            <a:extLst>
              <a:ext uri="{28A0092B-C50C-407E-A947-70E740481C1C}">
                <a14:useLocalDpi xmlns:a14="http://schemas.microsoft.com/office/drawing/2010/main" val="0"/>
              </a:ext>
            </a:extLst>
          </a:blip>
          <a:srcRect l="23456" t="10358" r="10689" b="6079"/>
          <a:stretch>
            <a:fillRect/>
          </a:stretch>
        </p:blipFill>
        <p:spPr bwMode="auto">
          <a:xfrm>
            <a:off x="5535660" y="2921663"/>
            <a:ext cx="3179520" cy="30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5301934" y="2710924"/>
            <a:ext cx="521334" cy="369332"/>
          </a:xfrm>
          <a:prstGeom prst="rect">
            <a:avLst/>
          </a:prstGeom>
        </p:spPr>
        <p:txBody>
          <a:bodyPr wrap="none">
            <a:spAutoFit/>
          </a:bodyPr>
          <a:lstStyle/>
          <a:p>
            <a:r>
              <a:rPr lang="en-US" baseline="30000" dirty="0">
                <a:cs typeface="ＭＳ Ｐゴシック" charset="0"/>
              </a:rPr>
              <a:t>3</a:t>
            </a:r>
            <a:r>
              <a:rPr lang="en-US" dirty="0">
                <a:cs typeface="ＭＳ Ｐゴシック" charset="0"/>
              </a:rPr>
              <a:t>He</a:t>
            </a:r>
            <a:endParaRPr lang="en-US" dirty="0"/>
          </a:p>
        </p:txBody>
      </p:sp>
    </p:spTree>
    <p:extLst>
      <p:ext uri="{BB962C8B-B14F-4D97-AF65-F5344CB8AC3E}">
        <p14:creationId xmlns:p14="http://schemas.microsoft.com/office/powerpoint/2010/main" val="52370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l="39945" r="22563"/>
          <a:stretch/>
        </p:blipFill>
        <p:spPr>
          <a:xfrm>
            <a:off x="914399" y="1435112"/>
            <a:ext cx="3428269" cy="4713088"/>
          </a:xfrm>
          <a:prstGeom prst="rect">
            <a:avLst/>
          </a:prstGeom>
        </p:spPr>
      </p:pic>
      <p:pic>
        <p:nvPicPr>
          <p:cNvPr id="24599" name="Picture 23" descr="15MeVgamma"/>
          <p:cNvPicPr>
            <a:picLocks noChangeAspect="1" noChangeArrowheads="1"/>
          </p:cNvPicPr>
          <p:nvPr/>
        </p:nvPicPr>
        <p:blipFill>
          <a:blip r:embed="rId4">
            <a:extLst>
              <a:ext uri="{28A0092B-C50C-407E-A947-70E740481C1C}">
                <a14:useLocalDpi xmlns:a14="http://schemas.microsoft.com/office/drawing/2010/main" val="0"/>
              </a:ext>
            </a:extLst>
          </a:blip>
          <a:srcRect l="1653" t="3307" r="3659" b="2579"/>
          <a:stretch>
            <a:fillRect/>
          </a:stretch>
        </p:blipFill>
        <p:spPr bwMode="auto">
          <a:xfrm>
            <a:off x="4236" y="1435112"/>
            <a:ext cx="5159375" cy="5127625"/>
          </a:xfrm>
          <a:prstGeom prst="rect">
            <a:avLst/>
          </a:prstGeom>
          <a:noFill/>
          <a:extLst>
            <a:ext uri="{909E8E84-426E-40DD-AFC4-6F175D3DCCD1}">
              <a14:hiddenFill xmlns:a14="http://schemas.microsoft.com/office/drawing/2010/main">
                <a:solidFill>
                  <a:srgbClr val="FFFFFF"/>
                </a:solidFill>
              </a14:hiddenFill>
            </a:ext>
          </a:extLst>
        </p:spPr>
      </p:pic>
      <p:sp>
        <p:nvSpPr>
          <p:cNvPr id="24601" name="Rectangle 25"/>
          <p:cNvSpPr>
            <a:spLocks noChangeArrowheads="1"/>
          </p:cNvSpPr>
          <p:nvPr/>
        </p:nvSpPr>
        <p:spPr bwMode="auto">
          <a:xfrm>
            <a:off x="4203700" y="6292850"/>
            <a:ext cx="4473500" cy="33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600" dirty="0">
                <a:latin typeface="Gill Sans" charset="0"/>
              </a:rPr>
              <a:t>O. S. </a:t>
            </a:r>
            <a:r>
              <a:rPr lang="en-US" sz="1600" dirty="0" err="1">
                <a:latin typeface="Gill Sans" charset="0"/>
              </a:rPr>
              <a:t>Kirsebom</a:t>
            </a:r>
            <a:r>
              <a:rPr lang="en-US" sz="1600" dirty="0">
                <a:latin typeface="Gill Sans" charset="0"/>
              </a:rPr>
              <a:t> </a:t>
            </a:r>
            <a:r>
              <a:rPr lang="en-US" sz="1600" i="1" dirty="0">
                <a:latin typeface="Gill Sans" charset="0"/>
              </a:rPr>
              <a:t>et al.</a:t>
            </a:r>
            <a:r>
              <a:rPr lang="en-US" sz="1600" dirty="0">
                <a:latin typeface="Gill Sans" charset="0"/>
              </a:rPr>
              <a:t>, Phys. </a:t>
            </a:r>
            <a:r>
              <a:rPr lang="en-US" sz="1600" dirty="0" err="1">
                <a:latin typeface="Gill Sans" charset="0"/>
              </a:rPr>
              <a:t>Lett</a:t>
            </a:r>
            <a:r>
              <a:rPr lang="en-US" sz="1600" dirty="0">
                <a:latin typeface="Gill Sans" charset="0"/>
              </a:rPr>
              <a:t>. </a:t>
            </a:r>
            <a:r>
              <a:rPr lang="en-US" sz="1600" b="1" dirty="0" smtClean="0">
                <a:latin typeface="Gill Sans" charset="0"/>
              </a:rPr>
              <a:t>B680</a:t>
            </a:r>
            <a:r>
              <a:rPr lang="en-US" sz="1600" dirty="0">
                <a:latin typeface="Gill Sans" charset="0"/>
              </a:rPr>
              <a:t>, 44-49 (2009)</a:t>
            </a:r>
          </a:p>
        </p:txBody>
      </p:sp>
      <p:sp>
        <p:nvSpPr>
          <p:cNvPr id="23" name="TextBox 22"/>
          <p:cNvSpPr txBox="1"/>
          <p:nvPr/>
        </p:nvSpPr>
        <p:spPr>
          <a:xfrm>
            <a:off x="1749" y="713563"/>
            <a:ext cx="9230504" cy="600164"/>
          </a:xfrm>
          <a:prstGeom prst="rect">
            <a:avLst/>
          </a:prstGeom>
          <a:noFill/>
        </p:spPr>
        <p:txBody>
          <a:bodyPr wrap="none" rtlCol="0">
            <a:spAutoFit/>
          </a:bodyPr>
          <a:lstStyle/>
          <a:p>
            <a:pPr algn="ctr"/>
            <a:r>
              <a:rPr lang="en-US" sz="3300" dirty="0" smtClean="0">
                <a:solidFill>
                  <a:srgbClr val="000000"/>
                </a:solidFill>
                <a:ea typeface="Arial Unicode MS"/>
                <a:cs typeface="Arial Unicode MS"/>
              </a:rPr>
              <a:t>1</a:t>
            </a:r>
            <a:r>
              <a:rPr lang="en-US" sz="3300" baseline="30000" dirty="0" smtClean="0">
                <a:solidFill>
                  <a:srgbClr val="000000"/>
                </a:solidFill>
                <a:ea typeface="Arial Unicode MS"/>
                <a:cs typeface="Arial Unicode MS"/>
              </a:rPr>
              <a:t>st</a:t>
            </a:r>
            <a:r>
              <a:rPr lang="en-US" sz="3300" dirty="0" smtClean="0">
                <a:solidFill>
                  <a:srgbClr val="000000"/>
                </a:solidFill>
                <a:ea typeface="Arial Unicode MS"/>
                <a:cs typeface="Arial Unicode MS"/>
              </a:rPr>
              <a:t> case : </a:t>
            </a:r>
            <a:r>
              <a:rPr lang="en-US" sz="3300" dirty="0" smtClean="0">
                <a:solidFill>
                  <a:srgbClr val="000000"/>
                </a:solidFill>
                <a:latin typeface="Symbol" charset="2"/>
                <a:ea typeface="Arial Unicode MS"/>
                <a:cs typeface="Symbol" charset="2"/>
              </a:rPr>
              <a:t>g</a:t>
            </a:r>
            <a:r>
              <a:rPr lang="en-US" sz="3300" dirty="0" smtClean="0">
                <a:solidFill>
                  <a:srgbClr val="000000"/>
                </a:solidFill>
                <a:ea typeface="Arial Unicode MS"/>
                <a:cs typeface="Arial Unicode MS"/>
              </a:rPr>
              <a:t>-decay of 1</a:t>
            </a:r>
            <a:r>
              <a:rPr lang="en-US" sz="3300" baseline="30000" dirty="0" smtClean="0">
                <a:solidFill>
                  <a:srgbClr val="000000"/>
                </a:solidFill>
                <a:ea typeface="Arial Unicode MS"/>
                <a:cs typeface="Arial Unicode MS"/>
              </a:rPr>
              <a:t>+</a:t>
            </a:r>
            <a:r>
              <a:rPr lang="en-US" sz="3300" dirty="0" smtClean="0">
                <a:solidFill>
                  <a:srgbClr val="000000"/>
                </a:solidFill>
                <a:ea typeface="Arial Unicode MS"/>
                <a:cs typeface="Arial Unicode MS"/>
              </a:rPr>
              <a:t> states (proof-of-principle)</a:t>
            </a:r>
            <a:endParaRPr lang="en-US" sz="3300" dirty="0">
              <a:solidFill>
                <a:srgbClr val="000000"/>
              </a:solidFill>
              <a:ea typeface="Arial Unicode MS"/>
              <a:cs typeface="Arial Unicode MS"/>
            </a:endParaRPr>
          </a:p>
        </p:txBody>
      </p:sp>
      <p:sp>
        <p:nvSpPr>
          <p:cNvPr id="6" name="Text Box 8"/>
          <p:cNvSpPr txBox="1">
            <a:spLocks noChangeArrowheads="1"/>
          </p:cNvSpPr>
          <p:nvPr/>
        </p:nvSpPr>
        <p:spPr bwMode="auto">
          <a:xfrm>
            <a:off x="5252511" y="1765601"/>
            <a:ext cx="3615942" cy="43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2200" baseline="30000" dirty="0">
                <a:cs typeface="ＭＳ Ｐゴシック" charset="0"/>
              </a:rPr>
              <a:t>3</a:t>
            </a:r>
            <a:r>
              <a:rPr lang="en-US" sz="2200" dirty="0">
                <a:cs typeface="ＭＳ Ｐゴシック" charset="0"/>
              </a:rPr>
              <a:t>He+</a:t>
            </a:r>
            <a:r>
              <a:rPr lang="en-US" sz="2200" baseline="30000" dirty="0">
                <a:cs typeface="ＭＳ Ｐゴシック" charset="0"/>
              </a:rPr>
              <a:t>10</a:t>
            </a:r>
            <a:r>
              <a:rPr lang="en-US" sz="2200" dirty="0">
                <a:cs typeface="ＭＳ Ｐゴシック" charset="0"/>
              </a:rPr>
              <a:t>B        p+</a:t>
            </a:r>
            <a:r>
              <a:rPr lang="en-US" sz="2200" baseline="30000" dirty="0">
                <a:cs typeface="ＭＳ Ｐゴシック" charset="0"/>
              </a:rPr>
              <a:t>12</a:t>
            </a:r>
            <a:r>
              <a:rPr lang="en-US" sz="2200" dirty="0">
                <a:cs typeface="ＭＳ Ｐゴシック" charset="0"/>
              </a:rPr>
              <a:t>C*      </a:t>
            </a:r>
            <a:r>
              <a:rPr lang="en-US" sz="2200" dirty="0" smtClean="0">
                <a:cs typeface="ＭＳ Ｐゴシック" charset="0"/>
              </a:rPr>
              <a:t> p</a:t>
            </a:r>
            <a:r>
              <a:rPr lang="en-US" sz="2200" dirty="0">
                <a:cs typeface="ＭＳ Ｐゴシック" charset="0"/>
              </a:rPr>
              <a:t>+</a:t>
            </a:r>
            <a:r>
              <a:rPr lang="en-US" sz="2200" dirty="0" smtClean="0">
                <a:cs typeface="ＭＳ Ｐゴシック" charset="0"/>
              </a:rPr>
              <a:t>3</a:t>
            </a:r>
            <a:r>
              <a:rPr lang="en-US" sz="2200" dirty="0" smtClean="0">
                <a:latin typeface="Symbol" charset="0"/>
                <a:cs typeface="ＭＳ Ｐゴシック" charset="0"/>
                <a:sym typeface="Symbol" charset="0"/>
              </a:rPr>
              <a:t></a:t>
            </a:r>
            <a:endParaRPr lang="en-US" sz="2200" dirty="0">
              <a:cs typeface="ＭＳ Ｐゴシック" charset="0"/>
            </a:endParaRPr>
          </a:p>
        </p:txBody>
      </p:sp>
      <p:sp>
        <p:nvSpPr>
          <p:cNvPr id="7" name="Line 4"/>
          <p:cNvSpPr>
            <a:spLocks noChangeAspect="1" noChangeShapeType="1"/>
          </p:cNvSpPr>
          <p:nvPr/>
        </p:nvSpPr>
        <p:spPr bwMode="auto">
          <a:xfrm>
            <a:off x="6322462" y="2015057"/>
            <a:ext cx="287997" cy="1013"/>
          </a:xfrm>
          <a:prstGeom prst="line">
            <a:avLst/>
          </a:prstGeom>
          <a:noFill/>
          <a:ln w="36720">
            <a:solidFill>
              <a:schemeClr val="tx1"/>
            </a:solidFill>
            <a:miter lim="800000"/>
            <a:headEnd/>
            <a:tailEnd type="triangle" w="med" len="med"/>
          </a:ln>
        </p:spPr>
        <p:txBody>
          <a:bodyPr lIns="91420" tIns="45711" rIns="91420" bIns="45711"/>
          <a:lstStyle/>
          <a:p>
            <a:endParaRPr lang="es-ES"/>
          </a:p>
        </p:txBody>
      </p:sp>
      <p:sp>
        <p:nvSpPr>
          <p:cNvPr id="8" name="Line 4"/>
          <p:cNvSpPr>
            <a:spLocks noChangeAspect="1" noChangeShapeType="1"/>
          </p:cNvSpPr>
          <p:nvPr/>
        </p:nvSpPr>
        <p:spPr bwMode="auto">
          <a:xfrm>
            <a:off x="7541641" y="2015060"/>
            <a:ext cx="287997" cy="1013"/>
          </a:xfrm>
          <a:prstGeom prst="line">
            <a:avLst/>
          </a:prstGeom>
          <a:noFill/>
          <a:ln w="36720">
            <a:solidFill>
              <a:schemeClr val="tx1"/>
            </a:solidFill>
            <a:miter lim="800000"/>
            <a:headEnd/>
            <a:tailEnd type="triangle" w="med" len="med"/>
          </a:ln>
        </p:spPr>
        <p:txBody>
          <a:bodyPr lIns="91420" tIns="45711" rIns="91420" bIns="45711"/>
          <a:lstStyle/>
          <a:p>
            <a:endParaRPr lang="es-ES"/>
          </a:p>
        </p:txBody>
      </p:sp>
      <p:pic>
        <p:nvPicPr>
          <p:cNvPr id="10" name="Picture 17" descr="dsssd_pic_alias"/>
          <p:cNvPicPr>
            <a:picLocks noChangeAspect="1" noChangeArrowheads="1"/>
          </p:cNvPicPr>
          <p:nvPr/>
        </p:nvPicPr>
        <p:blipFill>
          <a:blip r:embed="rId5">
            <a:extLst>
              <a:ext uri="{28A0092B-C50C-407E-A947-70E740481C1C}">
                <a14:useLocalDpi xmlns:a14="http://schemas.microsoft.com/office/drawing/2010/main" val="0"/>
              </a:ext>
            </a:extLst>
          </a:blip>
          <a:srcRect l="23456" t="10358" r="10689" b="6079"/>
          <a:stretch>
            <a:fillRect/>
          </a:stretch>
        </p:blipFill>
        <p:spPr bwMode="auto">
          <a:xfrm>
            <a:off x="5535660" y="2921663"/>
            <a:ext cx="3179520" cy="30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01934" y="2710924"/>
            <a:ext cx="521334" cy="369332"/>
          </a:xfrm>
          <a:prstGeom prst="rect">
            <a:avLst/>
          </a:prstGeom>
        </p:spPr>
        <p:txBody>
          <a:bodyPr wrap="none">
            <a:spAutoFit/>
          </a:bodyPr>
          <a:lstStyle/>
          <a:p>
            <a:r>
              <a:rPr lang="en-US" baseline="30000" dirty="0">
                <a:cs typeface="ＭＳ Ｐゴシック" charset="0"/>
              </a:rPr>
              <a:t>3</a:t>
            </a:r>
            <a:r>
              <a:rPr lang="en-US" dirty="0">
                <a:cs typeface="ＭＳ Ｐゴシック" charset="0"/>
              </a:rPr>
              <a:t>He</a:t>
            </a:r>
            <a:endParaRPr lang="en-US" dirty="0"/>
          </a:p>
        </p:txBody>
      </p:sp>
    </p:spTree>
    <p:extLst>
      <p:ext uri="{BB962C8B-B14F-4D97-AF65-F5344CB8AC3E}">
        <p14:creationId xmlns:p14="http://schemas.microsoft.com/office/powerpoint/2010/main" val="2251215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1600" y="3429000"/>
            <a:ext cx="2718332" cy="2699973"/>
          </a:xfrm>
          <a:prstGeom prst="rect">
            <a:avLst/>
          </a:prstGeom>
        </p:spPr>
      </p:pic>
      <p:sp>
        <p:nvSpPr>
          <p:cNvPr id="2" name="TextBox 1"/>
          <p:cNvSpPr txBox="1"/>
          <p:nvPr/>
        </p:nvSpPr>
        <p:spPr>
          <a:xfrm>
            <a:off x="35615" y="611965"/>
            <a:ext cx="9230504" cy="600164"/>
          </a:xfrm>
          <a:prstGeom prst="rect">
            <a:avLst/>
          </a:prstGeom>
          <a:noFill/>
        </p:spPr>
        <p:txBody>
          <a:bodyPr wrap="none" rtlCol="0">
            <a:spAutoFit/>
          </a:bodyPr>
          <a:lstStyle/>
          <a:p>
            <a:pPr algn="ctr"/>
            <a:r>
              <a:rPr lang="en-US" sz="3300" dirty="0" smtClean="0">
                <a:solidFill>
                  <a:srgbClr val="000000"/>
                </a:solidFill>
                <a:ea typeface="Arial Unicode MS"/>
                <a:cs typeface="Arial Unicode MS"/>
              </a:rPr>
              <a:t>1</a:t>
            </a:r>
            <a:r>
              <a:rPr lang="en-US" sz="3300" baseline="30000" dirty="0" smtClean="0">
                <a:solidFill>
                  <a:srgbClr val="000000"/>
                </a:solidFill>
                <a:ea typeface="Arial Unicode MS"/>
                <a:cs typeface="Arial Unicode MS"/>
              </a:rPr>
              <a:t>st</a:t>
            </a:r>
            <a:r>
              <a:rPr lang="en-US" sz="3300" dirty="0" smtClean="0">
                <a:solidFill>
                  <a:srgbClr val="000000"/>
                </a:solidFill>
                <a:ea typeface="Arial Unicode MS"/>
                <a:cs typeface="Arial Unicode MS"/>
              </a:rPr>
              <a:t> case : </a:t>
            </a:r>
            <a:r>
              <a:rPr lang="en-US" sz="3300" dirty="0" smtClean="0">
                <a:solidFill>
                  <a:srgbClr val="000000"/>
                </a:solidFill>
                <a:latin typeface="Symbol" charset="2"/>
                <a:ea typeface="Arial Unicode MS"/>
                <a:cs typeface="Symbol" charset="2"/>
              </a:rPr>
              <a:t>g</a:t>
            </a:r>
            <a:r>
              <a:rPr lang="en-US" sz="3300" dirty="0" smtClean="0">
                <a:solidFill>
                  <a:srgbClr val="000000"/>
                </a:solidFill>
                <a:ea typeface="Arial Unicode MS"/>
                <a:cs typeface="Arial Unicode MS"/>
              </a:rPr>
              <a:t>-decay of 1</a:t>
            </a:r>
            <a:r>
              <a:rPr lang="en-US" sz="3300" baseline="30000" dirty="0" smtClean="0">
                <a:solidFill>
                  <a:srgbClr val="000000"/>
                </a:solidFill>
                <a:ea typeface="Arial Unicode MS"/>
                <a:cs typeface="Arial Unicode MS"/>
              </a:rPr>
              <a:t>+</a:t>
            </a:r>
            <a:r>
              <a:rPr lang="en-US" sz="3300" dirty="0" smtClean="0">
                <a:solidFill>
                  <a:srgbClr val="000000"/>
                </a:solidFill>
                <a:ea typeface="Arial Unicode MS"/>
                <a:cs typeface="Arial Unicode MS"/>
              </a:rPr>
              <a:t> states (proof-of-principle)</a:t>
            </a:r>
            <a:endParaRPr lang="en-US" sz="3300" dirty="0">
              <a:solidFill>
                <a:srgbClr val="000000"/>
              </a:solidFill>
              <a:ea typeface="Arial Unicode MS"/>
              <a:cs typeface="Arial Unicode MS"/>
            </a:endParaRPr>
          </a:p>
        </p:txBody>
      </p:sp>
      <p:pic>
        <p:nvPicPr>
          <p:cNvPr id="4" name="Picture 3"/>
          <p:cNvPicPr>
            <a:picLocks noChangeAspect="1"/>
          </p:cNvPicPr>
          <p:nvPr/>
        </p:nvPicPr>
        <p:blipFill rotWithShape="1">
          <a:blip r:embed="rId3"/>
          <a:srcRect l="13177" r="22563"/>
          <a:stretch/>
        </p:blipFill>
        <p:spPr>
          <a:xfrm>
            <a:off x="3275856" y="1164184"/>
            <a:ext cx="5875867" cy="4713088"/>
          </a:xfrm>
          <a:prstGeom prst="rect">
            <a:avLst/>
          </a:prstGeom>
        </p:spPr>
      </p:pic>
      <p:grpSp>
        <p:nvGrpSpPr>
          <p:cNvPr id="5" name="Group 4"/>
          <p:cNvGrpSpPr/>
          <p:nvPr/>
        </p:nvGrpSpPr>
        <p:grpSpPr>
          <a:xfrm>
            <a:off x="6077" y="3037280"/>
            <a:ext cx="9020756" cy="3834904"/>
            <a:chOff x="-353963" y="3198601"/>
            <a:chExt cx="9020756" cy="3834904"/>
          </a:xfrm>
        </p:grpSpPr>
        <p:pic>
          <p:nvPicPr>
            <p:cNvPr id="6" name="Picture 5"/>
            <p:cNvPicPr>
              <a:picLocks noChangeAspect="1"/>
            </p:cNvPicPr>
            <p:nvPr/>
          </p:nvPicPr>
          <p:blipFill>
            <a:blip r:embed="rId4"/>
            <a:stretch>
              <a:fillRect/>
            </a:stretch>
          </p:blipFill>
          <p:spPr>
            <a:xfrm>
              <a:off x="-353963" y="3198601"/>
              <a:ext cx="4125113" cy="3834904"/>
            </a:xfrm>
            <a:prstGeom prst="rect">
              <a:avLst/>
            </a:prstGeom>
          </p:spPr>
        </p:pic>
        <p:pic>
          <p:nvPicPr>
            <p:cNvPr id="7" name="Picture 6"/>
            <p:cNvPicPr>
              <a:picLocks noChangeAspect="1"/>
            </p:cNvPicPr>
            <p:nvPr/>
          </p:nvPicPr>
          <p:blipFill>
            <a:blip r:embed="rId5"/>
            <a:stretch>
              <a:fillRect/>
            </a:stretch>
          </p:blipFill>
          <p:spPr>
            <a:xfrm>
              <a:off x="3661552" y="6512345"/>
              <a:ext cx="5005241" cy="432000"/>
            </a:xfrm>
            <a:prstGeom prst="rect">
              <a:avLst/>
            </a:prstGeom>
          </p:spPr>
        </p:pic>
      </p:grpSp>
      <p:sp>
        <p:nvSpPr>
          <p:cNvPr id="3" name="TextBox 2"/>
          <p:cNvSpPr txBox="1"/>
          <p:nvPr/>
        </p:nvSpPr>
        <p:spPr>
          <a:xfrm>
            <a:off x="4788024" y="5373216"/>
            <a:ext cx="3852337" cy="541174"/>
          </a:xfrm>
          <a:prstGeom prst="rect">
            <a:avLst/>
          </a:prstGeom>
          <a:noFill/>
        </p:spPr>
        <p:txBody>
          <a:bodyPr wrap="none" rtlCol="0">
            <a:spAutoFit/>
          </a:bodyPr>
          <a:lstStyle/>
          <a:p>
            <a:r>
              <a:rPr lang="en-US" sz="2500" dirty="0" smtClean="0"/>
              <a:t>M1 </a:t>
            </a:r>
            <a:r>
              <a:rPr lang="en-US" sz="2500" dirty="0" smtClean="0">
                <a:latin typeface="Symbol" charset="2"/>
                <a:cs typeface="Symbol" charset="2"/>
              </a:rPr>
              <a:t>g</a:t>
            </a:r>
            <a:r>
              <a:rPr lang="en-US" sz="2500" dirty="0" smtClean="0"/>
              <a:t>-decay ≈ GT </a:t>
            </a:r>
            <a:r>
              <a:rPr lang="en-US" sz="2500" dirty="0" smtClean="0">
                <a:latin typeface="Symbol" charset="2"/>
                <a:cs typeface="Symbol" charset="2"/>
              </a:rPr>
              <a:t>b</a:t>
            </a:r>
            <a:r>
              <a:rPr lang="en-US" sz="2500" dirty="0" smtClean="0"/>
              <a:t>-</a:t>
            </a:r>
            <a:r>
              <a:rPr lang="en-US" sz="2500" dirty="0"/>
              <a:t>decay</a:t>
            </a:r>
          </a:p>
        </p:txBody>
      </p:sp>
      <p:pic>
        <p:nvPicPr>
          <p:cNvPr id="8" name="Picture 2" descr="kvi_n12"/>
          <p:cNvPicPr>
            <a:picLocks noChangeAspect="1" noChangeArrowheads="1"/>
          </p:cNvPicPr>
          <p:nvPr/>
        </p:nvPicPr>
        <p:blipFill rotWithShape="1">
          <a:blip r:embed="rId6">
            <a:alphaModFix/>
            <a:extLst>
              <a:ext uri="{28A0092B-C50C-407E-A947-70E740481C1C}">
                <a14:useLocalDpi xmlns:a14="http://schemas.microsoft.com/office/drawing/2010/main" val="0"/>
              </a:ext>
            </a:extLst>
          </a:blip>
          <a:srcRect t="50412" r="4941" b="4942"/>
          <a:stretch/>
        </p:blipFill>
        <p:spPr bwMode="auto">
          <a:xfrm>
            <a:off x="175407" y="1302455"/>
            <a:ext cx="2671154" cy="1836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080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descr="orion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496" y="1035728"/>
            <a:ext cx="3526955" cy="4680000"/>
          </a:xfrm>
          <a:prstGeom prst="rect">
            <a:avLst/>
          </a:prstGeom>
        </p:spPr>
      </p:pic>
      <p:sp>
        <p:nvSpPr>
          <p:cNvPr id="87" name="Slide Number Placeholder 109"/>
          <p:cNvSpPr>
            <a:spLocks noGrp="1"/>
          </p:cNvSpPr>
          <p:nvPr>
            <p:ph type="sldNum" sz="quarter" idx="10"/>
          </p:nvPr>
        </p:nvSpPr>
        <p:spPr>
          <a:xfrm>
            <a:off x="6646863" y="5906565"/>
            <a:ext cx="2133600" cy="139700"/>
          </a:xfrm>
        </p:spPr>
        <p:txBody>
          <a:bodyPr/>
          <a:lstStyle/>
          <a:p>
            <a:fld id="{98B9021C-E1F5-476C-9C96-53DAFAC10250}" type="slidenum">
              <a:rPr lang="es-ES" smtClean="0">
                <a:solidFill>
                  <a:prstClr val="black">
                    <a:tint val="75000"/>
                  </a:prstClr>
                </a:solidFill>
                <a:latin typeface="Calibri"/>
              </a:rPr>
              <a:pPr/>
              <a:t>3</a:t>
            </a:fld>
            <a:endParaRPr lang="es-ES">
              <a:solidFill>
                <a:prstClr val="black">
                  <a:tint val="75000"/>
                </a:prstClr>
              </a:solidFill>
              <a:latin typeface="Calibri"/>
            </a:endParaRPr>
          </a:p>
        </p:txBody>
      </p:sp>
      <p:pic>
        <p:nvPicPr>
          <p:cNvPr id="62" name="Picture 61" descr="Triple-Alpha_Proces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8461" y="753535"/>
            <a:ext cx="4860000" cy="3240000"/>
          </a:xfrm>
          <a:prstGeom prst="rect">
            <a:avLst/>
          </a:prstGeom>
        </p:spPr>
      </p:pic>
      <p:sp>
        <p:nvSpPr>
          <p:cNvPr id="63" name="Rectangle 62"/>
          <p:cNvSpPr/>
          <p:nvPr/>
        </p:nvSpPr>
        <p:spPr bwMode="auto">
          <a:xfrm>
            <a:off x="4064005" y="2827874"/>
            <a:ext cx="3488266" cy="1456267"/>
          </a:xfrm>
          <a:prstGeom prst="rect">
            <a:avLst/>
          </a:prstGeom>
          <a:solidFill>
            <a:schemeClr val="bg1"/>
          </a:solidFill>
          <a:ln w="1778"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en-US" sz="3600" b="0" i="0" u="none" strike="noStrike" cap="none" normalizeH="0" baseline="0" smtClean="0">
              <a:ln>
                <a:noFill/>
              </a:ln>
              <a:solidFill>
                <a:schemeClr val="tx1"/>
              </a:solidFill>
              <a:effectLst/>
              <a:latin typeface="AU Passata" pitchFamily="34" charset="0"/>
            </a:endParaRPr>
          </a:p>
        </p:txBody>
      </p:sp>
      <p:sp>
        <p:nvSpPr>
          <p:cNvPr id="74" name="Text Box 4"/>
          <p:cNvSpPr txBox="1">
            <a:spLocks noChangeArrowheads="1"/>
          </p:cNvSpPr>
          <p:nvPr/>
        </p:nvSpPr>
        <p:spPr bwMode="auto">
          <a:xfrm>
            <a:off x="4084414" y="3930122"/>
            <a:ext cx="989010" cy="369332"/>
          </a:xfrm>
          <a:prstGeom prst="rect">
            <a:avLst/>
          </a:prstGeom>
          <a:noFill/>
          <a:ln w="9525">
            <a:noFill/>
            <a:miter lim="800000"/>
            <a:headEnd/>
            <a:tailEnd/>
          </a:ln>
        </p:spPr>
        <p:txBody>
          <a:bodyPr wrap="square">
            <a:spAutoFit/>
          </a:bodyPr>
          <a:lstStyle/>
          <a:p>
            <a:pPr defTabSz="914400"/>
            <a:r>
              <a:rPr lang="en-US" b="1" baseline="30000">
                <a:solidFill>
                  <a:prstClr val="black"/>
                </a:solidFill>
                <a:latin typeface="Calibri"/>
              </a:rPr>
              <a:t>4</a:t>
            </a:r>
            <a:r>
              <a:rPr lang="en-US" b="1">
                <a:solidFill>
                  <a:prstClr val="black"/>
                </a:solidFill>
                <a:latin typeface="Calibri"/>
              </a:rPr>
              <a:t>He</a:t>
            </a:r>
            <a:r>
              <a:rPr lang="en-US" b="1" baseline="30000">
                <a:solidFill>
                  <a:prstClr val="black"/>
                </a:solidFill>
                <a:latin typeface="Calibri"/>
              </a:rPr>
              <a:t>+4</a:t>
            </a:r>
            <a:r>
              <a:rPr lang="en-US" b="1">
                <a:solidFill>
                  <a:prstClr val="black"/>
                </a:solidFill>
                <a:latin typeface="Calibri"/>
              </a:rPr>
              <a:t>He</a:t>
            </a:r>
            <a:endParaRPr lang="en-US">
              <a:solidFill>
                <a:prstClr val="black"/>
              </a:solidFill>
              <a:latin typeface="Calibri"/>
            </a:endParaRPr>
          </a:p>
        </p:txBody>
      </p:sp>
      <p:sp>
        <p:nvSpPr>
          <p:cNvPr id="75" name="Line 7"/>
          <p:cNvSpPr>
            <a:spLocks noChangeShapeType="1"/>
          </p:cNvSpPr>
          <p:nvPr/>
        </p:nvSpPr>
        <p:spPr bwMode="auto">
          <a:xfrm>
            <a:off x="4071934" y="3970567"/>
            <a:ext cx="1066800" cy="0"/>
          </a:xfrm>
          <a:prstGeom prst="line">
            <a:avLst/>
          </a:prstGeom>
          <a:noFill/>
          <a:ln w="19050">
            <a:solidFill>
              <a:schemeClr val="tx1"/>
            </a:solidFill>
            <a:round/>
            <a:headEnd/>
            <a:tailEnd/>
          </a:ln>
        </p:spPr>
        <p:txBody>
          <a:bodyPr wrap="none" anchor="ctr"/>
          <a:lstStyle/>
          <a:p>
            <a:pPr defTabSz="914400"/>
            <a:endParaRPr lang="es-ES">
              <a:solidFill>
                <a:prstClr val="black"/>
              </a:solidFill>
              <a:latin typeface="Calibri"/>
            </a:endParaRPr>
          </a:p>
        </p:txBody>
      </p:sp>
      <p:sp>
        <p:nvSpPr>
          <p:cNvPr id="76" name="Text Box 19"/>
          <p:cNvSpPr txBox="1">
            <a:spLocks noChangeArrowheads="1"/>
          </p:cNvSpPr>
          <p:nvPr/>
        </p:nvSpPr>
        <p:spPr bwMode="auto">
          <a:xfrm>
            <a:off x="4222528" y="3702053"/>
            <a:ext cx="850896" cy="307777"/>
          </a:xfrm>
          <a:prstGeom prst="rect">
            <a:avLst/>
          </a:prstGeom>
          <a:noFill/>
          <a:ln w="9525">
            <a:noFill/>
            <a:miter lim="800000"/>
            <a:headEnd/>
            <a:tailEnd/>
          </a:ln>
        </p:spPr>
        <p:txBody>
          <a:bodyPr wrap="square">
            <a:spAutoFit/>
          </a:bodyPr>
          <a:lstStyle/>
          <a:p>
            <a:pPr defTabSz="914400"/>
            <a:r>
              <a:rPr lang="en-US" sz="1400" dirty="0">
                <a:solidFill>
                  <a:prstClr val="black"/>
                </a:solidFill>
                <a:latin typeface="Calibri"/>
              </a:rPr>
              <a:t>-0.092</a:t>
            </a:r>
            <a:endParaRPr lang="en-US" dirty="0">
              <a:solidFill>
                <a:prstClr val="black"/>
              </a:solidFill>
              <a:latin typeface="Calibri"/>
            </a:endParaRPr>
          </a:p>
        </p:txBody>
      </p:sp>
      <p:grpSp>
        <p:nvGrpSpPr>
          <p:cNvPr id="77" name="Group 76"/>
          <p:cNvGrpSpPr/>
          <p:nvPr/>
        </p:nvGrpSpPr>
        <p:grpSpPr>
          <a:xfrm>
            <a:off x="5475050" y="3651253"/>
            <a:ext cx="1422400" cy="863600"/>
            <a:chOff x="4259246" y="5208606"/>
            <a:chExt cx="1422400" cy="863600"/>
          </a:xfrm>
        </p:grpSpPr>
        <p:sp>
          <p:nvSpPr>
            <p:cNvPr id="78" name="Line 10"/>
            <p:cNvSpPr>
              <a:spLocks noChangeShapeType="1"/>
            </p:cNvSpPr>
            <p:nvPr/>
          </p:nvSpPr>
          <p:spPr bwMode="auto">
            <a:xfrm>
              <a:off x="4360846" y="5488006"/>
              <a:ext cx="1066800" cy="0"/>
            </a:xfrm>
            <a:prstGeom prst="line">
              <a:avLst/>
            </a:prstGeom>
            <a:noFill/>
            <a:ln w="19050">
              <a:solidFill>
                <a:schemeClr val="tx1"/>
              </a:solidFill>
              <a:round/>
              <a:headEnd/>
              <a:tailEnd/>
            </a:ln>
          </p:spPr>
          <p:txBody>
            <a:bodyPr wrap="none" anchor="ctr"/>
            <a:lstStyle/>
            <a:p>
              <a:pPr defTabSz="914400"/>
              <a:endParaRPr lang="es-ES">
                <a:solidFill>
                  <a:prstClr val="black"/>
                </a:solidFill>
                <a:latin typeface="Calibri"/>
              </a:endParaRPr>
            </a:p>
          </p:txBody>
        </p:sp>
        <p:sp>
          <p:nvSpPr>
            <p:cNvPr id="79" name="Text Box 18"/>
            <p:cNvSpPr txBox="1">
              <a:spLocks noChangeArrowheads="1"/>
            </p:cNvSpPr>
            <p:nvPr/>
          </p:nvSpPr>
          <p:spPr bwMode="auto">
            <a:xfrm>
              <a:off x="4259246" y="5208606"/>
              <a:ext cx="1422400" cy="304800"/>
            </a:xfrm>
            <a:prstGeom prst="rect">
              <a:avLst/>
            </a:prstGeom>
            <a:noFill/>
            <a:ln w="9525">
              <a:noFill/>
              <a:miter lim="800000"/>
              <a:headEnd/>
              <a:tailEnd/>
            </a:ln>
          </p:spPr>
          <p:txBody>
            <a:bodyPr>
              <a:spAutoFit/>
            </a:bodyPr>
            <a:lstStyle/>
            <a:p>
              <a:pPr defTabSz="914400"/>
              <a:r>
                <a:rPr lang="en-US" sz="1400" dirty="0" err="1">
                  <a:solidFill>
                    <a:prstClr val="black"/>
                  </a:solidFill>
                  <a:latin typeface="Calibri"/>
                </a:rPr>
                <a:t>g.s</a:t>
              </a:r>
              <a:r>
                <a:rPr lang="en-US" sz="1400" dirty="0" smtClean="0">
                  <a:solidFill>
                    <a:prstClr val="black"/>
                  </a:solidFill>
                  <a:latin typeface="Calibri"/>
                </a:rPr>
                <a:t>.                0</a:t>
              </a:r>
              <a:r>
                <a:rPr lang="en-US" sz="1400" baseline="30000" dirty="0" smtClean="0">
                  <a:solidFill>
                    <a:prstClr val="black"/>
                  </a:solidFill>
                  <a:latin typeface="Calibri"/>
                </a:rPr>
                <a:t>+</a:t>
              </a:r>
              <a:endParaRPr lang="en-US" dirty="0">
                <a:solidFill>
                  <a:prstClr val="black"/>
                </a:solidFill>
                <a:latin typeface="Calibri"/>
              </a:endParaRPr>
            </a:p>
          </p:txBody>
        </p:sp>
        <p:sp>
          <p:nvSpPr>
            <p:cNvPr id="80" name="Text Box 20"/>
            <p:cNvSpPr txBox="1">
              <a:spLocks noChangeArrowheads="1"/>
            </p:cNvSpPr>
            <p:nvPr/>
          </p:nvSpPr>
          <p:spPr bwMode="auto">
            <a:xfrm>
              <a:off x="4500546" y="5615006"/>
              <a:ext cx="736600" cy="457200"/>
            </a:xfrm>
            <a:prstGeom prst="rect">
              <a:avLst/>
            </a:prstGeom>
            <a:noFill/>
            <a:ln w="9525">
              <a:noFill/>
              <a:miter lim="800000"/>
              <a:headEnd/>
              <a:tailEnd/>
            </a:ln>
          </p:spPr>
          <p:txBody>
            <a:bodyPr>
              <a:spAutoFit/>
            </a:bodyPr>
            <a:lstStyle/>
            <a:p>
              <a:pPr defTabSz="914400"/>
              <a:r>
                <a:rPr lang="en-US" b="1" baseline="30000">
                  <a:solidFill>
                    <a:prstClr val="black"/>
                  </a:solidFill>
                  <a:latin typeface="Calibri"/>
                </a:rPr>
                <a:t>8</a:t>
              </a:r>
              <a:r>
                <a:rPr lang="en-US" b="1">
                  <a:solidFill>
                    <a:prstClr val="black"/>
                  </a:solidFill>
                  <a:latin typeface="Calibri"/>
                </a:rPr>
                <a:t>Be</a:t>
              </a:r>
              <a:endParaRPr lang="en-US">
                <a:solidFill>
                  <a:prstClr val="black"/>
                </a:solidFill>
                <a:latin typeface="Calibri"/>
              </a:endParaRPr>
            </a:p>
          </p:txBody>
        </p:sp>
      </p:grpSp>
      <p:sp>
        <p:nvSpPr>
          <p:cNvPr id="82" name="Line 14"/>
          <p:cNvSpPr>
            <a:spLocks noChangeShapeType="1"/>
          </p:cNvSpPr>
          <p:nvPr/>
        </p:nvSpPr>
        <p:spPr bwMode="auto">
          <a:xfrm>
            <a:off x="6960974" y="-1261863"/>
            <a:ext cx="1066800" cy="0"/>
          </a:xfrm>
          <a:prstGeom prst="line">
            <a:avLst/>
          </a:prstGeom>
          <a:noFill/>
          <a:ln w="19050">
            <a:solidFill>
              <a:schemeClr val="tx1"/>
            </a:solidFill>
            <a:round/>
            <a:headEnd/>
            <a:tailEnd/>
          </a:ln>
        </p:spPr>
        <p:txBody>
          <a:bodyPr wrap="none" anchor="ctr"/>
          <a:lstStyle/>
          <a:p>
            <a:pPr defTabSz="914400"/>
            <a:endParaRPr lang="es-ES">
              <a:solidFill>
                <a:prstClr val="black"/>
              </a:solidFill>
              <a:latin typeface="Calibri"/>
            </a:endParaRPr>
          </a:p>
        </p:txBody>
      </p:sp>
      <p:sp>
        <p:nvSpPr>
          <p:cNvPr id="19" name="Line 22"/>
          <p:cNvSpPr>
            <a:spLocks noChangeShapeType="1"/>
          </p:cNvSpPr>
          <p:nvPr/>
        </p:nvSpPr>
        <p:spPr bwMode="auto">
          <a:xfrm>
            <a:off x="4850636" y="4028558"/>
            <a:ext cx="3420000" cy="0"/>
          </a:xfrm>
          <a:prstGeom prst="line">
            <a:avLst/>
          </a:prstGeom>
          <a:noFill/>
          <a:ln w="6350">
            <a:solidFill>
              <a:schemeClr val="tx1"/>
            </a:solidFill>
            <a:prstDash val="dash"/>
            <a:round/>
            <a:headEnd/>
            <a:tailEnd/>
          </a:ln>
        </p:spPr>
        <p:txBody>
          <a:bodyPr wrap="none" anchor="ctr"/>
          <a:lstStyle/>
          <a:p>
            <a:pPr defTabSz="914400"/>
            <a:endParaRPr lang="es-ES">
              <a:solidFill>
                <a:prstClr val="black"/>
              </a:solidFill>
              <a:latin typeface="Calibri"/>
            </a:endParaRPr>
          </a:p>
        </p:txBody>
      </p:sp>
      <p:grpSp>
        <p:nvGrpSpPr>
          <p:cNvPr id="20" name="Group 19"/>
          <p:cNvGrpSpPr>
            <a:grpSpLocks/>
          </p:cNvGrpSpPr>
          <p:nvPr/>
        </p:nvGrpSpPr>
        <p:grpSpPr bwMode="auto">
          <a:xfrm>
            <a:off x="7011774" y="3642788"/>
            <a:ext cx="1422400" cy="304800"/>
            <a:chOff x="616" y="3209"/>
            <a:chExt cx="896" cy="192"/>
          </a:xfrm>
        </p:grpSpPr>
        <p:sp>
          <p:nvSpPr>
            <p:cNvPr id="21" name="Line 14"/>
            <p:cNvSpPr>
              <a:spLocks noChangeShapeType="1"/>
            </p:cNvSpPr>
            <p:nvPr/>
          </p:nvSpPr>
          <p:spPr bwMode="auto">
            <a:xfrm>
              <a:off x="680" y="3377"/>
              <a:ext cx="672" cy="0"/>
            </a:xfrm>
            <a:prstGeom prst="line">
              <a:avLst/>
            </a:prstGeom>
            <a:noFill/>
            <a:ln w="19050">
              <a:solidFill>
                <a:schemeClr val="tx1"/>
              </a:solidFill>
              <a:round/>
              <a:headEnd/>
              <a:tailEnd/>
            </a:ln>
          </p:spPr>
          <p:txBody>
            <a:bodyPr wrap="none" anchor="ctr"/>
            <a:lstStyle/>
            <a:p>
              <a:pPr defTabSz="914400"/>
              <a:endParaRPr lang="es-ES">
                <a:solidFill>
                  <a:prstClr val="black"/>
                </a:solidFill>
                <a:latin typeface="Calibri"/>
              </a:endParaRPr>
            </a:p>
          </p:txBody>
        </p:sp>
        <p:sp>
          <p:nvSpPr>
            <p:cNvPr id="22" name="Text Box 15"/>
            <p:cNvSpPr txBox="1">
              <a:spLocks noChangeArrowheads="1"/>
            </p:cNvSpPr>
            <p:nvPr/>
          </p:nvSpPr>
          <p:spPr bwMode="auto">
            <a:xfrm>
              <a:off x="616" y="3209"/>
              <a:ext cx="896" cy="192"/>
            </a:xfrm>
            <a:prstGeom prst="rect">
              <a:avLst/>
            </a:prstGeom>
            <a:noFill/>
            <a:ln w="9525">
              <a:noFill/>
              <a:miter lim="800000"/>
              <a:headEnd/>
              <a:tailEnd/>
            </a:ln>
          </p:spPr>
          <p:txBody>
            <a:bodyPr>
              <a:spAutoFit/>
            </a:bodyPr>
            <a:lstStyle/>
            <a:p>
              <a:pPr defTabSz="914400"/>
              <a:r>
                <a:rPr lang="en-US" sz="1400" dirty="0">
                  <a:solidFill>
                    <a:prstClr val="black"/>
                  </a:solidFill>
                  <a:latin typeface="Calibri"/>
                </a:rPr>
                <a:t>7.65	0</a:t>
              </a:r>
              <a:r>
                <a:rPr lang="en-US" sz="1400" baseline="30000" dirty="0">
                  <a:solidFill>
                    <a:prstClr val="black"/>
                  </a:solidFill>
                  <a:latin typeface="Calibri"/>
                </a:rPr>
                <a:t>+</a:t>
              </a:r>
              <a:endParaRPr lang="en-US" dirty="0">
                <a:solidFill>
                  <a:prstClr val="black"/>
                </a:solidFill>
                <a:latin typeface="Calibri"/>
              </a:endParaRPr>
            </a:p>
          </p:txBody>
        </p:sp>
      </p:grpSp>
      <p:grpSp>
        <p:nvGrpSpPr>
          <p:cNvPr id="23" name="Group 22"/>
          <p:cNvGrpSpPr/>
          <p:nvPr/>
        </p:nvGrpSpPr>
        <p:grpSpPr>
          <a:xfrm>
            <a:off x="7046028" y="5800182"/>
            <a:ext cx="1422400" cy="304800"/>
            <a:chOff x="7490796" y="4972064"/>
            <a:chExt cx="1422400" cy="304800"/>
          </a:xfrm>
        </p:grpSpPr>
        <p:sp>
          <p:nvSpPr>
            <p:cNvPr id="24" name="Text Box 15"/>
            <p:cNvSpPr txBox="1">
              <a:spLocks noChangeArrowheads="1"/>
            </p:cNvSpPr>
            <p:nvPr/>
          </p:nvSpPr>
          <p:spPr bwMode="auto">
            <a:xfrm>
              <a:off x="7490796" y="4972064"/>
              <a:ext cx="1422400" cy="304800"/>
            </a:xfrm>
            <a:prstGeom prst="rect">
              <a:avLst/>
            </a:prstGeom>
            <a:noFill/>
            <a:ln w="9525">
              <a:noFill/>
              <a:miter lim="800000"/>
              <a:headEnd/>
              <a:tailEnd/>
            </a:ln>
          </p:spPr>
          <p:txBody>
            <a:bodyPr>
              <a:spAutoFit/>
            </a:bodyPr>
            <a:lstStyle/>
            <a:p>
              <a:pPr defTabSz="914400"/>
              <a:r>
                <a:rPr lang="en-US" sz="1400" dirty="0" err="1" smtClean="0">
                  <a:solidFill>
                    <a:prstClr val="black"/>
                  </a:solidFill>
                  <a:latin typeface="Calibri"/>
                </a:rPr>
                <a:t>g.s</a:t>
              </a:r>
              <a:r>
                <a:rPr lang="en-US" sz="1400" dirty="0" smtClean="0">
                  <a:solidFill>
                    <a:prstClr val="black"/>
                  </a:solidFill>
                  <a:latin typeface="Calibri"/>
                </a:rPr>
                <a:t>.</a:t>
              </a:r>
              <a:r>
                <a:rPr lang="en-US" sz="1400" dirty="0">
                  <a:solidFill>
                    <a:prstClr val="black"/>
                  </a:solidFill>
                  <a:latin typeface="Calibri"/>
                </a:rPr>
                <a:t>	0</a:t>
              </a:r>
              <a:r>
                <a:rPr lang="en-US" sz="1400" baseline="30000" dirty="0">
                  <a:solidFill>
                    <a:prstClr val="black"/>
                  </a:solidFill>
                  <a:latin typeface="Calibri"/>
                </a:rPr>
                <a:t>+</a:t>
              </a:r>
              <a:endParaRPr lang="en-US" dirty="0">
                <a:solidFill>
                  <a:prstClr val="black"/>
                </a:solidFill>
                <a:latin typeface="Calibri"/>
              </a:endParaRPr>
            </a:p>
          </p:txBody>
        </p:sp>
        <p:sp>
          <p:nvSpPr>
            <p:cNvPr id="25" name="Line 7"/>
            <p:cNvSpPr>
              <a:spLocks noChangeShapeType="1"/>
            </p:cNvSpPr>
            <p:nvPr/>
          </p:nvSpPr>
          <p:spPr bwMode="auto">
            <a:xfrm>
              <a:off x="7562234" y="5000620"/>
              <a:ext cx="1066800" cy="0"/>
            </a:xfrm>
            <a:prstGeom prst="line">
              <a:avLst/>
            </a:prstGeom>
            <a:noFill/>
            <a:ln w="19050">
              <a:solidFill>
                <a:schemeClr val="tx1"/>
              </a:solidFill>
              <a:round/>
              <a:headEnd/>
              <a:tailEnd/>
            </a:ln>
          </p:spPr>
          <p:txBody>
            <a:bodyPr wrap="none" anchor="ctr"/>
            <a:lstStyle/>
            <a:p>
              <a:pPr defTabSz="914400"/>
              <a:endParaRPr lang="es-ES">
                <a:solidFill>
                  <a:prstClr val="black"/>
                </a:solidFill>
                <a:latin typeface="Calibri"/>
              </a:endParaRPr>
            </a:p>
          </p:txBody>
        </p:sp>
      </p:grpSp>
      <p:sp>
        <p:nvSpPr>
          <p:cNvPr id="26" name="Text Box 23"/>
          <p:cNvSpPr txBox="1">
            <a:spLocks noChangeArrowheads="1"/>
          </p:cNvSpPr>
          <p:nvPr/>
        </p:nvSpPr>
        <p:spPr bwMode="auto">
          <a:xfrm>
            <a:off x="7418182" y="5985940"/>
            <a:ext cx="736600" cy="457200"/>
          </a:xfrm>
          <a:prstGeom prst="rect">
            <a:avLst/>
          </a:prstGeom>
          <a:noFill/>
          <a:ln w="9525">
            <a:noFill/>
            <a:miter lim="800000"/>
            <a:headEnd/>
            <a:tailEnd/>
          </a:ln>
        </p:spPr>
        <p:txBody>
          <a:bodyPr>
            <a:spAutoFit/>
          </a:bodyPr>
          <a:lstStyle/>
          <a:p>
            <a:pPr defTabSz="914400"/>
            <a:r>
              <a:rPr lang="en-US" b="1" baseline="30000">
                <a:solidFill>
                  <a:prstClr val="black"/>
                </a:solidFill>
                <a:latin typeface="Calibri"/>
              </a:rPr>
              <a:t>12</a:t>
            </a:r>
            <a:r>
              <a:rPr lang="en-US" b="1">
                <a:solidFill>
                  <a:prstClr val="black"/>
                </a:solidFill>
                <a:latin typeface="Calibri"/>
              </a:rPr>
              <a:t>C</a:t>
            </a:r>
            <a:endParaRPr lang="en-US">
              <a:solidFill>
                <a:prstClr val="black"/>
              </a:solidFill>
              <a:latin typeface="Calibri"/>
            </a:endParaRPr>
          </a:p>
        </p:txBody>
      </p:sp>
      <p:sp>
        <p:nvSpPr>
          <p:cNvPr id="27" name="Text Box 24"/>
          <p:cNvSpPr txBox="1">
            <a:spLocks noChangeArrowheads="1"/>
          </p:cNvSpPr>
          <p:nvPr/>
        </p:nvSpPr>
        <p:spPr bwMode="auto">
          <a:xfrm>
            <a:off x="7325822" y="3989778"/>
            <a:ext cx="1087690" cy="304800"/>
          </a:xfrm>
          <a:prstGeom prst="rect">
            <a:avLst/>
          </a:prstGeom>
          <a:noFill/>
          <a:ln w="9525">
            <a:noFill/>
            <a:miter lim="800000"/>
            <a:headEnd/>
            <a:tailEnd/>
          </a:ln>
        </p:spPr>
        <p:txBody>
          <a:bodyPr wrap="square">
            <a:spAutoFit/>
          </a:bodyPr>
          <a:lstStyle/>
          <a:p>
            <a:pPr defTabSz="914400"/>
            <a:r>
              <a:rPr lang="en-US" sz="1400" i="1">
                <a:solidFill>
                  <a:prstClr val="black"/>
                </a:solidFill>
                <a:latin typeface="Calibri"/>
              </a:rPr>
              <a:t>7.27</a:t>
            </a:r>
            <a:endParaRPr lang="en-US">
              <a:solidFill>
                <a:prstClr val="black"/>
              </a:solidFill>
              <a:latin typeface="Calibri"/>
            </a:endParaRPr>
          </a:p>
        </p:txBody>
      </p:sp>
      <p:cxnSp>
        <p:nvCxnSpPr>
          <p:cNvPr id="28" name="Straight Arrow Connector 27"/>
          <p:cNvCxnSpPr/>
          <p:nvPr/>
        </p:nvCxnSpPr>
        <p:spPr>
          <a:xfrm rot="5400000">
            <a:off x="7105134" y="4471986"/>
            <a:ext cx="1038220" cy="8488"/>
          </a:xfrm>
          <a:prstGeom prst="straightConnector1">
            <a:avLst/>
          </a:prstGeom>
          <a:ln>
            <a:solidFill>
              <a:schemeClr val="tx2">
                <a:lumMod val="75000"/>
              </a:schemeClr>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586133" y="4143029"/>
            <a:ext cx="214314" cy="584775"/>
          </a:xfrm>
          <a:prstGeom prst="rect">
            <a:avLst/>
          </a:prstGeom>
          <a:noFill/>
        </p:spPr>
        <p:txBody>
          <a:bodyPr wrap="square" rtlCol="0">
            <a:spAutoFit/>
          </a:bodyPr>
          <a:lstStyle/>
          <a:p>
            <a:pPr defTabSz="914400"/>
            <a:r>
              <a:rPr lang="en-US" sz="3200" smtClean="0">
                <a:solidFill>
                  <a:prstClr val="black"/>
                </a:solidFill>
                <a:latin typeface="Symbol" pitchFamily="18" charset="2"/>
              </a:rPr>
              <a:t>g</a:t>
            </a:r>
            <a:endParaRPr lang="en-US" sz="3200">
              <a:solidFill>
                <a:prstClr val="black"/>
              </a:solidFill>
              <a:latin typeface="Symbol" pitchFamily="18" charset="2"/>
            </a:endParaRPr>
          </a:p>
        </p:txBody>
      </p:sp>
      <p:sp>
        <p:nvSpPr>
          <p:cNvPr id="30" name="Text Box 15"/>
          <p:cNvSpPr txBox="1">
            <a:spLocks noChangeArrowheads="1"/>
          </p:cNvSpPr>
          <p:nvPr/>
        </p:nvSpPr>
        <p:spPr bwMode="auto">
          <a:xfrm>
            <a:off x="7049911" y="4718762"/>
            <a:ext cx="1422400" cy="304800"/>
          </a:xfrm>
          <a:prstGeom prst="rect">
            <a:avLst/>
          </a:prstGeom>
          <a:noFill/>
          <a:ln w="9525">
            <a:noFill/>
            <a:miter lim="800000"/>
            <a:headEnd/>
            <a:tailEnd/>
          </a:ln>
        </p:spPr>
        <p:txBody>
          <a:bodyPr>
            <a:spAutoFit/>
          </a:bodyPr>
          <a:lstStyle/>
          <a:p>
            <a:pPr defTabSz="914400"/>
            <a:r>
              <a:rPr lang="en-US" sz="1400" smtClean="0">
                <a:solidFill>
                  <a:prstClr val="black"/>
                </a:solidFill>
                <a:latin typeface="Calibri"/>
              </a:rPr>
              <a:t>4.44	</a:t>
            </a:r>
            <a:r>
              <a:rPr lang="en-US" sz="1400">
                <a:solidFill>
                  <a:prstClr val="black"/>
                </a:solidFill>
                <a:latin typeface="Calibri"/>
              </a:rPr>
              <a:t>2</a:t>
            </a:r>
            <a:r>
              <a:rPr lang="en-US" sz="1400" baseline="30000" smtClean="0">
                <a:solidFill>
                  <a:prstClr val="black"/>
                </a:solidFill>
                <a:latin typeface="Calibri"/>
              </a:rPr>
              <a:t>+</a:t>
            </a:r>
            <a:endParaRPr lang="en-US">
              <a:solidFill>
                <a:prstClr val="black"/>
              </a:solidFill>
              <a:latin typeface="Calibri"/>
            </a:endParaRPr>
          </a:p>
        </p:txBody>
      </p:sp>
      <p:sp>
        <p:nvSpPr>
          <p:cNvPr id="31" name="Line 7"/>
          <p:cNvSpPr>
            <a:spLocks noChangeShapeType="1"/>
          </p:cNvSpPr>
          <p:nvPr/>
        </p:nvSpPr>
        <p:spPr bwMode="auto">
          <a:xfrm>
            <a:off x="7128933" y="4995340"/>
            <a:ext cx="1066800" cy="0"/>
          </a:xfrm>
          <a:prstGeom prst="line">
            <a:avLst/>
          </a:prstGeom>
          <a:noFill/>
          <a:ln w="19050">
            <a:solidFill>
              <a:schemeClr val="tx1"/>
            </a:solidFill>
            <a:round/>
            <a:headEnd/>
            <a:tailEnd/>
          </a:ln>
        </p:spPr>
        <p:txBody>
          <a:bodyPr wrap="none" anchor="ctr"/>
          <a:lstStyle/>
          <a:p>
            <a:pPr defTabSz="914400"/>
            <a:endParaRPr lang="es-ES">
              <a:solidFill>
                <a:prstClr val="black"/>
              </a:solidFill>
              <a:latin typeface="Calibri"/>
            </a:endParaRPr>
          </a:p>
        </p:txBody>
      </p:sp>
      <p:cxnSp>
        <p:nvCxnSpPr>
          <p:cNvPr id="32" name="Straight Arrow Connector 31"/>
          <p:cNvCxnSpPr/>
          <p:nvPr/>
        </p:nvCxnSpPr>
        <p:spPr>
          <a:xfrm rot="5400000">
            <a:off x="7200900" y="5414440"/>
            <a:ext cx="838200" cy="0"/>
          </a:xfrm>
          <a:prstGeom prst="straightConnector1">
            <a:avLst/>
          </a:prstGeom>
          <a:ln>
            <a:solidFill>
              <a:schemeClr val="tx2">
                <a:lumMod val="75000"/>
              </a:schemeClr>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586308" y="5000409"/>
            <a:ext cx="214314" cy="584775"/>
          </a:xfrm>
          <a:prstGeom prst="rect">
            <a:avLst/>
          </a:prstGeom>
          <a:noFill/>
        </p:spPr>
        <p:txBody>
          <a:bodyPr wrap="square" rtlCol="0">
            <a:spAutoFit/>
          </a:bodyPr>
          <a:lstStyle/>
          <a:p>
            <a:pPr defTabSz="914400"/>
            <a:r>
              <a:rPr lang="en-US" sz="3200" smtClean="0">
                <a:solidFill>
                  <a:prstClr val="black"/>
                </a:solidFill>
                <a:latin typeface="Symbol" pitchFamily="18" charset="2"/>
              </a:rPr>
              <a:t>g</a:t>
            </a:r>
            <a:endParaRPr lang="en-US" sz="3200">
              <a:solidFill>
                <a:prstClr val="black"/>
              </a:solidFill>
              <a:latin typeface="Symbol" pitchFamily="18" charset="2"/>
            </a:endParaRPr>
          </a:p>
        </p:txBody>
      </p:sp>
      <p:sp>
        <p:nvSpPr>
          <p:cNvPr id="34" name="Slide Number Placeholder 109"/>
          <p:cNvSpPr txBox="1">
            <a:spLocks/>
          </p:cNvSpPr>
          <p:nvPr/>
        </p:nvSpPr>
        <p:spPr bwMode="auto">
          <a:xfrm>
            <a:off x="6799263" y="6058965"/>
            <a:ext cx="2133600" cy="1397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marL="0" algn="r" defTabSz="457200" rtl="0" eaLnBrk="1" latinLnBrk="0" hangingPunct="1">
              <a:lnSpc>
                <a:spcPct val="102000"/>
              </a:lnSpc>
              <a:buFontTx/>
              <a:buNone/>
              <a:defRPr sz="9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8B9021C-E1F5-476C-9C96-53DAFAC10250}" type="slidenum">
              <a:rPr lang="es-ES" smtClean="0">
                <a:solidFill>
                  <a:prstClr val="black">
                    <a:tint val="75000"/>
                  </a:prstClr>
                </a:solidFill>
                <a:latin typeface="Calibri"/>
              </a:rPr>
              <a:pPr/>
              <a:t>3</a:t>
            </a:fld>
            <a:endParaRPr lang="es-ES">
              <a:solidFill>
                <a:prstClr val="black">
                  <a:tint val="75000"/>
                </a:prstClr>
              </a:solidFill>
              <a:latin typeface="Calibri"/>
            </a:endParaRPr>
          </a:p>
        </p:txBody>
      </p:sp>
      <p:pic>
        <p:nvPicPr>
          <p:cNvPr id="35" name="Picture 34" descr="H4080154-Portrait_of_Sir_Fred_Hoyle,_astrophysicist-SP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3520" y="4452470"/>
            <a:ext cx="1703548" cy="2160000"/>
          </a:xfrm>
          <a:prstGeom prst="rect">
            <a:avLst/>
          </a:prstGeom>
        </p:spPr>
      </p:pic>
    </p:spTree>
    <p:extLst>
      <p:ext uri="{BB962C8B-B14F-4D97-AF65-F5344CB8AC3E}">
        <p14:creationId xmlns:p14="http://schemas.microsoft.com/office/powerpoint/2010/main" val="958483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nodeType="withEffect">
                                  <p:stCondLst>
                                    <p:cond delay="0"/>
                                  </p:stCondLst>
                                  <p:childTnLst>
                                    <p:animScale>
                                      <p:cBhvr>
                                        <p:cTn id="6" dur="2000" fill="hold"/>
                                        <p:tgtEl>
                                          <p:spTgt spid="20"/>
                                        </p:tgtEl>
                                      </p:cBhvr>
                                      <p:by x="150000" y="150000"/>
                                    </p:animScale>
                                  </p:childTnLst>
                                </p:cTn>
                              </p:par>
                              <p:par>
                                <p:cTn id="7" presetID="6" presetClass="emph" presetSubtype="0" accel="50000" decel="50000" fill="hold" nodeType="withEffect">
                                  <p:stCondLst>
                                    <p:cond delay="0"/>
                                  </p:stCondLst>
                                  <p:childTnLst>
                                    <p:animScale>
                                      <p:cBhvr>
                                        <p:cTn id="8" dur="2000" fill="hold"/>
                                        <p:tgtEl>
                                          <p:spTgt spid="20"/>
                                        </p:tgtEl>
                                      </p:cBhvr>
                                      <p:by x="66000" y="66000"/>
                                    </p:animScale>
                                  </p:childTnLst>
                                </p:cTn>
                              </p:par>
                              <p:par>
                                <p:cTn id="9" presetID="6" presetClass="emph" presetSubtype="0" accel="50000" decel="50000" fill="hold" nodeType="withEffect">
                                  <p:stCondLst>
                                    <p:cond delay="0"/>
                                  </p:stCondLst>
                                  <p:childTnLst>
                                    <p:animScale>
                                      <p:cBhvr>
                                        <p:cTn id="10" dur="2000" fill="hold"/>
                                        <p:tgtEl>
                                          <p:spTgt spid="23"/>
                                        </p:tgtEl>
                                      </p:cBhvr>
                                      <p:by x="150000" y="150000"/>
                                    </p:animScale>
                                  </p:childTnLst>
                                </p:cTn>
                              </p:par>
                              <p:par>
                                <p:cTn id="11" presetID="55"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1000" fill="hold"/>
                                        <p:tgtEl>
                                          <p:spTgt spid="28"/>
                                        </p:tgtEl>
                                        <p:attrNameLst>
                                          <p:attrName>ppt_w</p:attrName>
                                        </p:attrNameLst>
                                      </p:cBhvr>
                                      <p:tavLst>
                                        <p:tav tm="0">
                                          <p:val>
                                            <p:strVal val="#ppt_w*0.70"/>
                                          </p:val>
                                        </p:tav>
                                        <p:tav tm="100000">
                                          <p:val>
                                            <p:strVal val="#ppt_w"/>
                                          </p:val>
                                        </p:tav>
                                      </p:tavLst>
                                    </p:anim>
                                    <p:anim calcmode="lin" valueType="num">
                                      <p:cBhvr>
                                        <p:cTn id="14" dur="1000" fill="hold"/>
                                        <p:tgtEl>
                                          <p:spTgt spid="28"/>
                                        </p:tgtEl>
                                        <p:attrNameLst>
                                          <p:attrName>ppt_h</p:attrName>
                                        </p:attrNameLst>
                                      </p:cBhvr>
                                      <p:tavLst>
                                        <p:tav tm="0">
                                          <p:val>
                                            <p:strVal val="#ppt_h"/>
                                          </p:val>
                                        </p:tav>
                                        <p:tav tm="100000">
                                          <p:val>
                                            <p:strVal val="#ppt_h"/>
                                          </p:val>
                                        </p:tav>
                                      </p:tavLst>
                                    </p:anim>
                                    <p:animEffect transition="in" filter="fade">
                                      <p:cBhvr>
                                        <p:cTn id="15" dur="1000"/>
                                        <p:tgtEl>
                                          <p:spTgt spid="28"/>
                                        </p:tgtEl>
                                      </p:cBhvr>
                                    </p:animEffect>
                                  </p:childTnLst>
                                </p:cTn>
                              </p:par>
                              <p:par>
                                <p:cTn id="16" presetID="55" presetClass="entr" presetSubtype="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strVal val="#ppt_w*0.70"/>
                                          </p:val>
                                        </p:tav>
                                        <p:tav tm="100000">
                                          <p:val>
                                            <p:strVal val="#ppt_w"/>
                                          </p:val>
                                        </p:tav>
                                      </p:tavLst>
                                    </p:anim>
                                    <p:anim calcmode="lin" valueType="num">
                                      <p:cBhvr>
                                        <p:cTn id="19" dur="1000" fill="hold"/>
                                        <p:tgtEl>
                                          <p:spTgt spid="29"/>
                                        </p:tgtEl>
                                        <p:attrNameLst>
                                          <p:attrName>ppt_h</p:attrName>
                                        </p:attrNameLst>
                                      </p:cBhvr>
                                      <p:tavLst>
                                        <p:tav tm="0">
                                          <p:val>
                                            <p:strVal val="#ppt_h"/>
                                          </p:val>
                                        </p:tav>
                                        <p:tav tm="100000">
                                          <p:val>
                                            <p:strVal val="#ppt_h"/>
                                          </p:val>
                                        </p:tav>
                                      </p:tavLst>
                                    </p:anim>
                                    <p:animEffect transition="in" filter="fade">
                                      <p:cBhvr>
                                        <p:cTn id="20" dur="1000"/>
                                        <p:tgtEl>
                                          <p:spTgt spid="29"/>
                                        </p:tgtEl>
                                      </p:cBhvr>
                                    </p:animEffect>
                                  </p:childTnLst>
                                </p:cTn>
                              </p:par>
                              <p:par>
                                <p:cTn id="21" presetID="55"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p:cTn id="23" dur="1000" fill="hold"/>
                                        <p:tgtEl>
                                          <p:spTgt spid="32"/>
                                        </p:tgtEl>
                                        <p:attrNameLst>
                                          <p:attrName>ppt_w</p:attrName>
                                        </p:attrNameLst>
                                      </p:cBhvr>
                                      <p:tavLst>
                                        <p:tav tm="0">
                                          <p:val>
                                            <p:strVal val="#ppt_w*0.70"/>
                                          </p:val>
                                        </p:tav>
                                        <p:tav tm="100000">
                                          <p:val>
                                            <p:strVal val="#ppt_w"/>
                                          </p:val>
                                        </p:tav>
                                      </p:tavLst>
                                    </p:anim>
                                    <p:anim calcmode="lin" valueType="num">
                                      <p:cBhvr>
                                        <p:cTn id="24" dur="1000" fill="hold"/>
                                        <p:tgtEl>
                                          <p:spTgt spid="32"/>
                                        </p:tgtEl>
                                        <p:attrNameLst>
                                          <p:attrName>ppt_h</p:attrName>
                                        </p:attrNameLst>
                                      </p:cBhvr>
                                      <p:tavLst>
                                        <p:tav tm="0">
                                          <p:val>
                                            <p:strVal val="#ppt_h"/>
                                          </p:val>
                                        </p:tav>
                                        <p:tav tm="100000">
                                          <p:val>
                                            <p:strVal val="#ppt_h"/>
                                          </p:val>
                                        </p:tav>
                                      </p:tavLst>
                                    </p:anim>
                                    <p:animEffect transition="in" filter="fade">
                                      <p:cBhvr>
                                        <p:cTn id="25" dur="1000"/>
                                        <p:tgtEl>
                                          <p:spTgt spid="32"/>
                                        </p:tgtEl>
                                      </p:cBhvr>
                                    </p:animEffect>
                                  </p:childTnLst>
                                </p:cTn>
                              </p:par>
                              <p:par>
                                <p:cTn id="26" presetID="55" presetClass="entr" presetSubtype="0"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1000" fill="hold"/>
                                        <p:tgtEl>
                                          <p:spTgt spid="33"/>
                                        </p:tgtEl>
                                        <p:attrNameLst>
                                          <p:attrName>ppt_w</p:attrName>
                                        </p:attrNameLst>
                                      </p:cBhvr>
                                      <p:tavLst>
                                        <p:tav tm="0">
                                          <p:val>
                                            <p:strVal val="#ppt_w*0.70"/>
                                          </p:val>
                                        </p:tav>
                                        <p:tav tm="100000">
                                          <p:val>
                                            <p:strVal val="#ppt_w"/>
                                          </p:val>
                                        </p:tav>
                                      </p:tavLst>
                                    </p:anim>
                                    <p:anim calcmode="lin" valueType="num">
                                      <p:cBhvr>
                                        <p:cTn id="29" dur="1000" fill="hold"/>
                                        <p:tgtEl>
                                          <p:spTgt spid="33"/>
                                        </p:tgtEl>
                                        <p:attrNameLst>
                                          <p:attrName>ppt_h</p:attrName>
                                        </p:attrNameLst>
                                      </p:cBhvr>
                                      <p:tavLst>
                                        <p:tav tm="0">
                                          <p:val>
                                            <p:strVal val="#ppt_h"/>
                                          </p:val>
                                        </p:tav>
                                        <p:tav tm="100000">
                                          <p:val>
                                            <p:strVal val="#ppt_h"/>
                                          </p:val>
                                        </p:tav>
                                      </p:tavLst>
                                    </p:anim>
                                    <p:animEffect transition="in" filter="fade">
                                      <p:cBhvr>
                                        <p:cTn id="30"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2407" r="21667"/>
          <a:stretch/>
        </p:blipFill>
        <p:spPr>
          <a:xfrm>
            <a:off x="1424053" y="1628800"/>
            <a:ext cx="6028267" cy="4771437"/>
          </a:xfrm>
          <a:prstGeom prst="rect">
            <a:avLst/>
          </a:prstGeom>
        </p:spPr>
      </p:pic>
      <p:sp>
        <p:nvSpPr>
          <p:cNvPr id="9" name="TextBox 8"/>
          <p:cNvSpPr txBox="1"/>
          <p:nvPr/>
        </p:nvSpPr>
        <p:spPr>
          <a:xfrm>
            <a:off x="1561144" y="906434"/>
            <a:ext cx="6340197" cy="600164"/>
          </a:xfrm>
          <a:prstGeom prst="rect">
            <a:avLst/>
          </a:prstGeom>
          <a:noFill/>
        </p:spPr>
        <p:txBody>
          <a:bodyPr wrap="none" rtlCol="0">
            <a:spAutoFit/>
          </a:bodyPr>
          <a:lstStyle/>
          <a:p>
            <a:pPr algn="ctr"/>
            <a:r>
              <a:rPr lang="en-US" sz="3300" dirty="0" smtClean="0">
                <a:solidFill>
                  <a:srgbClr val="000000"/>
                </a:solidFill>
                <a:ea typeface="Arial Unicode MS"/>
                <a:cs typeface="Arial Unicode MS"/>
              </a:rPr>
              <a:t>2</a:t>
            </a:r>
            <a:r>
              <a:rPr lang="en-US" sz="3300" baseline="30000" dirty="0" smtClean="0">
                <a:solidFill>
                  <a:srgbClr val="000000"/>
                </a:solidFill>
                <a:ea typeface="Arial Unicode MS"/>
                <a:cs typeface="Arial Unicode MS"/>
              </a:rPr>
              <a:t>nd</a:t>
            </a:r>
            <a:r>
              <a:rPr lang="en-US" sz="3300" dirty="0" smtClean="0">
                <a:solidFill>
                  <a:srgbClr val="000000"/>
                </a:solidFill>
                <a:ea typeface="Arial Unicode MS"/>
                <a:cs typeface="Arial Unicode MS"/>
              </a:rPr>
              <a:t> case : </a:t>
            </a:r>
            <a:r>
              <a:rPr lang="en-US" sz="3300" dirty="0" smtClean="0">
                <a:solidFill>
                  <a:srgbClr val="000000"/>
                </a:solidFill>
                <a:latin typeface="Symbol" charset="2"/>
                <a:ea typeface="Arial Unicode MS"/>
                <a:cs typeface="Symbol" charset="2"/>
              </a:rPr>
              <a:t>g</a:t>
            </a:r>
            <a:r>
              <a:rPr lang="en-US" sz="3300" dirty="0" smtClean="0">
                <a:solidFill>
                  <a:srgbClr val="000000"/>
                </a:solidFill>
                <a:ea typeface="Arial Unicode MS"/>
                <a:cs typeface="Arial Unicode MS"/>
              </a:rPr>
              <a:t>-decay of 2</a:t>
            </a:r>
            <a:r>
              <a:rPr lang="en-US" sz="3300" baseline="30000" dirty="0" smtClean="0">
                <a:solidFill>
                  <a:srgbClr val="000000"/>
                </a:solidFill>
                <a:ea typeface="Arial Unicode MS"/>
                <a:cs typeface="Arial Unicode MS"/>
              </a:rPr>
              <a:t>+</a:t>
            </a:r>
            <a:r>
              <a:rPr lang="en-US" sz="3300" dirty="0" smtClean="0">
                <a:solidFill>
                  <a:srgbClr val="000000"/>
                </a:solidFill>
                <a:ea typeface="Arial Unicode MS"/>
                <a:cs typeface="Arial Unicode MS"/>
              </a:rPr>
              <a:t> T=1 state</a:t>
            </a:r>
            <a:endParaRPr lang="en-US" sz="3300" dirty="0">
              <a:solidFill>
                <a:srgbClr val="000000"/>
              </a:solidFill>
              <a:ea typeface="Arial Unicode MS"/>
              <a:cs typeface="Arial Unicode MS"/>
            </a:endParaRPr>
          </a:p>
        </p:txBody>
      </p:sp>
      <p:sp>
        <p:nvSpPr>
          <p:cNvPr id="11" name="TextBox 10"/>
          <p:cNvSpPr txBox="1"/>
          <p:nvPr/>
        </p:nvSpPr>
        <p:spPr>
          <a:xfrm>
            <a:off x="395536" y="5589240"/>
            <a:ext cx="8823249" cy="861774"/>
          </a:xfrm>
          <a:prstGeom prst="rect">
            <a:avLst/>
          </a:prstGeom>
          <a:noFill/>
        </p:spPr>
        <p:txBody>
          <a:bodyPr wrap="none" rtlCol="0">
            <a:spAutoFit/>
          </a:bodyPr>
          <a:lstStyle/>
          <a:p>
            <a:r>
              <a:rPr lang="en-US" sz="2500" dirty="0" smtClean="0">
                <a:latin typeface="ＭＳ ゴシック"/>
                <a:ea typeface="ＭＳ ゴシック"/>
                <a:cs typeface="ＭＳ ゴシック"/>
              </a:rPr>
              <a:t>+ </a:t>
            </a:r>
            <a:r>
              <a:rPr lang="en-US" sz="2500" dirty="0" smtClean="0"/>
              <a:t>M1 &gt;&gt; E2 </a:t>
            </a:r>
            <a:r>
              <a:rPr lang="en-US" sz="2500" dirty="0"/>
              <a:t> </a:t>
            </a:r>
            <a:r>
              <a:rPr lang="en-US" sz="2500" dirty="0" smtClean="0"/>
              <a:t>                                       </a:t>
            </a:r>
            <a:r>
              <a:rPr lang="en-US" sz="2500" dirty="0" smtClean="0">
                <a:latin typeface="Wingdings"/>
                <a:ea typeface="Wingdings"/>
                <a:cs typeface="Wingdings"/>
                <a:sym typeface="Wingdings"/>
              </a:rPr>
              <a:t> </a:t>
            </a:r>
            <a:r>
              <a:rPr lang="en-US" sz="2500" dirty="0" smtClean="0">
                <a:sym typeface="Wingdings"/>
              </a:rPr>
              <a:t>1</a:t>
            </a:r>
            <a:r>
              <a:rPr lang="en-US" sz="2500" baseline="30000" dirty="0" smtClean="0">
                <a:sym typeface="Wingdings"/>
              </a:rPr>
              <a:t>+</a:t>
            </a:r>
            <a:r>
              <a:rPr lang="en-US" sz="2500" dirty="0" smtClean="0">
                <a:sym typeface="Wingdings"/>
              </a:rPr>
              <a:t> ,</a:t>
            </a:r>
            <a:r>
              <a:rPr lang="en-US" sz="2500" dirty="0" smtClean="0"/>
              <a:t>2</a:t>
            </a:r>
            <a:r>
              <a:rPr lang="en-US" sz="2500" baseline="30000" dirty="0" smtClean="0"/>
              <a:t>+</a:t>
            </a:r>
            <a:r>
              <a:rPr lang="en-US" sz="2500" dirty="0" smtClean="0"/>
              <a:t>, 3</a:t>
            </a:r>
            <a:r>
              <a:rPr lang="en-US" sz="2500" baseline="30000" dirty="0" smtClean="0"/>
              <a:t>+</a:t>
            </a:r>
            <a:r>
              <a:rPr lang="en-US" sz="2500" dirty="0"/>
              <a:t> </a:t>
            </a:r>
            <a:r>
              <a:rPr lang="en-US" sz="2500" dirty="0">
                <a:solidFill>
                  <a:srgbClr val="FF0000"/>
                </a:solidFill>
              </a:rPr>
              <a:t>no </a:t>
            </a:r>
            <a:r>
              <a:rPr lang="en-US" sz="2500" dirty="0" smtClean="0">
                <a:solidFill>
                  <a:srgbClr val="FF0000"/>
                </a:solidFill>
              </a:rPr>
              <a:t>0</a:t>
            </a:r>
            <a:r>
              <a:rPr lang="en-US" sz="2500" baseline="30000" dirty="0" smtClean="0">
                <a:solidFill>
                  <a:srgbClr val="FF0000"/>
                </a:solidFill>
              </a:rPr>
              <a:t>+ </a:t>
            </a:r>
            <a:r>
              <a:rPr lang="en-US" sz="2500" dirty="0" smtClean="0">
                <a:solidFill>
                  <a:srgbClr val="FF0000"/>
                </a:solidFill>
              </a:rPr>
              <a:t>!</a:t>
            </a:r>
            <a:r>
              <a:rPr lang="en-US" sz="2500" baseline="30000" dirty="0" smtClean="0">
                <a:solidFill>
                  <a:srgbClr val="FF0000"/>
                </a:solidFill>
              </a:rPr>
              <a:t> </a:t>
            </a:r>
            <a:endParaRPr lang="en-US" sz="2500" dirty="0" smtClean="0">
              <a:solidFill>
                <a:srgbClr val="FF0000"/>
              </a:solidFill>
            </a:endParaRPr>
          </a:p>
          <a:p>
            <a:r>
              <a:rPr lang="en-US" sz="2500" dirty="0" smtClean="0"/>
              <a:t>−  E1 decay populate negative parity  </a:t>
            </a:r>
            <a:r>
              <a:rPr lang="en-US" sz="2500" dirty="0" smtClean="0">
                <a:latin typeface="Wingdings"/>
                <a:ea typeface="Wingdings"/>
                <a:cs typeface="Wingdings"/>
                <a:sym typeface="Wingdings"/>
              </a:rPr>
              <a:t> </a:t>
            </a:r>
            <a:r>
              <a:rPr lang="en-US" sz="2500" dirty="0" smtClean="0">
                <a:sym typeface="Wingdings"/>
              </a:rPr>
              <a:t>1</a:t>
            </a:r>
            <a:r>
              <a:rPr lang="en-US" sz="2500" baseline="30000" dirty="0" smtClean="0">
                <a:sym typeface="Wingdings"/>
              </a:rPr>
              <a:t>-</a:t>
            </a:r>
            <a:r>
              <a:rPr lang="en-US" sz="2500" dirty="0" smtClean="0">
                <a:sym typeface="Wingdings"/>
              </a:rPr>
              <a:t> </a:t>
            </a:r>
            <a:r>
              <a:rPr lang="en-US" sz="2500" dirty="0">
                <a:sym typeface="Wingdings"/>
              </a:rPr>
              <a:t>,</a:t>
            </a:r>
            <a:r>
              <a:rPr lang="en-US" sz="2500" dirty="0" smtClean="0"/>
              <a:t>2</a:t>
            </a:r>
            <a:r>
              <a:rPr lang="en-US" sz="2500" baseline="30000" dirty="0" smtClean="0"/>
              <a:t>-</a:t>
            </a:r>
            <a:r>
              <a:rPr lang="en-US" sz="2500" dirty="0" smtClean="0"/>
              <a:t>, 3</a:t>
            </a:r>
            <a:r>
              <a:rPr lang="en-US" sz="2500" baseline="30000" dirty="0"/>
              <a:t>-</a:t>
            </a:r>
            <a:endParaRPr lang="en-US" sz="2500" dirty="0"/>
          </a:p>
        </p:txBody>
      </p:sp>
      <p:sp>
        <p:nvSpPr>
          <p:cNvPr id="7" name="Smiley Face 6"/>
          <p:cNvSpPr>
            <a:spLocks noChangeAspect="1"/>
          </p:cNvSpPr>
          <p:nvPr/>
        </p:nvSpPr>
        <p:spPr bwMode="auto">
          <a:xfrm>
            <a:off x="251520" y="5661296"/>
            <a:ext cx="432000" cy="432000"/>
          </a:xfrm>
          <a:prstGeom prst="smileyFace">
            <a:avLst/>
          </a:prstGeom>
          <a:solidFill>
            <a:srgbClr val="FFFF00"/>
          </a:solidFill>
          <a:ln w="1778"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en-US" sz="3600" b="0" i="0" u="none" strike="noStrike" cap="none" normalizeH="0" baseline="0" smtClean="0">
              <a:ln>
                <a:noFill/>
              </a:ln>
              <a:solidFill>
                <a:schemeClr val="tx1"/>
              </a:solidFill>
              <a:effectLst/>
              <a:latin typeface="AU Passata" pitchFamily="34" charset="0"/>
            </a:endParaRPr>
          </a:p>
        </p:txBody>
      </p:sp>
      <p:sp>
        <p:nvSpPr>
          <p:cNvPr id="10" name="Smiley Face 9"/>
          <p:cNvSpPr>
            <a:spLocks noChangeAspect="1"/>
          </p:cNvSpPr>
          <p:nvPr/>
        </p:nvSpPr>
        <p:spPr bwMode="auto">
          <a:xfrm>
            <a:off x="251520" y="6165352"/>
            <a:ext cx="432000" cy="432000"/>
          </a:xfrm>
          <a:prstGeom prst="smileyFace">
            <a:avLst>
              <a:gd name="adj" fmla="val -4653"/>
            </a:avLst>
          </a:prstGeom>
          <a:solidFill>
            <a:srgbClr val="FFFF00"/>
          </a:solidFill>
          <a:ln w="1778"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en-US" sz="3600" b="0" i="0" u="none" strike="noStrike" cap="none" normalizeH="0" baseline="0" smtClean="0">
              <a:ln>
                <a:noFill/>
              </a:ln>
              <a:solidFill>
                <a:schemeClr val="tx1"/>
              </a:solidFill>
              <a:effectLst/>
              <a:latin typeface="AU Passata" pitchFamily="34" charset="0"/>
            </a:endParaRPr>
          </a:p>
        </p:txBody>
      </p:sp>
    </p:spTree>
    <p:extLst>
      <p:ext uri="{BB962C8B-B14F-4D97-AF65-F5344CB8AC3E}">
        <p14:creationId xmlns:p14="http://schemas.microsoft.com/office/powerpoint/2010/main" val="3486927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A778A20-C4FB-4A5D-BA56-B6F7BCAF0113}" type="slidenum">
              <a:rPr lang="da-DK" smtClean="0"/>
              <a:pPr/>
              <a:t>31</a:t>
            </a:fld>
            <a:endParaRPr lang="da-DK" dirty="0"/>
          </a:p>
        </p:txBody>
      </p:sp>
      <p:grpSp>
        <p:nvGrpSpPr>
          <p:cNvPr id="23" name="Group 22"/>
          <p:cNvGrpSpPr/>
          <p:nvPr/>
        </p:nvGrpSpPr>
        <p:grpSpPr>
          <a:xfrm>
            <a:off x="2614173" y="0"/>
            <a:ext cx="6134291" cy="6858000"/>
            <a:chOff x="2614173" y="0"/>
            <a:chExt cx="6134291" cy="6858000"/>
          </a:xfrm>
        </p:grpSpPr>
        <p:grpSp>
          <p:nvGrpSpPr>
            <p:cNvPr id="22" name="Group 21"/>
            <p:cNvGrpSpPr/>
            <p:nvPr/>
          </p:nvGrpSpPr>
          <p:grpSpPr>
            <a:xfrm>
              <a:off x="2614173" y="0"/>
              <a:ext cx="6134291" cy="6858000"/>
              <a:chOff x="2614173" y="0"/>
              <a:chExt cx="6134291" cy="6858000"/>
            </a:xfrm>
          </p:grpSpPr>
          <p:pic>
            <p:nvPicPr>
              <p:cNvPr id="6" name="Picture 5"/>
              <p:cNvPicPr>
                <a:picLocks noChangeAspect="1"/>
              </p:cNvPicPr>
              <p:nvPr/>
            </p:nvPicPr>
            <p:blipFill>
              <a:blip r:embed="rId2"/>
              <a:stretch>
                <a:fillRect/>
              </a:stretch>
            </p:blipFill>
            <p:spPr>
              <a:xfrm>
                <a:off x="2614173" y="0"/>
                <a:ext cx="6134291" cy="6858000"/>
              </a:xfrm>
              <a:prstGeom prst="rect">
                <a:avLst/>
              </a:prstGeom>
            </p:spPr>
          </p:pic>
          <p:sp>
            <p:nvSpPr>
              <p:cNvPr id="8" name="TextBox 7"/>
              <p:cNvSpPr txBox="1"/>
              <p:nvPr/>
            </p:nvSpPr>
            <p:spPr>
              <a:xfrm>
                <a:off x="3491880" y="836712"/>
                <a:ext cx="623253" cy="569387"/>
              </a:xfrm>
              <a:prstGeom prst="rect">
                <a:avLst/>
              </a:prstGeom>
              <a:noFill/>
            </p:spPr>
            <p:txBody>
              <a:bodyPr wrap="none" rtlCol="0">
                <a:spAutoFit/>
              </a:bodyPr>
              <a:lstStyle/>
              <a:p>
                <a:r>
                  <a:rPr lang="en-US" dirty="0">
                    <a:solidFill>
                      <a:srgbClr val="0000FF"/>
                    </a:solidFill>
                  </a:rPr>
                  <a:t>2</a:t>
                </a:r>
                <a:r>
                  <a:rPr lang="en-US" baseline="30000" dirty="0">
                    <a:solidFill>
                      <a:srgbClr val="0000FF"/>
                    </a:solidFill>
                  </a:rPr>
                  <a:t>+</a:t>
                </a:r>
                <a:endParaRPr lang="en-US" dirty="0">
                  <a:solidFill>
                    <a:srgbClr val="0000FF"/>
                  </a:solidFill>
                </a:endParaRPr>
              </a:p>
            </p:txBody>
          </p:sp>
          <p:sp>
            <p:nvSpPr>
              <p:cNvPr id="9" name="TextBox 8"/>
              <p:cNvSpPr txBox="1"/>
              <p:nvPr/>
            </p:nvSpPr>
            <p:spPr>
              <a:xfrm>
                <a:off x="5028867" y="620688"/>
                <a:ext cx="561694" cy="569387"/>
              </a:xfrm>
              <a:prstGeom prst="rect">
                <a:avLst/>
              </a:prstGeom>
              <a:noFill/>
            </p:spPr>
            <p:txBody>
              <a:bodyPr wrap="none" rtlCol="0">
                <a:spAutoFit/>
              </a:bodyPr>
              <a:lstStyle/>
              <a:p>
                <a:r>
                  <a:rPr lang="en-US" dirty="0" smtClean="0">
                    <a:solidFill>
                      <a:srgbClr val="0000FF"/>
                    </a:solidFill>
                  </a:rPr>
                  <a:t>2</a:t>
                </a:r>
                <a:r>
                  <a:rPr lang="en-US" baseline="30000" dirty="0" smtClean="0">
                    <a:solidFill>
                      <a:srgbClr val="0000FF"/>
                    </a:solidFill>
                  </a:rPr>
                  <a:t>-</a:t>
                </a:r>
                <a:endParaRPr lang="en-US" dirty="0">
                  <a:solidFill>
                    <a:srgbClr val="0000FF"/>
                  </a:solidFill>
                </a:endParaRPr>
              </a:p>
            </p:txBody>
          </p:sp>
          <p:sp>
            <p:nvSpPr>
              <p:cNvPr id="10" name="TextBox 9"/>
              <p:cNvSpPr txBox="1"/>
              <p:nvPr/>
            </p:nvSpPr>
            <p:spPr>
              <a:xfrm>
                <a:off x="7394682" y="987405"/>
                <a:ext cx="561694" cy="569387"/>
              </a:xfrm>
              <a:prstGeom prst="rect">
                <a:avLst/>
              </a:prstGeom>
              <a:noFill/>
            </p:spPr>
            <p:txBody>
              <a:bodyPr wrap="none" rtlCol="0">
                <a:spAutoFit/>
              </a:bodyPr>
              <a:lstStyle/>
              <a:p>
                <a:r>
                  <a:rPr lang="en-US" dirty="0" smtClean="0">
                    <a:solidFill>
                      <a:srgbClr val="0000FF"/>
                    </a:solidFill>
                  </a:rPr>
                  <a:t>1</a:t>
                </a:r>
                <a:r>
                  <a:rPr lang="en-US" baseline="30000" dirty="0" smtClean="0">
                    <a:solidFill>
                      <a:srgbClr val="0000FF"/>
                    </a:solidFill>
                  </a:rPr>
                  <a:t>-</a:t>
                </a:r>
                <a:endParaRPr lang="en-US" dirty="0">
                  <a:solidFill>
                    <a:srgbClr val="0000FF"/>
                  </a:solidFill>
                </a:endParaRPr>
              </a:p>
            </p:txBody>
          </p:sp>
        </p:grpSp>
        <p:pic>
          <p:nvPicPr>
            <p:cNvPr id="5" name="Picture 4"/>
            <p:cNvPicPr>
              <a:picLocks noChangeAspect="1"/>
            </p:cNvPicPr>
            <p:nvPr/>
          </p:nvPicPr>
          <p:blipFill rotWithShape="1">
            <a:blip r:embed="rId3"/>
            <a:srcRect r="36194"/>
            <a:stretch/>
          </p:blipFill>
          <p:spPr>
            <a:xfrm>
              <a:off x="3788461" y="3760812"/>
              <a:ext cx="4383939" cy="2476500"/>
            </a:xfrm>
            <a:prstGeom prst="rect">
              <a:avLst/>
            </a:prstGeom>
          </p:spPr>
        </p:pic>
      </p:grpSp>
      <p:cxnSp>
        <p:nvCxnSpPr>
          <p:cNvPr id="14" name="Straight Connector 13"/>
          <p:cNvCxnSpPr/>
          <p:nvPr/>
        </p:nvCxnSpPr>
        <p:spPr bwMode="auto">
          <a:xfrm>
            <a:off x="5004048" y="3861048"/>
            <a:ext cx="648072" cy="0"/>
          </a:xfrm>
          <a:prstGeom prst="line">
            <a:avLst/>
          </a:prstGeom>
          <a:solidFill>
            <a:schemeClr val="accent2"/>
          </a:solidFill>
          <a:ln w="38100" cap="flat" cmpd="sng" algn="ctr">
            <a:solidFill>
              <a:srgbClr val="000000"/>
            </a:solidFill>
            <a:prstDash val="solid"/>
            <a:round/>
            <a:headEnd type="none" w="med" len="med"/>
            <a:tailEnd type="none" w="med" len="med"/>
          </a:ln>
          <a:effectLst/>
        </p:spPr>
      </p:cxnSp>
      <p:cxnSp>
        <p:nvCxnSpPr>
          <p:cNvPr id="16" name="Straight Connector 15"/>
          <p:cNvCxnSpPr/>
          <p:nvPr/>
        </p:nvCxnSpPr>
        <p:spPr bwMode="auto">
          <a:xfrm>
            <a:off x="5004048" y="3645024"/>
            <a:ext cx="648072" cy="0"/>
          </a:xfrm>
          <a:prstGeom prst="line">
            <a:avLst/>
          </a:prstGeom>
          <a:solidFill>
            <a:schemeClr val="accent2"/>
          </a:solidFill>
          <a:ln w="127000" cap="flat" cmpd="sng" algn="ctr">
            <a:solidFill>
              <a:srgbClr val="000000"/>
            </a:solidFill>
            <a:prstDash val="solid"/>
            <a:round/>
            <a:headEnd type="none" w="med" len="med"/>
            <a:tailEnd type="none" w="med" len="med"/>
          </a:ln>
          <a:effectLst/>
        </p:spPr>
      </p:cxnSp>
      <p:cxnSp>
        <p:nvCxnSpPr>
          <p:cNvPr id="17" name="Straight Connector 16"/>
          <p:cNvCxnSpPr/>
          <p:nvPr/>
        </p:nvCxnSpPr>
        <p:spPr bwMode="auto">
          <a:xfrm>
            <a:off x="5004048" y="3356992"/>
            <a:ext cx="648072" cy="0"/>
          </a:xfrm>
          <a:prstGeom prst="line">
            <a:avLst/>
          </a:prstGeom>
          <a:solidFill>
            <a:schemeClr val="accent2"/>
          </a:solidFill>
          <a:ln w="254000" cap="flat" cmpd="sng" algn="ctr">
            <a:solidFill>
              <a:srgbClr val="000000"/>
            </a:solidFill>
            <a:prstDash val="solid"/>
            <a:round/>
            <a:headEnd type="none" w="med" len="med"/>
            <a:tailEnd type="none" w="med" len="med"/>
          </a:ln>
          <a:effectLst/>
        </p:spPr>
      </p:cxnSp>
      <p:sp>
        <p:nvSpPr>
          <p:cNvPr id="18" name="TextBox 17"/>
          <p:cNvSpPr txBox="1"/>
          <p:nvPr/>
        </p:nvSpPr>
        <p:spPr>
          <a:xfrm>
            <a:off x="5583835" y="3476714"/>
            <a:ext cx="428325" cy="528350"/>
          </a:xfrm>
          <a:prstGeom prst="rect">
            <a:avLst/>
          </a:prstGeom>
          <a:noFill/>
        </p:spPr>
        <p:txBody>
          <a:bodyPr wrap="none" rtlCol="0">
            <a:spAutoFit/>
          </a:bodyPr>
          <a:lstStyle/>
          <a:p>
            <a:r>
              <a:rPr lang="en-US" sz="2000" dirty="0">
                <a:solidFill>
                  <a:srgbClr val="0000FF"/>
                </a:solidFill>
              </a:rPr>
              <a:t>2</a:t>
            </a:r>
            <a:r>
              <a:rPr lang="en-US" sz="2000" baseline="30000" dirty="0">
                <a:solidFill>
                  <a:srgbClr val="0000FF"/>
                </a:solidFill>
              </a:rPr>
              <a:t>+</a:t>
            </a:r>
            <a:endParaRPr lang="en-US" sz="2000" dirty="0">
              <a:solidFill>
                <a:srgbClr val="0000FF"/>
              </a:solidFill>
            </a:endParaRPr>
          </a:p>
        </p:txBody>
      </p:sp>
      <p:sp>
        <p:nvSpPr>
          <p:cNvPr id="19" name="TextBox 18"/>
          <p:cNvSpPr txBox="1"/>
          <p:nvPr/>
        </p:nvSpPr>
        <p:spPr>
          <a:xfrm>
            <a:off x="5580112" y="3260690"/>
            <a:ext cx="394126" cy="528350"/>
          </a:xfrm>
          <a:prstGeom prst="rect">
            <a:avLst/>
          </a:prstGeom>
          <a:noFill/>
        </p:spPr>
        <p:txBody>
          <a:bodyPr wrap="none" rtlCol="0">
            <a:spAutoFit/>
          </a:bodyPr>
          <a:lstStyle/>
          <a:p>
            <a:r>
              <a:rPr lang="en-US" sz="2000" dirty="0" smtClean="0">
                <a:solidFill>
                  <a:srgbClr val="0000FF"/>
                </a:solidFill>
              </a:rPr>
              <a:t>2</a:t>
            </a:r>
            <a:r>
              <a:rPr lang="en-US" sz="2000" baseline="30000" dirty="0" smtClean="0"/>
              <a:t>-</a:t>
            </a:r>
            <a:endParaRPr lang="en-US" sz="2000" dirty="0"/>
          </a:p>
        </p:txBody>
      </p:sp>
      <p:sp>
        <p:nvSpPr>
          <p:cNvPr id="20" name="TextBox 19"/>
          <p:cNvSpPr txBox="1"/>
          <p:nvPr/>
        </p:nvSpPr>
        <p:spPr>
          <a:xfrm>
            <a:off x="5580112" y="2972658"/>
            <a:ext cx="394126" cy="528350"/>
          </a:xfrm>
          <a:prstGeom prst="rect">
            <a:avLst/>
          </a:prstGeom>
          <a:noFill/>
        </p:spPr>
        <p:txBody>
          <a:bodyPr wrap="none" rtlCol="0">
            <a:spAutoFit/>
          </a:bodyPr>
          <a:lstStyle/>
          <a:p>
            <a:r>
              <a:rPr lang="en-US" sz="2000" dirty="0" smtClean="0">
                <a:solidFill>
                  <a:srgbClr val="0000FF"/>
                </a:solidFill>
              </a:rPr>
              <a:t>1</a:t>
            </a:r>
            <a:r>
              <a:rPr lang="en-US" sz="2000" baseline="30000" dirty="0" smtClean="0">
                <a:solidFill>
                  <a:srgbClr val="0000FF"/>
                </a:solidFill>
              </a:rPr>
              <a:t>-</a:t>
            </a:r>
            <a:endParaRPr lang="en-US" sz="2000" dirty="0">
              <a:solidFill>
                <a:srgbClr val="0000FF"/>
              </a:solidFill>
            </a:endParaRPr>
          </a:p>
        </p:txBody>
      </p:sp>
      <p:sp>
        <p:nvSpPr>
          <p:cNvPr id="21" name="Rectangle 20"/>
          <p:cNvSpPr/>
          <p:nvPr/>
        </p:nvSpPr>
        <p:spPr>
          <a:xfrm>
            <a:off x="208009" y="802881"/>
            <a:ext cx="2201600" cy="630942"/>
          </a:xfrm>
          <a:prstGeom prst="rect">
            <a:avLst/>
          </a:prstGeom>
        </p:spPr>
        <p:txBody>
          <a:bodyPr wrap="none">
            <a:spAutoFit/>
          </a:bodyPr>
          <a:lstStyle/>
          <a:p>
            <a:r>
              <a:rPr lang="en-US" sz="3500" baseline="30000" dirty="0" smtClean="0">
                <a:solidFill>
                  <a:srgbClr val="FF0000"/>
                </a:solidFill>
              </a:rPr>
              <a:t>11</a:t>
            </a:r>
            <a:r>
              <a:rPr lang="en-US" sz="3500" dirty="0" smtClean="0">
                <a:solidFill>
                  <a:srgbClr val="FF0000"/>
                </a:solidFill>
              </a:rPr>
              <a:t>B(</a:t>
            </a:r>
            <a:r>
              <a:rPr lang="en-US" sz="3500" dirty="0" err="1" smtClean="0">
                <a:solidFill>
                  <a:srgbClr val="FF0000"/>
                </a:solidFill>
              </a:rPr>
              <a:t>p,</a:t>
            </a:r>
            <a:r>
              <a:rPr lang="en-US" sz="3500" dirty="0" err="1" smtClean="0">
                <a:solidFill>
                  <a:srgbClr val="FF0000"/>
                </a:solidFill>
                <a:latin typeface="Symbol" charset="2"/>
                <a:cs typeface="Symbol" charset="2"/>
              </a:rPr>
              <a:t>a</a:t>
            </a:r>
            <a:r>
              <a:rPr lang="en-US" sz="3500" dirty="0" smtClean="0">
                <a:solidFill>
                  <a:srgbClr val="FF0000"/>
                </a:solidFill>
              </a:rPr>
              <a:t>)</a:t>
            </a:r>
            <a:r>
              <a:rPr lang="en-US" sz="3500" dirty="0" err="1" smtClean="0">
                <a:solidFill>
                  <a:srgbClr val="FF0000"/>
                </a:solidFill>
                <a:latin typeface="Symbol" charset="2"/>
                <a:cs typeface="Symbol" charset="2"/>
              </a:rPr>
              <a:t>aa</a:t>
            </a:r>
            <a:endParaRPr lang="en-US" sz="3500" dirty="0">
              <a:solidFill>
                <a:srgbClr val="FF0000"/>
              </a:solidFill>
            </a:endParaRPr>
          </a:p>
        </p:txBody>
      </p:sp>
      <p:pic>
        <p:nvPicPr>
          <p:cNvPr id="24" name="Picture 23" descr="dsss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317" y="3861048"/>
            <a:ext cx="2079475" cy="2771966"/>
          </a:xfrm>
          <a:prstGeom prst="rect">
            <a:avLst/>
          </a:prstGeom>
        </p:spPr>
      </p:pic>
      <p:pic>
        <p:nvPicPr>
          <p:cNvPr id="25" name="Picture 24" descr="photo(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96993" y="1556792"/>
            <a:ext cx="2602799" cy="1943973"/>
          </a:xfrm>
          <a:prstGeom prst="rect">
            <a:avLst/>
          </a:prstGeom>
        </p:spPr>
      </p:pic>
      <p:sp>
        <p:nvSpPr>
          <p:cNvPr id="26" name="TextBox 25"/>
          <p:cNvSpPr txBox="1"/>
          <p:nvPr/>
        </p:nvSpPr>
        <p:spPr>
          <a:xfrm>
            <a:off x="-36512" y="3501008"/>
            <a:ext cx="3779912" cy="651460"/>
          </a:xfrm>
          <a:prstGeom prst="rect">
            <a:avLst/>
          </a:prstGeom>
          <a:noFill/>
        </p:spPr>
        <p:txBody>
          <a:bodyPr wrap="square" rtlCol="0">
            <a:spAutoFit/>
          </a:bodyPr>
          <a:lstStyle/>
          <a:p>
            <a:pPr>
              <a:lnSpc>
                <a:spcPct val="90000"/>
              </a:lnSpc>
            </a:pPr>
            <a:r>
              <a:rPr lang="en-US" sz="2000" dirty="0" smtClean="0"/>
              <a:t>400keV van de </a:t>
            </a:r>
            <a:r>
              <a:rPr lang="en-US" sz="2000" dirty="0" err="1" smtClean="0"/>
              <a:t>Graaf</a:t>
            </a:r>
            <a:endParaRPr lang="en-US" sz="2000" dirty="0"/>
          </a:p>
          <a:p>
            <a:pPr>
              <a:lnSpc>
                <a:spcPct val="90000"/>
              </a:lnSpc>
            </a:pPr>
            <a:r>
              <a:rPr lang="en-US" sz="2000" dirty="0"/>
              <a:t>i</a:t>
            </a:r>
            <a:r>
              <a:rPr lang="en-US" sz="2000" dirty="0" smtClean="0"/>
              <a:t>n Aarhus.</a:t>
            </a:r>
            <a:endParaRPr lang="en-US" sz="2000" dirty="0"/>
          </a:p>
        </p:txBody>
      </p:sp>
      <p:grpSp>
        <p:nvGrpSpPr>
          <p:cNvPr id="35" name="Group 23"/>
          <p:cNvGrpSpPr>
            <a:grpSpLocks/>
          </p:cNvGrpSpPr>
          <p:nvPr/>
        </p:nvGrpSpPr>
        <p:grpSpPr bwMode="auto">
          <a:xfrm>
            <a:off x="759500" y="5677076"/>
            <a:ext cx="1031040" cy="1180924"/>
            <a:chOff x="4516" y="2544"/>
            <a:chExt cx="464" cy="532"/>
          </a:xfrm>
        </p:grpSpPr>
        <p:pic>
          <p:nvPicPr>
            <p:cNvPr id="36" name="Picture 20" descr="lego_model_man"/>
            <p:cNvPicPr>
              <a:picLocks noChangeAspect="1" noChangeArrowheads="1"/>
            </p:cNvPicPr>
            <p:nvPr/>
          </p:nvPicPr>
          <p:blipFill>
            <a:blip r:embed="rId6">
              <a:extLst>
                <a:ext uri="{28A0092B-C50C-407E-A947-70E740481C1C}">
                  <a14:useLocalDpi xmlns:a14="http://schemas.microsoft.com/office/drawing/2010/main" val="0"/>
                </a:ext>
              </a:extLst>
            </a:blip>
            <a:srcRect l="33386" r="30193" b="15004"/>
            <a:stretch>
              <a:fillRect/>
            </a:stretch>
          </p:blipFill>
          <p:spPr bwMode="auto">
            <a:xfrm>
              <a:off x="4608" y="2544"/>
              <a:ext cx="273"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21"/>
            <p:cNvSpPr>
              <a:spLocks noChangeArrowheads="1"/>
            </p:cNvSpPr>
            <p:nvPr/>
          </p:nvSpPr>
          <p:spPr bwMode="auto">
            <a:xfrm>
              <a:off x="4516" y="2884"/>
              <a:ext cx="144"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829452" eaLnBrk="0"/>
              <a:endParaRPr lang="da-DK" sz="2200">
                <a:latin typeface="Arial" charset="0"/>
                <a:cs typeface="ＭＳ Ｐゴシック" charset="0"/>
              </a:endParaRPr>
            </a:p>
          </p:txBody>
        </p:sp>
        <p:sp>
          <p:nvSpPr>
            <p:cNvPr id="38" name="Rectangle 22"/>
            <p:cNvSpPr>
              <a:spLocks noChangeArrowheads="1"/>
            </p:cNvSpPr>
            <p:nvPr/>
          </p:nvSpPr>
          <p:spPr bwMode="auto">
            <a:xfrm>
              <a:off x="4836" y="2880"/>
              <a:ext cx="144"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829452" eaLnBrk="0"/>
              <a:endParaRPr lang="da-DK" sz="2200">
                <a:latin typeface="Arial" charset="0"/>
                <a:cs typeface="ＭＳ Ｐゴシック" charset="0"/>
              </a:endParaRPr>
            </a:p>
          </p:txBody>
        </p:sp>
      </p:grpSp>
    </p:spTree>
    <p:extLst>
      <p:ext uri="{BB962C8B-B14F-4D97-AF65-F5344CB8AC3E}">
        <p14:creationId xmlns:p14="http://schemas.microsoft.com/office/powerpoint/2010/main" val="2750296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 y="2314845"/>
            <a:ext cx="7539267" cy="3600000"/>
          </a:xfrm>
          <a:prstGeom prst="rect">
            <a:avLst/>
          </a:prstGeom>
        </p:spPr>
      </p:pic>
      <p:pic>
        <p:nvPicPr>
          <p:cNvPr id="6" name="Picture 5"/>
          <p:cNvPicPr>
            <a:picLocks noChangeAspect="1"/>
          </p:cNvPicPr>
          <p:nvPr/>
        </p:nvPicPr>
        <p:blipFill>
          <a:blip r:embed="rId3"/>
          <a:stretch>
            <a:fillRect/>
          </a:stretch>
        </p:blipFill>
        <p:spPr>
          <a:xfrm>
            <a:off x="0" y="-27384"/>
            <a:ext cx="9144000" cy="2297261"/>
          </a:xfrm>
          <a:prstGeom prst="rect">
            <a:avLst/>
          </a:prstGeom>
        </p:spPr>
      </p:pic>
      <p:grpSp>
        <p:nvGrpSpPr>
          <p:cNvPr id="7" name="Group 4"/>
          <p:cNvGrpSpPr>
            <a:grpSpLocks/>
          </p:cNvGrpSpPr>
          <p:nvPr/>
        </p:nvGrpSpPr>
        <p:grpSpPr bwMode="auto">
          <a:xfrm>
            <a:off x="7061200" y="1236665"/>
            <a:ext cx="2159000" cy="4783139"/>
            <a:chOff x="3504" y="875"/>
            <a:chExt cx="1360" cy="3013"/>
          </a:xfrm>
        </p:grpSpPr>
        <p:sp>
          <p:nvSpPr>
            <p:cNvPr id="8" name="Text Box 5"/>
            <p:cNvSpPr txBox="1">
              <a:spLocks noChangeArrowheads="1"/>
            </p:cNvSpPr>
            <p:nvPr/>
          </p:nvSpPr>
          <p:spPr bwMode="auto">
            <a:xfrm>
              <a:off x="4104" y="3600"/>
              <a:ext cx="4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lnSpc>
                  <a:spcPct val="100000"/>
                </a:lnSpc>
                <a:spcBef>
                  <a:spcPct val="50000"/>
                </a:spcBef>
                <a:buFontTx/>
                <a:buNone/>
              </a:pPr>
              <a:r>
                <a:rPr lang="en-US" b="1" baseline="30000" smtClean="0">
                  <a:solidFill>
                    <a:srgbClr val="000000"/>
                  </a:solidFill>
                </a:rPr>
                <a:t>12</a:t>
              </a:r>
              <a:r>
                <a:rPr lang="en-US" b="1" smtClean="0">
                  <a:solidFill>
                    <a:srgbClr val="000000"/>
                  </a:solidFill>
                </a:rPr>
                <a:t>C</a:t>
              </a:r>
              <a:endParaRPr lang="en-US" smtClean="0">
                <a:solidFill>
                  <a:srgbClr val="000000"/>
                </a:solidFill>
              </a:endParaRPr>
            </a:p>
          </p:txBody>
        </p:sp>
        <p:grpSp>
          <p:nvGrpSpPr>
            <p:cNvPr id="9" name="Group 6"/>
            <p:cNvGrpSpPr>
              <a:grpSpLocks/>
            </p:cNvGrpSpPr>
            <p:nvPr/>
          </p:nvGrpSpPr>
          <p:grpSpPr bwMode="auto">
            <a:xfrm>
              <a:off x="3939" y="875"/>
              <a:ext cx="925" cy="2664"/>
              <a:chOff x="4595" y="971"/>
              <a:chExt cx="925" cy="2664"/>
            </a:xfrm>
          </p:grpSpPr>
          <p:sp>
            <p:nvSpPr>
              <p:cNvPr id="12" name="Line 7"/>
              <p:cNvSpPr>
                <a:spLocks noChangeShapeType="1"/>
              </p:cNvSpPr>
              <p:nvPr/>
            </p:nvSpPr>
            <p:spPr bwMode="auto">
              <a:xfrm>
                <a:off x="4659" y="1763"/>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13" name="Line 8"/>
              <p:cNvSpPr>
                <a:spLocks noChangeShapeType="1"/>
              </p:cNvSpPr>
              <p:nvPr/>
            </p:nvSpPr>
            <p:spPr bwMode="auto">
              <a:xfrm>
                <a:off x="4659" y="3227"/>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14" name="Line 9"/>
              <p:cNvSpPr>
                <a:spLocks noChangeShapeType="1"/>
              </p:cNvSpPr>
              <p:nvPr/>
            </p:nvSpPr>
            <p:spPr bwMode="auto">
              <a:xfrm>
                <a:off x="4659" y="3611"/>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15" name="Text Box 10"/>
              <p:cNvSpPr txBox="1">
                <a:spLocks noChangeArrowheads="1"/>
              </p:cNvSpPr>
              <p:nvPr/>
            </p:nvSpPr>
            <p:spPr bwMode="auto">
              <a:xfrm>
                <a:off x="4595" y="1606"/>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lnSpc>
                    <a:spcPct val="100000"/>
                  </a:lnSpc>
                  <a:spcBef>
                    <a:spcPct val="50000"/>
                  </a:spcBef>
                  <a:buFontTx/>
                  <a:buNone/>
                </a:pPr>
                <a:r>
                  <a:rPr lang="en-US" sz="1400" dirty="0" smtClean="0">
                    <a:solidFill>
                      <a:srgbClr val="000000"/>
                    </a:solidFill>
                  </a:rPr>
                  <a:t>12.71 	1</a:t>
                </a:r>
                <a:r>
                  <a:rPr lang="en-US" sz="1400" baseline="30000" dirty="0" smtClean="0">
                    <a:solidFill>
                      <a:srgbClr val="000000"/>
                    </a:solidFill>
                  </a:rPr>
                  <a:t>+</a:t>
                </a:r>
                <a:endParaRPr lang="en-US" dirty="0" smtClean="0">
                  <a:solidFill>
                    <a:srgbClr val="000000"/>
                  </a:solidFill>
                </a:endParaRPr>
              </a:p>
            </p:txBody>
          </p:sp>
          <p:sp>
            <p:nvSpPr>
              <p:cNvPr id="16" name="Rectangle 11"/>
              <p:cNvSpPr>
                <a:spLocks noChangeArrowheads="1"/>
              </p:cNvSpPr>
              <p:nvPr/>
            </p:nvSpPr>
            <p:spPr bwMode="auto">
              <a:xfrm>
                <a:off x="4668" y="2278"/>
                <a:ext cx="672" cy="310"/>
              </a:xfrm>
              <a:prstGeom prst="rect">
                <a:avLst/>
              </a:prstGeom>
              <a:solidFill>
                <a:srgbClr val="B9B9B9">
                  <a:alpha val="788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17" name="Line 12"/>
              <p:cNvSpPr>
                <a:spLocks noChangeShapeType="1"/>
              </p:cNvSpPr>
              <p:nvPr/>
            </p:nvSpPr>
            <p:spPr bwMode="auto">
              <a:xfrm>
                <a:off x="4659" y="2433"/>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18" name="Text Box 13"/>
              <p:cNvSpPr txBox="1">
                <a:spLocks noChangeArrowheads="1"/>
              </p:cNvSpPr>
              <p:nvPr/>
            </p:nvSpPr>
            <p:spPr bwMode="auto">
              <a:xfrm>
                <a:off x="4624" y="2278"/>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lnSpc>
                    <a:spcPct val="100000"/>
                  </a:lnSpc>
                  <a:spcBef>
                    <a:spcPct val="50000"/>
                  </a:spcBef>
                  <a:buFontTx/>
                  <a:buNone/>
                </a:pPr>
                <a:r>
                  <a:rPr lang="en-US" sz="1400" smtClean="0">
                    <a:solidFill>
                      <a:srgbClr val="000000"/>
                    </a:solidFill>
                  </a:rPr>
                  <a:t>≈10         0,2</a:t>
                </a:r>
                <a:r>
                  <a:rPr lang="en-US" sz="1400" baseline="30000" smtClean="0">
                    <a:solidFill>
                      <a:srgbClr val="000000"/>
                    </a:solidFill>
                  </a:rPr>
                  <a:t>+</a:t>
                </a:r>
                <a:endParaRPr lang="en-US" smtClean="0">
                  <a:solidFill>
                    <a:srgbClr val="000000"/>
                  </a:solidFill>
                </a:endParaRPr>
              </a:p>
            </p:txBody>
          </p:sp>
          <p:sp>
            <p:nvSpPr>
              <p:cNvPr id="19" name="Text Box 14"/>
              <p:cNvSpPr txBox="1">
                <a:spLocks noChangeArrowheads="1"/>
              </p:cNvSpPr>
              <p:nvPr/>
            </p:nvSpPr>
            <p:spPr bwMode="auto">
              <a:xfrm>
                <a:off x="4603" y="3059"/>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lnSpc>
                    <a:spcPct val="100000"/>
                  </a:lnSpc>
                  <a:spcBef>
                    <a:spcPct val="50000"/>
                  </a:spcBef>
                  <a:buFontTx/>
                  <a:buNone/>
                </a:pPr>
                <a:r>
                  <a:rPr lang="en-US" sz="1400" dirty="0" smtClean="0">
                    <a:solidFill>
                      <a:srgbClr val="000000"/>
                    </a:solidFill>
                  </a:rPr>
                  <a:t>4.44	          2</a:t>
                </a:r>
                <a:r>
                  <a:rPr lang="en-US" sz="1400" baseline="30000" dirty="0" smtClean="0">
                    <a:solidFill>
                      <a:srgbClr val="000000"/>
                    </a:solidFill>
                  </a:rPr>
                  <a:t>+</a:t>
                </a:r>
                <a:endParaRPr lang="en-US" dirty="0" smtClean="0">
                  <a:solidFill>
                    <a:srgbClr val="000000"/>
                  </a:solidFill>
                </a:endParaRPr>
              </a:p>
            </p:txBody>
          </p:sp>
          <p:sp>
            <p:nvSpPr>
              <p:cNvPr id="20" name="Text Box 15"/>
              <p:cNvSpPr txBox="1">
                <a:spLocks noChangeArrowheads="1"/>
              </p:cNvSpPr>
              <p:nvPr/>
            </p:nvSpPr>
            <p:spPr bwMode="auto">
              <a:xfrm>
                <a:off x="4595" y="3443"/>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lnSpc>
                    <a:spcPct val="100000"/>
                  </a:lnSpc>
                  <a:spcBef>
                    <a:spcPct val="50000"/>
                  </a:spcBef>
                  <a:buFontTx/>
                  <a:buNone/>
                </a:pPr>
                <a:r>
                  <a:rPr lang="en-US" sz="1400" dirty="0" err="1" smtClean="0">
                    <a:solidFill>
                      <a:srgbClr val="000000"/>
                    </a:solidFill>
                  </a:rPr>
                  <a:t>g.s</a:t>
                </a:r>
                <a:r>
                  <a:rPr lang="en-US" sz="1400" dirty="0" smtClean="0">
                    <a:solidFill>
                      <a:srgbClr val="000000"/>
                    </a:solidFill>
                  </a:rPr>
                  <a:t>.    	0</a:t>
                </a:r>
                <a:r>
                  <a:rPr lang="en-US" sz="1400" baseline="30000" dirty="0" smtClean="0">
                    <a:solidFill>
                      <a:srgbClr val="000000"/>
                    </a:solidFill>
                  </a:rPr>
                  <a:t>+</a:t>
                </a:r>
                <a:endParaRPr lang="en-US" dirty="0" smtClean="0">
                  <a:solidFill>
                    <a:srgbClr val="000000"/>
                  </a:solidFill>
                </a:endParaRPr>
              </a:p>
            </p:txBody>
          </p:sp>
          <p:sp>
            <p:nvSpPr>
              <p:cNvPr id="21" name="Line 16"/>
              <p:cNvSpPr>
                <a:spLocks noChangeShapeType="1"/>
              </p:cNvSpPr>
              <p:nvPr/>
            </p:nvSpPr>
            <p:spPr bwMode="auto">
              <a:xfrm>
                <a:off x="4659" y="2867"/>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22" name="Text Box 17"/>
              <p:cNvSpPr txBox="1">
                <a:spLocks noChangeArrowheads="1"/>
              </p:cNvSpPr>
              <p:nvPr/>
            </p:nvSpPr>
            <p:spPr bwMode="auto">
              <a:xfrm>
                <a:off x="4603" y="2699"/>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lnSpc>
                    <a:spcPct val="100000"/>
                  </a:lnSpc>
                  <a:spcBef>
                    <a:spcPct val="50000"/>
                  </a:spcBef>
                  <a:buFontTx/>
                  <a:buNone/>
                </a:pPr>
                <a:r>
                  <a:rPr lang="en-US" sz="1400" dirty="0" smtClean="0">
                    <a:solidFill>
                      <a:srgbClr val="000000"/>
                    </a:solidFill>
                  </a:rPr>
                  <a:t>7.65	         0</a:t>
                </a:r>
                <a:r>
                  <a:rPr lang="en-US" sz="1400" baseline="30000" dirty="0" smtClean="0">
                    <a:solidFill>
                      <a:srgbClr val="000000"/>
                    </a:solidFill>
                  </a:rPr>
                  <a:t>+</a:t>
                </a:r>
                <a:endParaRPr lang="en-US" dirty="0" smtClean="0">
                  <a:solidFill>
                    <a:srgbClr val="000000"/>
                  </a:solidFill>
                </a:endParaRPr>
              </a:p>
            </p:txBody>
          </p:sp>
          <p:sp>
            <p:nvSpPr>
              <p:cNvPr id="23" name="Line 18"/>
              <p:cNvSpPr>
                <a:spLocks noChangeShapeType="1"/>
              </p:cNvSpPr>
              <p:nvPr/>
            </p:nvSpPr>
            <p:spPr bwMode="auto">
              <a:xfrm>
                <a:off x="4659" y="2627"/>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24" name="Text Box 19"/>
              <p:cNvSpPr txBox="1">
                <a:spLocks noChangeArrowheads="1"/>
              </p:cNvSpPr>
              <p:nvPr/>
            </p:nvSpPr>
            <p:spPr bwMode="auto">
              <a:xfrm>
                <a:off x="4614" y="2481"/>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lnSpc>
                    <a:spcPct val="100000"/>
                  </a:lnSpc>
                  <a:spcBef>
                    <a:spcPct val="50000"/>
                  </a:spcBef>
                  <a:buFontTx/>
                  <a:buNone/>
                </a:pPr>
                <a:r>
                  <a:rPr lang="en-US" sz="1400" dirty="0" smtClean="0">
                    <a:solidFill>
                      <a:srgbClr val="000000"/>
                    </a:solidFill>
                  </a:rPr>
                  <a:t>9.64   	3</a:t>
                </a:r>
                <a:r>
                  <a:rPr lang="en-US" sz="1400" baseline="30000" dirty="0" smtClean="0">
                    <a:solidFill>
                      <a:srgbClr val="000000"/>
                    </a:solidFill>
                  </a:rPr>
                  <a:t>-</a:t>
                </a:r>
                <a:endParaRPr lang="en-US" dirty="0" smtClean="0">
                  <a:solidFill>
                    <a:srgbClr val="000000"/>
                  </a:solidFill>
                </a:endParaRPr>
              </a:p>
            </p:txBody>
          </p:sp>
          <p:sp>
            <p:nvSpPr>
              <p:cNvPr id="25" name="Line 20"/>
              <p:cNvSpPr>
                <a:spLocks noChangeShapeType="1"/>
              </p:cNvSpPr>
              <p:nvPr/>
            </p:nvSpPr>
            <p:spPr bwMode="auto">
              <a:xfrm>
                <a:off x="4659" y="2228"/>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26" name="Text Box 21"/>
              <p:cNvSpPr txBox="1">
                <a:spLocks noChangeArrowheads="1"/>
              </p:cNvSpPr>
              <p:nvPr/>
            </p:nvSpPr>
            <p:spPr bwMode="auto">
              <a:xfrm>
                <a:off x="4603" y="2060"/>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lnSpc>
                    <a:spcPct val="100000"/>
                  </a:lnSpc>
                  <a:spcBef>
                    <a:spcPct val="50000"/>
                  </a:spcBef>
                  <a:buFontTx/>
                  <a:buNone/>
                </a:pPr>
                <a:r>
                  <a:rPr lang="en-US" sz="1400" dirty="0" smtClean="0">
                    <a:solidFill>
                      <a:srgbClr val="000000"/>
                    </a:solidFill>
                  </a:rPr>
                  <a:t>10.84 	1</a:t>
                </a:r>
                <a:r>
                  <a:rPr lang="en-US" sz="1400" baseline="30000" dirty="0" smtClean="0">
                    <a:solidFill>
                      <a:srgbClr val="000000"/>
                    </a:solidFill>
                  </a:rPr>
                  <a:t>-</a:t>
                </a:r>
                <a:endParaRPr lang="en-US" dirty="0" smtClean="0">
                  <a:solidFill>
                    <a:srgbClr val="000000"/>
                  </a:solidFill>
                </a:endParaRPr>
              </a:p>
            </p:txBody>
          </p:sp>
          <p:sp>
            <p:nvSpPr>
              <p:cNvPr id="27" name="Line 22"/>
              <p:cNvSpPr>
                <a:spLocks noChangeShapeType="1"/>
              </p:cNvSpPr>
              <p:nvPr/>
            </p:nvSpPr>
            <p:spPr bwMode="auto">
              <a:xfrm>
                <a:off x="4659" y="2003"/>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28" name="Text Box 23"/>
              <p:cNvSpPr txBox="1">
                <a:spLocks noChangeArrowheads="1"/>
              </p:cNvSpPr>
              <p:nvPr/>
            </p:nvSpPr>
            <p:spPr bwMode="auto">
              <a:xfrm>
                <a:off x="4603" y="1835"/>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lnSpc>
                    <a:spcPct val="100000"/>
                  </a:lnSpc>
                  <a:spcBef>
                    <a:spcPct val="50000"/>
                  </a:spcBef>
                  <a:buFontTx/>
                  <a:buNone/>
                </a:pPr>
                <a:r>
                  <a:rPr lang="en-US" sz="1400" dirty="0" smtClean="0">
                    <a:solidFill>
                      <a:srgbClr val="000000"/>
                    </a:solidFill>
                  </a:rPr>
                  <a:t>11.83	          2</a:t>
                </a:r>
                <a:r>
                  <a:rPr lang="en-US" sz="1400" baseline="30000" dirty="0" smtClean="0">
                    <a:solidFill>
                      <a:srgbClr val="000000"/>
                    </a:solidFill>
                  </a:rPr>
                  <a:t>-</a:t>
                </a:r>
                <a:endParaRPr lang="en-US" dirty="0" smtClean="0">
                  <a:solidFill>
                    <a:srgbClr val="000000"/>
                  </a:solidFill>
                </a:endParaRPr>
              </a:p>
            </p:txBody>
          </p:sp>
          <p:sp>
            <p:nvSpPr>
              <p:cNvPr id="29" name="Line 24"/>
              <p:cNvSpPr>
                <a:spLocks noChangeShapeType="1"/>
              </p:cNvSpPr>
              <p:nvPr/>
            </p:nvSpPr>
            <p:spPr bwMode="auto">
              <a:xfrm>
                <a:off x="4659" y="1571"/>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30" name="Text Box 25"/>
              <p:cNvSpPr txBox="1">
                <a:spLocks noChangeArrowheads="1"/>
              </p:cNvSpPr>
              <p:nvPr/>
            </p:nvSpPr>
            <p:spPr bwMode="auto">
              <a:xfrm>
                <a:off x="4603" y="1403"/>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lnSpc>
                    <a:spcPct val="100000"/>
                  </a:lnSpc>
                  <a:spcBef>
                    <a:spcPct val="50000"/>
                  </a:spcBef>
                  <a:buFontTx/>
                  <a:buNone/>
                </a:pPr>
                <a:r>
                  <a:rPr lang="en-US" sz="1400" dirty="0" smtClean="0">
                    <a:solidFill>
                      <a:srgbClr val="000000"/>
                    </a:solidFill>
                  </a:rPr>
                  <a:t>13.35	        (2</a:t>
                </a:r>
                <a:r>
                  <a:rPr lang="en-US" sz="1400" baseline="30000" dirty="0" smtClean="0">
                    <a:solidFill>
                      <a:srgbClr val="000000"/>
                    </a:solidFill>
                  </a:rPr>
                  <a:t>-</a:t>
                </a:r>
                <a:r>
                  <a:rPr lang="en-US" sz="1400" dirty="0" smtClean="0">
                    <a:solidFill>
                      <a:srgbClr val="000000"/>
                    </a:solidFill>
                  </a:rPr>
                  <a:t>)</a:t>
                </a:r>
                <a:endParaRPr lang="en-US" dirty="0" smtClean="0">
                  <a:solidFill>
                    <a:srgbClr val="000000"/>
                  </a:solidFill>
                </a:endParaRPr>
              </a:p>
            </p:txBody>
          </p:sp>
          <p:sp>
            <p:nvSpPr>
              <p:cNvPr id="31" name="Line 26"/>
              <p:cNvSpPr>
                <a:spLocks noChangeShapeType="1"/>
              </p:cNvSpPr>
              <p:nvPr/>
            </p:nvSpPr>
            <p:spPr bwMode="auto">
              <a:xfrm>
                <a:off x="4667" y="1357"/>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32" name="Text Box 27"/>
              <p:cNvSpPr txBox="1">
                <a:spLocks noChangeArrowheads="1"/>
              </p:cNvSpPr>
              <p:nvPr/>
            </p:nvSpPr>
            <p:spPr bwMode="auto">
              <a:xfrm>
                <a:off x="4603" y="1200"/>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lnSpc>
                    <a:spcPct val="100000"/>
                  </a:lnSpc>
                  <a:spcBef>
                    <a:spcPct val="50000"/>
                  </a:spcBef>
                  <a:buFontTx/>
                  <a:buNone/>
                </a:pPr>
                <a:r>
                  <a:rPr lang="en-US" sz="1400" dirty="0" smtClean="0">
                    <a:solidFill>
                      <a:srgbClr val="000000"/>
                    </a:solidFill>
                  </a:rPr>
                  <a:t>14.08 	4</a:t>
                </a:r>
                <a:r>
                  <a:rPr lang="en-US" sz="1400" baseline="30000" dirty="0" smtClean="0">
                    <a:solidFill>
                      <a:srgbClr val="000000"/>
                    </a:solidFill>
                  </a:rPr>
                  <a:t>+</a:t>
                </a:r>
                <a:endParaRPr lang="en-US" dirty="0" smtClean="0">
                  <a:solidFill>
                    <a:srgbClr val="000000"/>
                  </a:solidFill>
                </a:endParaRPr>
              </a:p>
            </p:txBody>
          </p:sp>
          <p:sp>
            <p:nvSpPr>
              <p:cNvPr id="33" name="Line 28"/>
              <p:cNvSpPr>
                <a:spLocks noChangeShapeType="1"/>
              </p:cNvSpPr>
              <p:nvPr/>
            </p:nvSpPr>
            <p:spPr bwMode="auto">
              <a:xfrm>
                <a:off x="4667" y="1128"/>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34" name="Text Box 29"/>
              <p:cNvSpPr txBox="1">
                <a:spLocks noChangeArrowheads="1"/>
              </p:cNvSpPr>
              <p:nvPr/>
            </p:nvSpPr>
            <p:spPr bwMode="auto">
              <a:xfrm>
                <a:off x="4603" y="971"/>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lnSpc>
                    <a:spcPct val="100000"/>
                  </a:lnSpc>
                  <a:spcBef>
                    <a:spcPct val="50000"/>
                  </a:spcBef>
                  <a:buFontTx/>
                  <a:buNone/>
                </a:pPr>
                <a:r>
                  <a:rPr lang="en-US" sz="1400" dirty="0" smtClean="0">
                    <a:solidFill>
                      <a:srgbClr val="000000"/>
                    </a:solidFill>
                  </a:rPr>
                  <a:t>15.11 	1</a:t>
                </a:r>
                <a:r>
                  <a:rPr lang="en-US" sz="1400" baseline="30000" dirty="0" smtClean="0">
                    <a:solidFill>
                      <a:srgbClr val="000000"/>
                    </a:solidFill>
                  </a:rPr>
                  <a:t>+</a:t>
                </a:r>
                <a:endParaRPr lang="en-US" dirty="0" smtClean="0">
                  <a:solidFill>
                    <a:srgbClr val="000000"/>
                  </a:solidFill>
                </a:endParaRPr>
              </a:p>
            </p:txBody>
          </p:sp>
        </p:grpSp>
        <p:sp>
          <p:nvSpPr>
            <p:cNvPr id="10" name="Line 32"/>
            <p:cNvSpPr>
              <a:spLocks noChangeShapeType="1"/>
            </p:cNvSpPr>
            <p:nvPr/>
          </p:nvSpPr>
          <p:spPr bwMode="auto">
            <a:xfrm>
              <a:off x="3829" y="2821"/>
              <a:ext cx="100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11" name="Rectangle 34"/>
            <p:cNvSpPr>
              <a:spLocks noChangeArrowheads="1"/>
            </p:cNvSpPr>
            <p:nvPr/>
          </p:nvSpPr>
          <p:spPr bwMode="auto">
            <a:xfrm>
              <a:off x="3504" y="2721"/>
              <a:ext cx="33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lnSpc>
                  <a:spcPct val="100000"/>
                </a:lnSpc>
                <a:buFontTx/>
                <a:buNone/>
              </a:pPr>
              <a:r>
                <a:rPr lang="en-US" sz="1400" smtClean="0">
                  <a:solidFill>
                    <a:srgbClr val="000000"/>
                  </a:solidFill>
                  <a:latin typeface="Arial" charset="0"/>
                  <a:ea typeface="ＭＳ Ｐゴシック" charset="0"/>
                  <a:cs typeface="ＭＳ Ｐゴシック" charset="0"/>
                </a:rPr>
                <a:t>7.27</a:t>
              </a:r>
            </a:p>
          </p:txBody>
        </p:sp>
      </p:grpSp>
      <p:sp>
        <p:nvSpPr>
          <p:cNvPr id="35" name="Text Box 29"/>
          <p:cNvSpPr txBox="1">
            <a:spLocks noChangeArrowheads="1"/>
          </p:cNvSpPr>
          <p:nvPr/>
        </p:nvSpPr>
        <p:spPr bwMode="auto">
          <a:xfrm>
            <a:off x="7772400" y="762000"/>
            <a:ext cx="1422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lnSpc>
                <a:spcPct val="100000"/>
              </a:lnSpc>
              <a:spcBef>
                <a:spcPct val="50000"/>
              </a:spcBef>
              <a:buFontTx/>
              <a:buNone/>
            </a:pPr>
            <a:r>
              <a:rPr lang="en-US" sz="1400" dirty="0" smtClean="0">
                <a:solidFill>
                  <a:srgbClr val="000000"/>
                </a:solidFill>
              </a:rPr>
              <a:t>16.1   	2</a:t>
            </a:r>
            <a:r>
              <a:rPr lang="en-US" sz="1400" baseline="30000" dirty="0" smtClean="0">
                <a:solidFill>
                  <a:srgbClr val="000000"/>
                </a:solidFill>
              </a:rPr>
              <a:t>+</a:t>
            </a:r>
            <a:endParaRPr lang="en-US" dirty="0" smtClean="0">
              <a:solidFill>
                <a:srgbClr val="000000"/>
              </a:solidFill>
            </a:endParaRPr>
          </a:p>
        </p:txBody>
      </p:sp>
      <p:sp>
        <p:nvSpPr>
          <p:cNvPr id="36" name="Line 9"/>
          <p:cNvSpPr>
            <a:spLocks noChangeShapeType="1"/>
          </p:cNvSpPr>
          <p:nvPr/>
        </p:nvSpPr>
        <p:spPr bwMode="auto">
          <a:xfrm>
            <a:off x="7848600" y="1066800"/>
            <a:ext cx="1066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cxnSp>
        <p:nvCxnSpPr>
          <p:cNvPr id="37" name="Straight Arrow Connector 36"/>
          <p:cNvCxnSpPr/>
          <p:nvPr/>
        </p:nvCxnSpPr>
        <p:spPr bwMode="auto">
          <a:xfrm>
            <a:off x="8388424" y="1068112"/>
            <a:ext cx="2531" cy="1481416"/>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39" name="Straight Arrow Connector 38"/>
          <p:cNvCxnSpPr/>
          <p:nvPr/>
        </p:nvCxnSpPr>
        <p:spPr bwMode="auto">
          <a:xfrm flipH="1">
            <a:off x="8464872" y="1052736"/>
            <a:ext cx="8384" cy="2808312"/>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43" name="TextBox 42"/>
          <p:cNvSpPr txBox="1"/>
          <p:nvPr/>
        </p:nvSpPr>
        <p:spPr>
          <a:xfrm>
            <a:off x="10248900" y="2527300"/>
            <a:ext cx="184666" cy="369332"/>
          </a:xfrm>
          <a:prstGeom prst="rect">
            <a:avLst/>
          </a:prstGeom>
          <a:noFill/>
        </p:spPr>
        <p:txBody>
          <a:bodyPr wrap="none" rtlCol="0">
            <a:spAutoFit/>
          </a:bodyPr>
          <a:lstStyle/>
          <a:p>
            <a:endParaRPr lang="en-US"/>
          </a:p>
        </p:txBody>
      </p:sp>
      <p:sp>
        <p:nvSpPr>
          <p:cNvPr id="2" name="Rounded Rectangle 1"/>
          <p:cNvSpPr/>
          <p:nvPr/>
        </p:nvSpPr>
        <p:spPr>
          <a:xfrm>
            <a:off x="2184400" y="2540000"/>
            <a:ext cx="1358900" cy="1785941"/>
          </a:xfrm>
          <a:prstGeom prst="round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p:cNvSpPr/>
          <p:nvPr/>
        </p:nvSpPr>
        <p:spPr>
          <a:xfrm>
            <a:off x="609600" y="2552701"/>
            <a:ext cx="1092200" cy="1614490"/>
          </a:xfrm>
          <a:prstGeom prst="round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7577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A778A20-C4FB-4A5D-BA56-B6F7BCAF0113}" type="slidenum">
              <a:rPr lang="da-DK" smtClean="0">
                <a:solidFill>
                  <a:srgbClr val="03428E"/>
                </a:solidFill>
              </a:rPr>
              <a:pPr/>
              <a:t>33</a:t>
            </a:fld>
            <a:endParaRPr lang="da-DK" dirty="0">
              <a:solidFill>
                <a:srgbClr val="03428E"/>
              </a:solidFill>
            </a:endParaRPr>
          </a:p>
        </p:txBody>
      </p:sp>
      <p:pic>
        <p:nvPicPr>
          <p:cNvPr id="5" name="Picture 4" descr="fynbo.gif"/>
          <p:cNvPicPr>
            <a:picLocks noChangeAspect="1"/>
          </p:cNvPicPr>
          <p:nvPr/>
        </p:nvPicPr>
        <p:blipFill rotWithShape="1">
          <a:blip r:embed="rId2">
            <a:alphaModFix/>
            <a:extLst>
              <a:ext uri="{28A0092B-C50C-407E-A947-70E740481C1C}">
                <a14:useLocalDpi xmlns:a14="http://schemas.microsoft.com/office/drawing/2010/main" val="0"/>
              </a:ext>
            </a:extLst>
          </a:blip>
          <a:srcRect t="9432" b="10315"/>
          <a:stretch/>
        </p:blipFill>
        <p:spPr>
          <a:xfrm>
            <a:off x="-107621" y="762000"/>
            <a:ext cx="7595994" cy="6096000"/>
          </a:xfrm>
          <a:prstGeom prst="rect">
            <a:avLst/>
          </a:prstGeom>
        </p:spPr>
      </p:pic>
      <p:grpSp>
        <p:nvGrpSpPr>
          <p:cNvPr id="6" name="Group 4"/>
          <p:cNvGrpSpPr>
            <a:grpSpLocks/>
          </p:cNvGrpSpPr>
          <p:nvPr/>
        </p:nvGrpSpPr>
        <p:grpSpPr bwMode="auto">
          <a:xfrm>
            <a:off x="7061200" y="1236665"/>
            <a:ext cx="2159000" cy="4783139"/>
            <a:chOff x="3504" y="875"/>
            <a:chExt cx="1360" cy="3013"/>
          </a:xfrm>
        </p:grpSpPr>
        <p:sp>
          <p:nvSpPr>
            <p:cNvPr id="7" name="Text Box 5"/>
            <p:cNvSpPr txBox="1">
              <a:spLocks noChangeArrowheads="1"/>
            </p:cNvSpPr>
            <p:nvPr/>
          </p:nvSpPr>
          <p:spPr bwMode="auto">
            <a:xfrm>
              <a:off x="4104" y="3600"/>
              <a:ext cx="4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lnSpc>
                  <a:spcPct val="100000"/>
                </a:lnSpc>
                <a:spcBef>
                  <a:spcPct val="50000"/>
                </a:spcBef>
                <a:buFontTx/>
                <a:buNone/>
              </a:pPr>
              <a:r>
                <a:rPr lang="en-US" b="1" baseline="30000" smtClean="0">
                  <a:solidFill>
                    <a:srgbClr val="000000"/>
                  </a:solidFill>
                </a:rPr>
                <a:t>12</a:t>
              </a:r>
              <a:r>
                <a:rPr lang="en-US" b="1" smtClean="0">
                  <a:solidFill>
                    <a:srgbClr val="000000"/>
                  </a:solidFill>
                </a:rPr>
                <a:t>C</a:t>
              </a:r>
              <a:endParaRPr lang="en-US" smtClean="0">
                <a:solidFill>
                  <a:srgbClr val="000000"/>
                </a:solidFill>
              </a:endParaRPr>
            </a:p>
          </p:txBody>
        </p:sp>
        <p:grpSp>
          <p:nvGrpSpPr>
            <p:cNvPr id="8" name="Group 6"/>
            <p:cNvGrpSpPr>
              <a:grpSpLocks/>
            </p:cNvGrpSpPr>
            <p:nvPr/>
          </p:nvGrpSpPr>
          <p:grpSpPr bwMode="auto">
            <a:xfrm>
              <a:off x="3939" y="875"/>
              <a:ext cx="925" cy="2664"/>
              <a:chOff x="4595" y="971"/>
              <a:chExt cx="925" cy="2664"/>
            </a:xfrm>
          </p:grpSpPr>
          <p:sp>
            <p:nvSpPr>
              <p:cNvPr id="11" name="Line 7"/>
              <p:cNvSpPr>
                <a:spLocks noChangeShapeType="1"/>
              </p:cNvSpPr>
              <p:nvPr/>
            </p:nvSpPr>
            <p:spPr bwMode="auto">
              <a:xfrm>
                <a:off x="4659" y="1763"/>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12" name="Line 8"/>
              <p:cNvSpPr>
                <a:spLocks noChangeShapeType="1"/>
              </p:cNvSpPr>
              <p:nvPr/>
            </p:nvSpPr>
            <p:spPr bwMode="auto">
              <a:xfrm>
                <a:off x="4659" y="3227"/>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13" name="Line 9"/>
              <p:cNvSpPr>
                <a:spLocks noChangeShapeType="1"/>
              </p:cNvSpPr>
              <p:nvPr/>
            </p:nvSpPr>
            <p:spPr bwMode="auto">
              <a:xfrm>
                <a:off x="4659" y="3611"/>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14" name="Text Box 10"/>
              <p:cNvSpPr txBox="1">
                <a:spLocks noChangeArrowheads="1"/>
              </p:cNvSpPr>
              <p:nvPr/>
            </p:nvSpPr>
            <p:spPr bwMode="auto">
              <a:xfrm>
                <a:off x="4595" y="1606"/>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lnSpc>
                    <a:spcPct val="100000"/>
                  </a:lnSpc>
                  <a:spcBef>
                    <a:spcPct val="50000"/>
                  </a:spcBef>
                  <a:buFontTx/>
                  <a:buNone/>
                </a:pPr>
                <a:r>
                  <a:rPr lang="en-US" sz="1400" dirty="0" smtClean="0">
                    <a:solidFill>
                      <a:srgbClr val="000000"/>
                    </a:solidFill>
                  </a:rPr>
                  <a:t>12.71 	1</a:t>
                </a:r>
                <a:r>
                  <a:rPr lang="en-US" sz="1400" baseline="30000" dirty="0" smtClean="0">
                    <a:solidFill>
                      <a:srgbClr val="000000"/>
                    </a:solidFill>
                  </a:rPr>
                  <a:t>+</a:t>
                </a:r>
                <a:endParaRPr lang="en-US" dirty="0" smtClean="0">
                  <a:solidFill>
                    <a:srgbClr val="000000"/>
                  </a:solidFill>
                </a:endParaRPr>
              </a:p>
            </p:txBody>
          </p:sp>
          <p:sp>
            <p:nvSpPr>
              <p:cNvPr id="15" name="Rectangle 11"/>
              <p:cNvSpPr>
                <a:spLocks noChangeArrowheads="1"/>
              </p:cNvSpPr>
              <p:nvPr/>
            </p:nvSpPr>
            <p:spPr bwMode="auto">
              <a:xfrm>
                <a:off x="4668" y="2278"/>
                <a:ext cx="672" cy="310"/>
              </a:xfrm>
              <a:prstGeom prst="rect">
                <a:avLst/>
              </a:prstGeom>
              <a:solidFill>
                <a:srgbClr val="B9B9B9">
                  <a:alpha val="788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16" name="Line 12"/>
              <p:cNvSpPr>
                <a:spLocks noChangeShapeType="1"/>
              </p:cNvSpPr>
              <p:nvPr/>
            </p:nvSpPr>
            <p:spPr bwMode="auto">
              <a:xfrm>
                <a:off x="4659" y="2433"/>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17" name="Text Box 13"/>
              <p:cNvSpPr txBox="1">
                <a:spLocks noChangeArrowheads="1"/>
              </p:cNvSpPr>
              <p:nvPr/>
            </p:nvSpPr>
            <p:spPr bwMode="auto">
              <a:xfrm>
                <a:off x="4624" y="2278"/>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lnSpc>
                    <a:spcPct val="100000"/>
                  </a:lnSpc>
                  <a:spcBef>
                    <a:spcPct val="50000"/>
                  </a:spcBef>
                  <a:buFontTx/>
                  <a:buNone/>
                </a:pPr>
                <a:r>
                  <a:rPr lang="en-US" sz="1400" smtClean="0">
                    <a:solidFill>
                      <a:srgbClr val="000000"/>
                    </a:solidFill>
                  </a:rPr>
                  <a:t>≈10         0,2</a:t>
                </a:r>
                <a:r>
                  <a:rPr lang="en-US" sz="1400" baseline="30000" smtClean="0">
                    <a:solidFill>
                      <a:srgbClr val="000000"/>
                    </a:solidFill>
                  </a:rPr>
                  <a:t>+</a:t>
                </a:r>
                <a:endParaRPr lang="en-US" smtClean="0">
                  <a:solidFill>
                    <a:srgbClr val="000000"/>
                  </a:solidFill>
                </a:endParaRPr>
              </a:p>
            </p:txBody>
          </p:sp>
          <p:sp>
            <p:nvSpPr>
              <p:cNvPr id="18" name="Text Box 14"/>
              <p:cNvSpPr txBox="1">
                <a:spLocks noChangeArrowheads="1"/>
              </p:cNvSpPr>
              <p:nvPr/>
            </p:nvSpPr>
            <p:spPr bwMode="auto">
              <a:xfrm>
                <a:off x="4603" y="3059"/>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lnSpc>
                    <a:spcPct val="100000"/>
                  </a:lnSpc>
                  <a:spcBef>
                    <a:spcPct val="50000"/>
                  </a:spcBef>
                  <a:buFontTx/>
                  <a:buNone/>
                </a:pPr>
                <a:r>
                  <a:rPr lang="en-US" sz="1400" dirty="0" smtClean="0">
                    <a:solidFill>
                      <a:srgbClr val="000000"/>
                    </a:solidFill>
                  </a:rPr>
                  <a:t>4.44	          2</a:t>
                </a:r>
                <a:r>
                  <a:rPr lang="en-US" sz="1400" baseline="30000" dirty="0" smtClean="0">
                    <a:solidFill>
                      <a:srgbClr val="000000"/>
                    </a:solidFill>
                  </a:rPr>
                  <a:t>+</a:t>
                </a:r>
                <a:endParaRPr lang="en-US" dirty="0" smtClean="0">
                  <a:solidFill>
                    <a:srgbClr val="000000"/>
                  </a:solidFill>
                </a:endParaRPr>
              </a:p>
            </p:txBody>
          </p:sp>
          <p:sp>
            <p:nvSpPr>
              <p:cNvPr id="19" name="Text Box 15"/>
              <p:cNvSpPr txBox="1">
                <a:spLocks noChangeArrowheads="1"/>
              </p:cNvSpPr>
              <p:nvPr/>
            </p:nvSpPr>
            <p:spPr bwMode="auto">
              <a:xfrm>
                <a:off x="4595" y="3443"/>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lnSpc>
                    <a:spcPct val="100000"/>
                  </a:lnSpc>
                  <a:spcBef>
                    <a:spcPct val="50000"/>
                  </a:spcBef>
                  <a:buFontTx/>
                  <a:buNone/>
                </a:pPr>
                <a:r>
                  <a:rPr lang="en-US" sz="1400" dirty="0" err="1" smtClean="0">
                    <a:solidFill>
                      <a:srgbClr val="000000"/>
                    </a:solidFill>
                  </a:rPr>
                  <a:t>g.s</a:t>
                </a:r>
                <a:r>
                  <a:rPr lang="en-US" sz="1400" dirty="0" smtClean="0">
                    <a:solidFill>
                      <a:srgbClr val="000000"/>
                    </a:solidFill>
                  </a:rPr>
                  <a:t>.    	0</a:t>
                </a:r>
                <a:r>
                  <a:rPr lang="en-US" sz="1400" baseline="30000" dirty="0" smtClean="0">
                    <a:solidFill>
                      <a:srgbClr val="000000"/>
                    </a:solidFill>
                  </a:rPr>
                  <a:t>+</a:t>
                </a:r>
                <a:endParaRPr lang="en-US" dirty="0" smtClean="0">
                  <a:solidFill>
                    <a:srgbClr val="000000"/>
                  </a:solidFill>
                </a:endParaRPr>
              </a:p>
            </p:txBody>
          </p:sp>
          <p:sp>
            <p:nvSpPr>
              <p:cNvPr id="20" name="Line 16"/>
              <p:cNvSpPr>
                <a:spLocks noChangeShapeType="1"/>
              </p:cNvSpPr>
              <p:nvPr/>
            </p:nvSpPr>
            <p:spPr bwMode="auto">
              <a:xfrm>
                <a:off x="4659" y="2867"/>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21" name="Text Box 17"/>
              <p:cNvSpPr txBox="1">
                <a:spLocks noChangeArrowheads="1"/>
              </p:cNvSpPr>
              <p:nvPr/>
            </p:nvSpPr>
            <p:spPr bwMode="auto">
              <a:xfrm>
                <a:off x="4603" y="2699"/>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lnSpc>
                    <a:spcPct val="100000"/>
                  </a:lnSpc>
                  <a:spcBef>
                    <a:spcPct val="50000"/>
                  </a:spcBef>
                  <a:buFontTx/>
                  <a:buNone/>
                </a:pPr>
                <a:r>
                  <a:rPr lang="en-US" sz="1400" dirty="0" smtClean="0">
                    <a:solidFill>
                      <a:srgbClr val="000000"/>
                    </a:solidFill>
                  </a:rPr>
                  <a:t>7.65	         0</a:t>
                </a:r>
                <a:r>
                  <a:rPr lang="en-US" sz="1400" baseline="30000" dirty="0" smtClean="0">
                    <a:solidFill>
                      <a:srgbClr val="000000"/>
                    </a:solidFill>
                  </a:rPr>
                  <a:t>+</a:t>
                </a:r>
                <a:endParaRPr lang="en-US" dirty="0" smtClean="0">
                  <a:solidFill>
                    <a:srgbClr val="000000"/>
                  </a:solidFill>
                </a:endParaRPr>
              </a:p>
            </p:txBody>
          </p:sp>
          <p:sp>
            <p:nvSpPr>
              <p:cNvPr id="22" name="Line 18"/>
              <p:cNvSpPr>
                <a:spLocks noChangeShapeType="1"/>
              </p:cNvSpPr>
              <p:nvPr/>
            </p:nvSpPr>
            <p:spPr bwMode="auto">
              <a:xfrm>
                <a:off x="4659" y="2627"/>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23" name="Text Box 19"/>
              <p:cNvSpPr txBox="1">
                <a:spLocks noChangeArrowheads="1"/>
              </p:cNvSpPr>
              <p:nvPr/>
            </p:nvSpPr>
            <p:spPr bwMode="auto">
              <a:xfrm>
                <a:off x="4614" y="2481"/>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lnSpc>
                    <a:spcPct val="100000"/>
                  </a:lnSpc>
                  <a:spcBef>
                    <a:spcPct val="50000"/>
                  </a:spcBef>
                  <a:buFontTx/>
                  <a:buNone/>
                </a:pPr>
                <a:r>
                  <a:rPr lang="en-US" sz="1400" dirty="0" smtClean="0">
                    <a:solidFill>
                      <a:srgbClr val="000000"/>
                    </a:solidFill>
                  </a:rPr>
                  <a:t>9.64   	3</a:t>
                </a:r>
                <a:r>
                  <a:rPr lang="en-US" sz="1400" baseline="30000" dirty="0" smtClean="0">
                    <a:solidFill>
                      <a:srgbClr val="000000"/>
                    </a:solidFill>
                  </a:rPr>
                  <a:t>-</a:t>
                </a:r>
                <a:endParaRPr lang="en-US" dirty="0" smtClean="0">
                  <a:solidFill>
                    <a:srgbClr val="000000"/>
                  </a:solidFill>
                </a:endParaRPr>
              </a:p>
            </p:txBody>
          </p:sp>
          <p:sp>
            <p:nvSpPr>
              <p:cNvPr id="24" name="Line 20"/>
              <p:cNvSpPr>
                <a:spLocks noChangeShapeType="1"/>
              </p:cNvSpPr>
              <p:nvPr/>
            </p:nvSpPr>
            <p:spPr bwMode="auto">
              <a:xfrm>
                <a:off x="4659" y="2228"/>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25" name="Text Box 21"/>
              <p:cNvSpPr txBox="1">
                <a:spLocks noChangeArrowheads="1"/>
              </p:cNvSpPr>
              <p:nvPr/>
            </p:nvSpPr>
            <p:spPr bwMode="auto">
              <a:xfrm>
                <a:off x="4603" y="2060"/>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lnSpc>
                    <a:spcPct val="100000"/>
                  </a:lnSpc>
                  <a:spcBef>
                    <a:spcPct val="50000"/>
                  </a:spcBef>
                  <a:buFontTx/>
                  <a:buNone/>
                </a:pPr>
                <a:r>
                  <a:rPr lang="en-US" sz="1400" dirty="0" smtClean="0">
                    <a:solidFill>
                      <a:srgbClr val="000000"/>
                    </a:solidFill>
                  </a:rPr>
                  <a:t>10.84 	1</a:t>
                </a:r>
                <a:r>
                  <a:rPr lang="en-US" sz="1400" baseline="30000" dirty="0" smtClean="0">
                    <a:solidFill>
                      <a:srgbClr val="000000"/>
                    </a:solidFill>
                  </a:rPr>
                  <a:t>-</a:t>
                </a:r>
                <a:endParaRPr lang="en-US" dirty="0" smtClean="0">
                  <a:solidFill>
                    <a:srgbClr val="000000"/>
                  </a:solidFill>
                </a:endParaRPr>
              </a:p>
            </p:txBody>
          </p:sp>
          <p:sp>
            <p:nvSpPr>
              <p:cNvPr id="26" name="Line 22"/>
              <p:cNvSpPr>
                <a:spLocks noChangeShapeType="1"/>
              </p:cNvSpPr>
              <p:nvPr/>
            </p:nvSpPr>
            <p:spPr bwMode="auto">
              <a:xfrm>
                <a:off x="4659" y="2003"/>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27" name="Text Box 23"/>
              <p:cNvSpPr txBox="1">
                <a:spLocks noChangeArrowheads="1"/>
              </p:cNvSpPr>
              <p:nvPr/>
            </p:nvSpPr>
            <p:spPr bwMode="auto">
              <a:xfrm>
                <a:off x="4603" y="1835"/>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lnSpc>
                    <a:spcPct val="100000"/>
                  </a:lnSpc>
                  <a:spcBef>
                    <a:spcPct val="50000"/>
                  </a:spcBef>
                  <a:buFontTx/>
                  <a:buNone/>
                </a:pPr>
                <a:r>
                  <a:rPr lang="en-US" sz="1400" dirty="0" smtClean="0">
                    <a:solidFill>
                      <a:srgbClr val="000000"/>
                    </a:solidFill>
                  </a:rPr>
                  <a:t>11.83	          2</a:t>
                </a:r>
                <a:r>
                  <a:rPr lang="en-US" sz="1400" baseline="30000" dirty="0" smtClean="0">
                    <a:solidFill>
                      <a:srgbClr val="000000"/>
                    </a:solidFill>
                  </a:rPr>
                  <a:t>-</a:t>
                </a:r>
                <a:endParaRPr lang="en-US" dirty="0" smtClean="0">
                  <a:solidFill>
                    <a:srgbClr val="000000"/>
                  </a:solidFill>
                </a:endParaRPr>
              </a:p>
            </p:txBody>
          </p:sp>
          <p:sp>
            <p:nvSpPr>
              <p:cNvPr id="28" name="Line 24"/>
              <p:cNvSpPr>
                <a:spLocks noChangeShapeType="1"/>
              </p:cNvSpPr>
              <p:nvPr/>
            </p:nvSpPr>
            <p:spPr bwMode="auto">
              <a:xfrm>
                <a:off x="4659" y="1571"/>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29" name="Text Box 25"/>
              <p:cNvSpPr txBox="1">
                <a:spLocks noChangeArrowheads="1"/>
              </p:cNvSpPr>
              <p:nvPr/>
            </p:nvSpPr>
            <p:spPr bwMode="auto">
              <a:xfrm>
                <a:off x="4603" y="1403"/>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lnSpc>
                    <a:spcPct val="100000"/>
                  </a:lnSpc>
                  <a:spcBef>
                    <a:spcPct val="50000"/>
                  </a:spcBef>
                  <a:buFontTx/>
                  <a:buNone/>
                </a:pPr>
                <a:r>
                  <a:rPr lang="en-US" sz="1400" dirty="0" smtClean="0">
                    <a:solidFill>
                      <a:srgbClr val="000000"/>
                    </a:solidFill>
                  </a:rPr>
                  <a:t>13.35	        (2</a:t>
                </a:r>
                <a:r>
                  <a:rPr lang="en-US" sz="1400" baseline="30000" dirty="0" smtClean="0">
                    <a:solidFill>
                      <a:srgbClr val="000000"/>
                    </a:solidFill>
                  </a:rPr>
                  <a:t>-</a:t>
                </a:r>
                <a:r>
                  <a:rPr lang="en-US" sz="1400" dirty="0" smtClean="0">
                    <a:solidFill>
                      <a:srgbClr val="000000"/>
                    </a:solidFill>
                  </a:rPr>
                  <a:t>)</a:t>
                </a:r>
                <a:endParaRPr lang="en-US" dirty="0" smtClean="0">
                  <a:solidFill>
                    <a:srgbClr val="000000"/>
                  </a:solidFill>
                </a:endParaRPr>
              </a:p>
            </p:txBody>
          </p:sp>
          <p:sp>
            <p:nvSpPr>
              <p:cNvPr id="30" name="Line 26"/>
              <p:cNvSpPr>
                <a:spLocks noChangeShapeType="1"/>
              </p:cNvSpPr>
              <p:nvPr/>
            </p:nvSpPr>
            <p:spPr bwMode="auto">
              <a:xfrm>
                <a:off x="4667" y="1357"/>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31" name="Text Box 27"/>
              <p:cNvSpPr txBox="1">
                <a:spLocks noChangeArrowheads="1"/>
              </p:cNvSpPr>
              <p:nvPr/>
            </p:nvSpPr>
            <p:spPr bwMode="auto">
              <a:xfrm>
                <a:off x="4603" y="1200"/>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lnSpc>
                    <a:spcPct val="100000"/>
                  </a:lnSpc>
                  <a:spcBef>
                    <a:spcPct val="50000"/>
                  </a:spcBef>
                  <a:buFontTx/>
                  <a:buNone/>
                </a:pPr>
                <a:r>
                  <a:rPr lang="en-US" sz="1400" dirty="0" smtClean="0">
                    <a:solidFill>
                      <a:srgbClr val="000000"/>
                    </a:solidFill>
                  </a:rPr>
                  <a:t>14.08 	4</a:t>
                </a:r>
                <a:r>
                  <a:rPr lang="en-US" sz="1400" baseline="30000" dirty="0" smtClean="0">
                    <a:solidFill>
                      <a:srgbClr val="000000"/>
                    </a:solidFill>
                  </a:rPr>
                  <a:t>+</a:t>
                </a:r>
                <a:endParaRPr lang="en-US" dirty="0" smtClean="0">
                  <a:solidFill>
                    <a:srgbClr val="000000"/>
                  </a:solidFill>
                </a:endParaRPr>
              </a:p>
            </p:txBody>
          </p:sp>
          <p:sp>
            <p:nvSpPr>
              <p:cNvPr id="32" name="Line 28"/>
              <p:cNvSpPr>
                <a:spLocks noChangeShapeType="1"/>
              </p:cNvSpPr>
              <p:nvPr/>
            </p:nvSpPr>
            <p:spPr bwMode="auto">
              <a:xfrm>
                <a:off x="4667" y="1128"/>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33" name="Text Box 29"/>
              <p:cNvSpPr txBox="1">
                <a:spLocks noChangeArrowheads="1"/>
              </p:cNvSpPr>
              <p:nvPr/>
            </p:nvSpPr>
            <p:spPr bwMode="auto">
              <a:xfrm>
                <a:off x="4603" y="971"/>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lnSpc>
                    <a:spcPct val="100000"/>
                  </a:lnSpc>
                  <a:spcBef>
                    <a:spcPct val="50000"/>
                  </a:spcBef>
                  <a:buFontTx/>
                  <a:buNone/>
                </a:pPr>
                <a:r>
                  <a:rPr lang="en-US" sz="1400" dirty="0" smtClean="0">
                    <a:solidFill>
                      <a:srgbClr val="000000"/>
                    </a:solidFill>
                  </a:rPr>
                  <a:t>15.11 	1</a:t>
                </a:r>
                <a:r>
                  <a:rPr lang="en-US" sz="1400" baseline="30000" dirty="0" smtClean="0">
                    <a:solidFill>
                      <a:srgbClr val="000000"/>
                    </a:solidFill>
                  </a:rPr>
                  <a:t>+</a:t>
                </a:r>
                <a:endParaRPr lang="en-US" dirty="0" smtClean="0">
                  <a:solidFill>
                    <a:srgbClr val="000000"/>
                  </a:solidFill>
                </a:endParaRPr>
              </a:p>
            </p:txBody>
          </p:sp>
        </p:grpSp>
        <p:sp>
          <p:nvSpPr>
            <p:cNvPr id="9" name="Line 32"/>
            <p:cNvSpPr>
              <a:spLocks noChangeShapeType="1"/>
            </p:cNvSpPr>
            <p:nvPr/>
          </p:nvSpPr>
          <p:spPr bwMode="auto">
            <a:xfrm>
              <a:off x="3829" y="2821"/>
              <a:ext cx="100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10" name="Rectangle 34"/>
            <p:cNvSpPr>
              <a:spLocks noChangeArrowheads="1"/>
            </p:cNvSpPr>
            <p:nvPr/>
          </p:nvSpPr>
          <p:spPr bwMode="auto">
            <a:xfrm>
              <a:off x="3504" y="2721"/>
              <a:ext cx="33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lnSpc>
                  <a:spcPct val="100000"/>
                </a:lnSpc>
                <a:buFontTx/>
                <a:buNone/>
              </a:pPr>
              <a:r>
                <a:rPr lang="en-US" sz="1400" smtClean="0">
                  <a:solidFill>
                    <a:srgbClr val="000000"/>
                  </a:solidFill>
                  <a:latin typeface="Arial" charset="0"/>
                  <a:ea typeface="ＭＳ Ｐゴシック" charset="0"/>
                  <a:cs typeface="ＭＳ Ｐゴシック" charset="0"/>
                </a:rPr>
                <a:t>7.27</a:t>
              </a:r>
            </a:p>
          </p:txBody>
        </p:sp>
      </p:grpSp>
      <p:sp>
        <p:nvSpPr>
          <p:cNvPr id="34" name="Text Box 29"/>
          <p:cNvSpPr txBox="1">
            <a:spLocks noChangeArrowheads="1"/>
          </p:cNvSpPr>
          <p:nvPr/>
        </p:nvSpPr>
        <p:spPr bwMode="auto">
          <a:xfrm>
            <a:off x="7772400" y="762000"/>
            <a:ext cx="1422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lnSpc>
                <a:spcPct val="100000"/>
              </a:lnSpc>
              <a:spcBef>
                <a:spcPct val="50000"/>
              </a:spcBef>
              <a:buFontTx/>
              <a:buNone/>
            </a:pPr>
            <a:r>
              <a:rPr lang="en-US" sz="1400" dirty="0" smtClean="0">
                <a:solidFill>
                  <a:srgbClr val="000000"/>
                </a:solidFill>
              </a:rPr>
              <a:t>16.1   	2</a:t>
            </a:r>
            <a:r>
              <a:rPr lang="en-US" sz="1400" baseline="30000" dirty="0" smtClean="0">
                <a:solidFill>
                  <a:srgbClr val="000000"/>
                </a:solidFill>
              </a:rPr>
              <a:t>+</a:t>
            </a:r>
            <a:endParaRPr lang="en-US" dirty="0" smtClean="0">
              <a:solidFill>
                <a:srgbClr val="000000"/>
              </a:solidFill>
            </a:endParaRPr>
          </a:p>
        </p:txBody>
      </p:sp>
      <p:sp>
        <p:nvSpPr>
          <p:cNvPr id="35" name="Line 9"/>
          <p:cNvSpPr>
            <a:spLocks noChangeShapeType="1"/>
          </p:cNvSpPr>
          <p:nvPr/>
        </p:nvSpPr>
        <p:spPr bwMode="auto">
          <a:xfrm>
            <a:off x="7848600" y="1066800"/>
            <a:ext cx="1066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42" name="TextBox 41"/>
          <p:cNvSpPr txBox="1"/>
          <p:nvPr/>
        </p:nvSpPr>
        <p:spPr>
          <a:xfrm>
            <a:off x="-36512" y="6285026"/>
            <a:ext cx="2492990" cy="528350"/>
          </a:xfrm>
          <a:prstGeom prst="rect">
            <a:avLst/>
          </a:prstGeom>
          <a:noFill/>
        </p:spPr>
        <p:txBody>
          <a:bodyPr wrap="none" rtlCol="0">
            <a:spAutoFit/>
          </a:bodyPr>
          <a:lstStyle/>
          <a:p>
            <a:r>
              <a:rPr lang="en-US" sz="2000" dirty="0" smtClean="0"/>
              <a:t>240h 1nA @ 165keV</a:t>
            </a:r>
            <a:endParaRPr lang="en-US" sz="2000" dirty="0"/>
          </a:p>
        </p:txBody>
      </p:sp>
      <p:grpSp>
        <p:nvGrpSpPr>
          <p:cNvPr id="59" name="Group 58"/>
          <p:cNvGrpSpPr/>
          <p:nvPr/>
        </p:nvGrpSpPr>
        <p:grpSpPr>
          <a:xfrm>
            <a:off x="-95249" y="762000"/>
            <a:ext cx="8720905" cy="6051376"/>
            <a:chOff x="-95249" y="762000"/>
            <a:chExt cx="8720905" cy="6051376"/>
          </a:xfrm>
        </p:grpSpPr>
        <p:pic>
          <p:nvPicPr>
            <p:cNvPr id="2" name="Picture 1" descr="bh.gif"/>
            <p:cNvPicPr>
              <a:picLocks noChangeAspect="1"/>
            </p:cNvPicPr>
            <p:nvPr/>
          </p:nvPicPr>
          <p:blipFill rotWithShape="1">
            <a:blip r:embed="rId3">
              <a:alphaModFix/>
              <a:extLst>
                <a:ext uri="{28A0092B-C50C-407E-A947-70E740481C1C}">
                  <a14:useLocalDpi xmlns:a14="http://schemas.microsoft.com/office/drawing/2010/main" val="0"/>
                </a:ext>
              </a:extLst>
            </a:blip>
            <a:srcRect t="14630" b="5706"/>
            <a:stretch/>
          </p:blipFill>
          <p:spPr>
            <a:xfrm>
              <a:off x="-95249" y="762000"/>
              <a:ext cx="7595999" cy="6051376"/>
            </a:xfrm>
            <a:prstGeom prst="rect">
              <a:avLst/>
            </a:prstGeom>
          </p:spPr>
        </p:pic>
        <p:cxnSp>
          <p:nvCxnSpPr>
            <p:cNvPr id="47" name="Straight Arrow Connector 46"/>
            <p:cNvCxnSpPr/>
            <p:nvPr/>
          </p:nvCxnSpPr>
          <p:spPr bwMode="auto">
            <a:xfrm>
              <a:off x="8388424" y="1068112"/>
              <a:ext cx="2531" cy="1481416"/>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48" name="Straight Arrow Connector 47"/>
            <p:cNvCxnSpPr/>
            <p:nvPr/>
          </p:nvCxnSpPr>
          <p:spPr bwMode="auto">
            <a:xfrm>
              <a:off x="8507122" y="1052736"/>
              <a:ext cx="0" cy="2217517"/>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52" name="Straight Arrow Connector 51"/>
            <p:cNvCxnSpPr/>
            <p:nvPr/>
          </p:nvCxnSpPr>
          <p:spPr bwMode="auto">
            <a:xfrm flipH="1">
              <a:off x="8617272" y="1069672"/>
              <a:ext cx="8384" cy="2808312"/>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grpSp>
      <p:pic>
        <p:nvPicPr>
          <p:cNvPr id="60" name="Picture 59" descr="igisol_n12_2"/>
          <p:cNvPicPr>
            <a:picLocks noChangeAspect="1" noChangeArrowheads="1"/>
          </p:cNvPicPr>
          <p:nvPr/>
        </p:nvPicPr>
        <p:blipFill rotWithShape="1">
          <a:blip r:embed="rId4">
            <a:alphaModFix amt="16000"/>
            <a:extLst>
              <a:ext uri="{28A0092B-C50C-407E-A947-70E740481C1C}">
                <a14:useLocalDpi xmlns:a14="http://schemas.microsoft.com/office/drawing/2010/main" val="0"/>
              </a:ext>
            </a:extLst>
          </a:blip>
          <a:srcRect l="20345" t="14952" r="29230" b="14218"/>
          <a:stretch/>
        </p:blipFill>
        <p:spPr bwMode="auto">
          <a:xfrm>
            <a:off x="812800" y="762000"/>
            <a:ext cx="5359400" cy="5257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653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A778A20-C4FB-4A5D-BA56-B6F7BCAF0113}" type="slidenum">
              <a:rPr lang="da-DK" smtClean="0">
                <a:solidFill>
                  <a:srgbClr val="03428E"/>
                </a:solidFill>
              </a:rPr>
              <a:pPr/>
              <a:t>34</a:t>
            </a:fld>
            <a:endParaRPr lang="da-DK" dirty="0">
              <a:solidFill>
                <a:srgbClr val="03428E"/>
              </a:solidFill>
            </a:endParaRPr>
          </a:p>
        </p:txBody>
      </p:sp>
      <p:grpSp>
        <p:nvGrpSpPr>
          <p:cNvPr id="5" name="Group 4"/>
          <p:cNvGrpSpPr>
            <a:grpSpLocks/>
          </p:cNvGrpSpPr>
          <p:nvPr/>
        </p:nvGrpSpPr>
        <p:grpSpPr bwMode="auto">
          <a:xfrm>
            <a:off x="7061200" y="1236665"/>
            <a:ext cx="2159000" cy="4783139"/>
            <a:chOff x="3504" y="875"/>
            <a:chExt cx="1360" cy="3013"/>
          </a:xfrm>
        </p:grpSpPr>
        <p:sp>
          <p:nvSpPr>
            <p:cNvPr id="6" name="Text Box 5"/>
            <p:cNvSpPr txBox="1">
              <a:spLocks noChangeArrowheads="1"/>
            </p:cNvSpPr>
            <p:nvPr/>
          </p:nvSpPr>
          <p:spPr bwMode="auto">
            <a:xfrm>
              <a:off x="4104" y="3600"/>
              <a:ext cx="4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lnSpc>
                  <a:spcPct val="100000"/>
                </a:lnSpc>
                <a:spcBef>
                  <a:spcPct val="50000"/>
                </a:spcBef>
                <a:buFontTx/>
                <a:buNone/>
              </a:pPr>
              <a:r>
                <a:rPr lang="en-US" b="1" baseline="30000" smtClean="0">
                  <a:solidFill>
                    <a:srgbClr val="000000"/>
                  </a:solidFill>
                </a:rPr>
                <a:t>12</a:t>
              </a:r>
              <a:r>
                <a:rPr lang="en-US" b="1" smtClean="0">
                  <a:solidFill>
                    <a:srgbClr val="000000"/>
                  </a:solidFill>
                </a:rPr>
                <a:t>C</a:t>
              </a:r>
              <a:endParaRPr lang="en-US" smtClean="0">
                <a:solidFill>
                  <a:srgbClr val="000000"/>
                </a:solidFill>
              </a:endParaRPr>
            </a:p>
          </p:txBody>
        </p:sp>
        <p:grpSp>
          <p:nvGrpSpPr>
            <p:cNvPr id="7" name="Group 6"/>
            <p:cNvGrpSpPr>
              <a:grpSpLocks/>
            </p:cNvGrpSpPr>
            <p:nvPr/>
          </p:nvGrpSpPr>
          <p:grpSpPr bwMode="auto">
            <a:xfrm>
              <a:off x="3939" y="875"/>
              <a:ext cx="925" cy="2664"/>
              <a:chOff x="4595" y="971"/>
              <a:chExt cx="925" cy="2664"/>
            </a:xfrm>
          </p:grpSpPr>
          <p:sp>
            <p:nvSpPr>
              <p:cNvPr id="10" name="Line 7"/>
              <p:cNvSpPr>
                <a:spLocks noChangeShapeType="1"/>
              </p:cNvSpPr>
              <p:nvPr/>
            </p:nvSpPr>
            <p:spPr bwMode="auto">
              <a:xfrm>
                <a:off x="4659" y="1763"/>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11" name="Line 8"/>
              <p:cNvSpPr>
                <a:spLocks noChangeShapeType="1"/>
              </p:cNvSpPr>
              <p:nvPr/>
            </p:nvSpPr>
            <p:spPr bwMode="auto">
              <a:xfrm>
                <a:off x="4659" y="3227"/>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12" name="Line 9"/>
              <p:cNvSpPr>
                <a:spLocks noChangeShapeType="1"/>
              </p:cNvSpPr>
              <p:nvPr/>
            </p:nvSpPr>
            <p:spPr bwMode="auto">
              <a:xfrm>
                <a:off x="4659" y="3611"/>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13" name="Text Box 10"/>
              <p:cNvSpPr txBox="1">
                <a:spLocks noChangeArrowheads="1"/>
              </p:cNvSpPr>
              <p:nvPr/>
            </p:nvSpPr>
            <p:spPr bwMode="auto">
              <a:xfrm>
                <a:off x="4595" y="1606"/>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lnSpc>
                    <a:spcPct val="100000"/>
                  </a:lnSpc>
                  <a:spcBef>
                    <a:spcPct val="50000"/>
                  </a:spcBef>
                  <a:buFontTx/>
                  <a:buNone/>
                </a:pPr>
                <a:r>
                  <a:rPr lang="en-US" sz="1400" dirty="0" smtClean="0">
                    <a:solidFill>
                      <a:srgbClr val="000000"/>
                    </a:solidFill>
                  </a:rPr>
                  <a:t>12.71 	1</a:t>
                </a:r>
                <a:r>
                  <a:rPr lang="en-US" sz="1400" baseline="30000" dirty="0" smtClean="0">
                    <a:solidFill>
                      <a:srgbClr val="000000"/>
                    </a:solidFill>
                  </a:rPr>
                  <a:t>+</a:t>
                </a:r>
                <a:endParaRPr lang="en-US" dirty="0" smtClean="0">
                  <a:solidFill>
                    <a:srgbClr val="000000"/>
                  </a:solidFill>
                </a:endParaRPr>
              </a:p>
            </p:txBody>
          </p:sp>
          <p:sp>
            <p:nvSpPr>
              <p:cNvPr id="14" name="Rectangle 11"/>
              <p:cNvSpPr>
                <a:spLocks noChangeArrowheads="1"/>
              </p:cNvSpPr>
              <p:nvPr/>
            </p:nvSpPr>
            <p:spPr bwMode="auto">
              <a:xfrm>
                <a:off x="4668" y="2278"/>
                <a:ext cx="672" cy="310"/>
              </a:xfrm>
              <a:prstGeom prst="rect">
                <a:avLst/>
              </a:prstGeom>
              <a:solidFill>
                <a:srgbClr val="B9B9B9">
                  <a:alpha val="788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15" name="Line 12"/>
              <p:cNvSpPr>
                <a:spLocks noChangeShapeType="1"/>
              </p:cNvSpPr>
              <p:nvPr/>
            </p:nvSpPr>
            <p:spPr bwMode="auto">
              <a:xfrm>
                <a:off x="4659" y="2433"/>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16" name="Text Box 13"/>
              <p:cNvSpPr txBox="1">
                <a:spLocks noChangeArrowheads="1"/>
              </p:cNvSpPr>
              <p:nvPr/>
            </p:nvSpPr>
            <p:spPr bwMode="auto">
              <a:xfrm>
                <a:off x="4624" y="2278"/>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lnSpc>
                    <a:spcPct val="100000"/>
                  </a:lnSpc>
                  <a:spcBef>
                    <a:spcPct val="50000"/>
                  </a:spcBef>
                  <a:buFontTx/>
                  <a:buNone/>
                </a:pPr>
                <a:r>
                  <a:rPr lang="en-US" sz="1400" smtClean="0">
                    <a:solidFill>
                      <a:srgbClr val="000000"/>
                    </a:solidFill>
                  </a:rPr>
                  <a:t>≈10         0,2</a:t>
                </a:r>
                <a:r>
                  <a:rPr lang="en-US" sz="1400" baseline="30000" smtClean="0">
                    <a:solidFill>
                      <a:srgbClr val="000000"/>
                    </a:solidFill>
                  </a:rPr>
                  <a:t>+</a:t>
                </a:r>
                <a:endParaRPr lang="en-US" smtClean="0">
                  <a:solidFill>
                    <a:srgbClr val="000000"/>
                  </a:solidFill>
                </a:endParaRPr>
              </a:p>
            </p:txBody>
          </p:sp>
          <p:sp>
            <p:nvSpPr>
              <p:cNvPr id="17" name="Text Box 14"/>
              <p:cNvSpPr txBox="1">
                <a:spLocks noChangeArrowheads="1"/>
              </p:cNvSpPr>
              <p:nvPr/>
            </p:nvSpPr>
            <p:spPr bwMode="auto">
              <a:xfrm>
                <a:off x="4603" y="3059"/>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lnSpc>
                    <a:spcPct val="100000"/>
                  </a:lnSpc>
                  <a:spcBef>
                    <a:spcPct val="50000"/>
                  </a:spcBef>
                  <a:buFontTx/>
                  <a:buNone/>
                </a:pPr>
                <a:r>
                  <a:rPr lang="en-US" sz="1400" dirty="0" smtClean="0">
                    <a:solidFill>
                      <a:srgbClr val="000000"/>
                    </a:solidFill>
                  </a:rPr>
                  <a:t>4.44	         2</a:t>
                </a:r>
                <a:r>
                  <a:rPr lang="en-US" sz="1400" baseline="30000" dirty="0" smtClean="0">
                    <a:solidFill>
                      <a:srgbClr val="000000"/>
                    </a:solidFill>
                  </a:rPr>
                  <a:t>+</a:t>
                </a:r>
                <a:endParaRPr lang="en-US" dirty="0" smtClean="0">
                  <a:solidFill>
                    <a:srgbClr val="000000"/>
                  </a:solidFill>
                </a:endParaRPr>
              </a:p>
            </p:txBody>
          </p:sp>
          <p:sp>
            <p:nvSpPr>
              <p:cNvPr id="18" name="Text Box 15"/>
              <p:cNvSpPr txBox="1">
                <a:spLocks noChangeArrowheads="1"/>
              </p:cNvSpPr>
              <p:nvPr/>
            </p:nvSpPr>
            <p:spPr bwMode="auto">
              <a:xfrm>
                <a:off x="4595" y="3443"/>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lnSpc>
                    <a:spcPct val="100000"/>
                  </a:lnSpc>
                  <a:spcBef>
                    <a:spcPct val="50000"/>
                  </a:spcBef>
                  <a:buFontTx/>
                  <a:buNone/>
                </a:pPr>
                <a:r>
                  <a:rPr lang="en-US" sz="1400" dirty="0" err="1" smtClean="0">
                    <a:solidFill>
                      <a:srgbClr val="000000"/>
                    </a:solidFill>
                  </a:rPr>
                  <a:t>g.s</a:t>
                </a:r>
                <a:r>
                  <a:rPr lang="en-US" sz="1400" dirty="0" smtClean="0">
                    <a:solidFill>
                      <a:srgbClr val="000000"/>
                    </a:solidFill>
                  </a:rPr>
                  <a:t>.    	0</a:t>
                </a:r>
                <a:r>
                  <a:rPr lang="en-US" sz="1400" baseline="30000" dirty="0" smtClean="0">
                    <a:solidFill>
                      <a:srgbClr val="000000"/>
                    </a:solidFill>
                  </a:rPr>
                  <a:t>+</a:t>
                </a:r>
                <a:endParaRPr lang="en-US" dirty="0" smtClean="0">
                  <a:solidFill>
                    <a:srgbClr val="000000"/>
                  </a:solidFill>
                </a:endParaRPr>
              </a:p>
            </p:txBody>
          </p:sp>
          <p:sp>
            <p:nvSpPr>
              <p:cNvPr id="19" name="Line 16"/>
              <p:cNvSpPr>
                <a:spLocks noChangeShapeType="1"/>
              </p:cNvSpPr>
              <p:nvPr/>
            </p:nvSpPr>
            <p:spPr bwMode="auto">
              <a:xfrm>
                <a:off x="4659" y="2867"/>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20" name="Text Box 17"/>
              <p:cNvSpPr txBox="1">
                <a:spLocks noChangeArrowheads="1"/>
              </p:cNvSpPr>
              <p:nvPr/>
            </p:nvSpPr>
            <p:spPr bwMode="auto">
              <a:xfrm>
                <a:off x="4603" y="2699"/>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lnSpc>
                    <a:spcPct val="100000"/>
                  </a:lnSpc>
                  <a:spcBef>
                    <a:spcPct val="50000"/>
                  </a:spcBef>
                  <a:buFontTx/>
                  <a:buNone/>
                </a:pPr>
                <a:r>
                  <a:rPr lang="en-US" sz="1400" dirty="0" smtClean="0">
                    <a:solidFill>
                      <a:srgbClr val="000000"/>
                    </a:solidFill>
                  </a:rPr>
                  <a:t>7.65	         0</a:t>
                </a:r>
                <a:r>
                  <a:rPr lang="en-US" sz="1400" baseline="30000" dirty="0" smtClean="0">
                    <a:solidFill>
                      <a:srgbClr val="000000"/>
                    </a:solidFill>
                  </a:rPr>
                  <a:t>+</a:t>
                </a:r>
                <a:endParaRPr lang="en-US" dirty="0" smtClean="0">
                  <a:solidFill>
                    <a:srgbClr val="000000"/>
                  </a:solidFill>
                </a:endParaRPr>
              </a:p>
            </p:txBody>
          </p:sp>
          <p:sp>
            <p:nvSpPr>
              <p:cNvPr id="21" name="Line 18"/>
              <p:cNvSpPr>
                <a:spLocks noChangeShapeType="1"/>
              </p:cNvSpPr>
              <p:nvPr/>
            </p:nvSpPr>
            <p:spPr bwMode="auto">
              <a:xfrm>
                <a:off x="4659" y="2627"/>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22" name="Text Box 19"/>
              <p:cNvSpPr txBox="1">
                <a:spLocks noChangeArrowheads="1"/>
              </p:cNvSpPr>
              <p:nvPr/>
            </p:nvSpPr>
            <p:spPr bwMode="auto">
              <a:xfrm>
                <a:off x="4614" y="2481"/>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lnSpc>
                    <a:spcPct val="100000"/>
                  </a:lnSpc>
                  <a:spcBef>
                    <a:spcPct val="50000"/>
                  </a:spcBef>
                  <a:buFontTx/>
                  <a:buNone/>
                </a:pPr>
                <a:r>
                  <a:rPr lang="en-US" sz="1400" dirty="0" smtClean="0">
                    <a:solidFill>
                      <a:srgbClr val="000000"/>
                    </a:solidFill>
                  </a:rPr>
                  <a:t>9.64   	3</a:t>
                </a:r>
                <a:r>
                  <a:rPr lang="en-US" sz="1400" baseline="30000" dirty="0" smtClean="0">
                    <a:solidFill>
                      <a:srgbClr val="000000"/>
                    </a:solidFill>
                  </a:rPr>
                  <a:t>-</a:t>
                </a:r>
                <a:endParaRPr lang="en-US" dirty="0" smtClean="0">
                  <a:solidFill>
                    <a:srgbClr val="000000"/>
                  </a:solidFill>
                </a:endParaRPr>
              </a:p>
            </p:txBody>
          </p:sp>
          <p:sp>
            <p:nvSpPr>
              <p:cNvPr id="23" name="Line 20"/>
              <p:cNvSpPr>
                <a:spLocks noChangeShapeType="1"/>
              </p:cNvSpPr>
              <p:nvPr/>
            </p:nvSpPr>
            <p:spPr bwMode="auto">
              <a:xfrm>
                <a:off x="4659" y="2228"/>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24" name="Text Box 21"/>
              <p:cNvSpPr txBox="1">
                <a:spLocks noChangeArrowheads="1"/>
              </p:cNvSpPr>
              <p:nvPr/>
            </p:nvSpPr>
            <p:spPr bwMode="auto">
              <a:xfrm>
                <a:off x="4603" y="2060"/>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lnSpc>
                    <a:spcPct val="100000"/>
                  </a:lnSpc>
                  <a:spcBef>
                    <a:spcPct val="50000"/>
                  </a:spcBef>
                  <a:buFontTx/>
                  <a:buNone/>
                </a:pPr>
                <a:r>
                  <a:rPr lang="en-US" sz="1400" dirty="0" smtClean="0">
                    <a:solidFill>
                      <a:srgbClr val="000000"/>
                    </a:solidFill>
                  </a:rPr>
                  <a:t>10.84	          1</a:t>
                </a:r>
                <a:r>
                  <a:rPr lang="en-US" sz="1400" baseline="30000" dirty="0" smtClean="0">
                    <a:solidFill>
                      <a:srgbClr val="000000"/>
                    </a:solidFill>
                  </a:rPr>
                  <a:t>-</a:t>
                </a:r>
                <a:endParaRPr lang="en-US" dirty="0" smtClean="0">
                  <a:solidFill>
                    <a:srgbClr val="000000"/>
                  </a:solidFill>
                </a:endParaRPr>
              </a:p>
            </p:txBody>
          </p:sp>
          <p:sp>
            <p:nvSpPr>
              <p:cNvPr id="25" name="Line 22"/>
              <p:cNvSpPr>
                <a:spLocks noChangeShapeType="1"/>
              </p:cNvSpPr>
              <p:nvPr/>
            </p:nvSpPr>
            <p:spPr bwMode="auto">
              <a:xfrm>
                <a:off x="4659" y="2003"/>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26" name="Text Box 23"/>
              <p:cNvSpPr txBox="1">
                <a:spLocks noChangeArrowheads="1"/>
              </p:cNvSpPr>
              <p:nvPr/>
            </p:nvSpPr>
            <p:spPr bwMode="auto">
              <a:xfrm>
                <a:off x="4603" y="1835"/>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lnSpc>
                    <a:spcPct val="100000"/>
                  </a:lnSpc>
                  <a:spcBef>
                    <a:spcPct val="50000"/>
                  </a:spcBef>
                  <a:buFontTx/>
                  <a:buNone/>
                </a:pPr>
                <a:r>
                  <a:rPr lang="en-US" sz="1400" dirty="0" smtClean="0">
                    <a:solidFill>
                      <a:srgbClr val="000000"/>
                    </a:solidFill>
                  </a:rPr>
                  <a:t>11.83 	2</a:t>
                </a:r>
                <a:r>
                  <a:rPr lang="en-US" sz="1400" baseline="30000" dirty="0" smtClean="0">
                    <a:solidFill>
                      <a:srgbClr val="000000"/>
                    </a:solidFill>
                  </a:rPr>
                  <a:t>-</a:t>
                </a:r>
                <a:endParaRPr lang="en-US" dirty="0" smtClean="0">
                  <a:solidFill>
                    <a:srgbClr val="000000"/>
                  </a:solidFill>
                </a:endParaRPr>
              </a:p>
            </p:txBody>
          </p:sp>
          <p:sp>
            <p:nvSpPr>
              <p:cNvPr id="27" name="Line 24"/>
              <p:cNvSpPr>
                <a:spLocks noChangeShapeType="1"/>
              </p:cNvSpPr>
              <p:nvPr/>
            </p:nvSpPr>
            <p:spPr bwMode="auto">
              <a:xfrm>
                <a:off x="4659" y="1571"/>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28" name="Text Box 25"/>
              <p:cNvSpPr txBox="1">
                <a:spLocks noChangeArrowheads="1"/>
              </p:cNvSpPr>
              <p:nvPr/>
            </p:nvSpPr>
            <p:spPr bwMode="auto">
              <a:xfrm>
                <a:off x="4603" y="1403"/>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lnSpc>
                    <a:spcPct val="100000"/>
                  </a:lnSpc>
                  <a:spcBef>
                    <a:spcPct val="50000"/>
                  </a:spcBef>
                  <a:buFontTx/>
                  <a:buNone/>
                </a:pPr>
                <a:r>
                  <a:rPr lang="en-US" sz="1400" dirty="0" smtClean="0">
                    <a:solidFill>
                      <a:srgbClr val="000000"/>
                    </a:solidFill>
                  </a:rPr>
                  <a:t>13.35 	(2</a:t>
                </a:r>
                <a:r>
                  <a:rPr lang="en-US" sz="1400" baseline="30000" dirty="0" smtClean="0">
                    <a:solidFill>
                      <a:srgbClr val="000000"/>
                    </a:solidFill>
                  </a:rPr>
                  <a:t>-</a:t>
                </a:r>
                <a:r>
                  <a:rPr lang="en-US" sz="1400" dirty="0" smtClean="0">
                    <a:solidFill>
                      <a:srgbClr val="000000"/>
                    </a:solidFill>
                  </a:rPr>
                  <a:t>)</a:t>
                </a:r>
                <a:endParaRPr lang="en-US" dirty="0" smtClean="0">
                  <a:solidFill>
                    <a:srgbClr val="000000"/>
                  </a:solidFill>
                </a:endParaRPr>
              </a:p>
            </p:txBody>
          </p:sp>
          <p:sp>
            <p:nvSpPr>
              <p:cNvPr id="29" name="Line 26"/>
              <p:cNvSpPr>
                <a:spLocks noChangeShapeType="1"/>
              </p:cNvSpPr>
              <p:nvPr/>
            </p:nvSpPr>
            <p:spPr bwMode="auto">
              <a:xfrm>
                <a:off x="4667" y="1357"/>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30" name="Text Box 27"/>
              <p:cNvSpPr txBox="1">
                <a:spLocks noChangeArrowheads="1"/>
              </p:cNvSpPr>
              <p:nvPr/>
            </p:nvSpPr>
            <p:spPr bwMode="auto">
              <a:xfrm>
                <a:off x="4603" y="1200"/>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lnSpc>
                    <a:spcPct val="100000"/>
                  </a:lnSpc>
                  <a:spcBef>
                    <a:spcPct val="50000"/>
                  </a:spcBef>
                  <a:buFontTx/>
                  <a:buNone/>
                </a:pPr>
                <a:r>
                  <a:rPr lang="en-US" sz="1400" dirty="0" smtClean="0">
                    <a:solidFill>
                      <a:srgbClr val="000000"/>
                    </a:solidFill>
                  </a:rPr>
                  <a:t>14.08	          4</a:t>
                </a:r>
                <a:r>
                  <a:rPr lang="en-US" sz="1400" baseline="30000" dirty="0" smtClean="0">
                    <a:solidFill>
                      <a:srgbClr val="000000"/>
                    </a:solidFill>
                  </a:rPr>
                  <a:t>+</a:t>
                </a:r>
                <a:endParaRPr lang="en-US" dirty="0" smtClean="0">
                  <a:solidFill>
                    <a:srgbClr val="000000"/>
                  </a:solidFill>
                </a:endParaRPr>
              </a:p>
            </p:txBody>
          </p:sp>
          <p:sp>
            <p:nvSpPr>
              <p:cNvPr id="31" name="Line 28"/>
              <p:cNvSpPr>
                <a:spLocks noChangeShapeType="1"/>
              </p:cNvSpPr>
              <p:nvPr/>
            </p:nvSpPr>
            <p:spPr bwMode="auto">
              <a:xfrm>
                <a:off x="4667" y="1128"/>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32" name="Text Box 29"/>
              <p:cNvSpPr txBox="1">
                <a:spLocks noChangeArrowheads="1"/>
              </p:cNvSpPr>
              <p:nvPr/>
            </p:nvSpPr>
            <p:spPr bwMode="auto">
              <a:xfrm>
                <a:off x="4603" y="971"/>
                <a:ext cx="8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lnSpc>
                    <a:spcPct val="100000"/>
                  </a:lnSpc>
                  <a:spcBef>
                    <a:spcPct val="50000"/>
                  </a:spcBef>
                  <a:buFontTx/>
                  <a:buNone/>
                </a:pPr>
                <a:r>
                  <a:rPr lang="en-US" sz="1400" dirty="0" smtClean="0">
                    <a:solidFill>
                      <a:srgbClr val="000000"/>
                    </a:solidFill>
                  </a:rPr>
                  <a:t>15.11 	1</a:t>
                </a:r>
                <a:r>
                  <a:rPr lang="en-US" sz="1400" baseline="30000" dirty="0" smtClean="0">
                    <a:solidFill>
                      <a:srgbClr val="000000"/>
                    </a:solidFill>
                  </a:rPr>
                  <a:t>+</a:t>
                </a:r>
                <a:endParaRPr lang="en-US" dirty="0" smtClean="0">
                  <a:solidFill>
                    <a:srgbClr val="000000"/>
                  </a:solidFill>
                </a:endParaRPr>
              </a:p>
            </p:txBody>
          </p:sp>
        </p:grpSp>
        <p:sp>
          <p:nvSpPr>
            <p:cNvPr id="8" name="Line 32"/>
            <p:cNvSpPr>
              <a:spLocks noChangeShapeType="1"/>
            </p:cNvSpPr>
            <p:nvPr/>
          </p:nvSpPr>
          <p:spPr bwMode="auto">
            <a:xfrm>
              <a:off x="3829" y="2821"/>
              <a:ext cx="100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9" name="Rectangle 34"/>
            <p:cNvSpPr>
              <a:spLocks noChangeArrowheads="1"/>
            </p:cNvSpPr>
            <p:nvPr/>
          </p:nvSpPr>
          <p:spPr bwMode="auto">
            <a:xfrm>
              <a:off x="3504" y="2721"/>
              <a:ext cx="33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lnSpc>
                  <a:spcPct val="100000"/>
                </a:lnSpc>
                <a:buFontTx/>
                <a:buNone/>
              </a:pPr>
              <a:r>
                <a:rPr lang="en-US" sz="1400" smtClean="0">
                  <a:solidFill>
                    <a:srgbClr val="000000"/>
                  </a:solidFill>
                  <a:latin typeface="Arial" charset="0"/>
                  <a:ea typeface="ＭＳ Ｐゴシック" charset="0"/>
                  <a:cs typeface="ＭＳ Ｐゴシック" charset="0"/>
                </a:rPr>
                <a:t>7.27</a:t>
              </a:r>
            </a:p>
          </p:txBody>
        </p:sp>
      </p:grpSp>
      <p:sp>
        <p:nvSpPr>
          <p:cNvPr id="33" name="Text Box 29"/>
          <p:cNvSpPr txBox="1">
            <a:spLocks noChangeArrowheads="1"/>
          </p:cNvSpPr>
          <p:nvPr/>
        </p:nvSpPr>
        <p:spPr bwMode="auto">
          <a:xfrm>
            <a:off x="7772400" y="762000"/>
            <a:ext cx="1422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lnSpc>
                <a:spcPct val="100000"/>
              </a:lnSpc>
              <a:spcBef>
                <a:spcPct val="50000"/>
              </a:spcBef>
              <a:buFontTx/>
              <a:buNone/>
            </a:pPr>
            <a:r>
              <a:rPr lang="en-US" sz="1400" dirty="0" smtClean="0">
                <a:solidFill>
                  <a:srgbClr val="000000"/>
                </a:solidFill>
              </a:rPr>
              <a:t>16.1	          2</a:t>
            </a:r>
            <a:r>
              <a:rPr lang="en-US" sz="1400" baseline="30000" dirty="0" smtClean="0">
                <a:solidFill>
                  <a:srgbClr val="000000"/>
                </a:solidFill>
              </a:rPr>
              <a:t>+</a:t>
            </a:r>
            <a:endParaRPr lang="en-US" dirty="0" smtClean="0">
              <a:solidFill>
                <a:srgbClr val="000000"/>
              </a:solidFill>
            </a:endParaRPr>
          </a:p>
        </p:txBody>
      </p:sp>
      <p:sp>
        <p:nvSpPr>
          <p:cNvPr id="34" name="Line 9"/>
          <p:cNvSpPr>
            <a:spLocks noChangeShapeType="1"/>
          </p:cNvSpPr>
          <p:nvPr/>
        </p:nvSpPr>
        <p:spPr bwMode="auto">
          <a:xfrm>
            <a:off x="7848600" y="1066800"/>
            <a:ext cx="1066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35" name="Line 9"/>
          <p:cNvSpPr>
            <a:spLocks noChangeShapeType="1"/>
          </p:cNvSpPr>
          <p:nvPr/>
        </p:nvSpPr>
        <p:spPr bwMode="auto">
          <a:xfrm>
            <a:off x="7884368" y="764704"/>
            <a:ext cx="1066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hangingPunct="0">
              <a:lnSpc>
                <a:spcPct val="100000"/>
              </a:lnSpc>
              <a:buFontTx/>
              <a:buNone/>
            </a:pPr>
            <a:endParaRPr lang="en-US" sz="2400" smtClean="0">
              <a:solidFill>
                <a:srgbClr val="000000"/>
              </a:solidFill>
              <a:latin typeface="Arial" charset="0"/>
              <a:ea typeface="ＭＳ Ｐゴシック" charset="0"/>
              <a:cs typeface="ＭＳ Ｐゴシック" charset="0"/>
            </a:endParaRPr>
          </a:p>
        </p:txBody>
      </p:sp>
      <p:sp>
        <p:nvSpPr>
          <p:cNvPr id="36" name="Text Box 29"/>
          <p:cNvSpPr txBox="1">
            <a:spLocks noChangeArrowheads="1"/>
          </p:cNvSpPr>
          <p:nvPr/>
        </p:nvSpPr>
        <p:spPr bwMode="auto">
          <a:xfrm>
            <a:off x="7740352" y="476672"/>
            <a:ext cx="1422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lnSpc>
                <a:spcPct val="100000"/>
              </a:lnSpc>
              <a:spcBef>
                <a:spcPct val="50000"/>
              </a:spcBef>
              <a:buFontTx/>
              <a:buNone/>
            </a:pPr>
            <a:r>
              <a:rPr lang="en-US" sz="1400" dirty="0" smtClean="0">
                <a:solidFill>
                  <a:srgbClr val="000000"/>
                </a:solidFill>
              </a:rPr>
              <a:t>16.6	           2</a:t>
            </a:r>
            <a:r>
              <a:rPr lang="en-US" sz="1400" baseline="30000" dirty="0" smtClean="0">
                <a:solidFill>
                  <a:srgbClr val="000000"/>
                </a:solidFill>
              </a:rPr>
              <a:t>-</a:t>
            </a:r>
            <a:endParaRPr lang="en-US" dirty="0" smtClean="0">
              <a:solidFill>
                <a:srgbClr val="000000"/>
              </a:solidFill>
            </a:endParaRPr>
          </a:p>
        </p:txBody>
      </p:sp>
      <p:pic>
        <p:nvPicPr>
          <p:cNvPr id="37" name="Picture 36" descr="erc_fynbo_350.gif"/>
          <p:cNvPicPr>
            <a:picLocks noChangeAspect="1"/>
          </p:cNvPicPr>
          <p:nvPr/>
        </p:nvPicPr>
        <p:blipFill rotWithShape="1">
          <a:blip r:embed="rId2">
            <a:extLst>
              <a:ext uri="{28A0092B-C50C-407E-A947-70E740481C1C}">
                <a14:useLocalDpi xmlns:a14="http://schemas.microsoft.com/office/drawing/2010/main" val="0"/>
              </a:ext>
            </a:extLst>
          </a:blip>
          <a:srcRect t="20247" r="6810" b="12592"/>
          <a:stretch/>
        </p:blipFill>
        <p:spPr>
          <a:xfrm>
            <a:off x="79872" y="1196752"/>
            <a:ext cx="6940400" cy="5001868"/>
          </a:xfrm>
          <a:prstGeom prst="rect">
            <a:avLst/>
          </a:prstGeom>
        </p:spPr>
      </p:pic>
      <p:sp>
        <p:nvSpPr>
          <p:cNvPr id="38" name="TextBox 37"/>
          <p:cNvSpPr txBox="1"/>
          <p:nvPr/>
        </p:nvSpPr>
        <p:spPr>
          <a:xfrm>
            <a:off x="2561800" y="616241"/>
            <a:ext cx="4816025" cy="523220"/>
          </a:xfrm>
          <a:prstGeom prst="rect">
            <a:avLst/>
          </a:prstGeom>
          <a:noFill/>
        </p:spPr>
        <p:txBody>
          <a:bodyPr wrap="none" rtlCol="0">
            <a:spAutoFit/>
          </a:bodyPr>
          <a:lstStyle/>
          <a:p>
            <a:pPr algn="ctr"/>
            <a:r>
              <a:rPr lang="en-US" sz="2800" dirty="0" smtClean="0">
                <a:solidFill>
                  <a:srgbClr val="000000"/>
                </a:solidFill>
                <a:ea typeface="Arial Unicode MS"/>
                <a:cs typeface="Arial Unicode MS"/>
              </a:rPr>
              <a:t>3</a:t>
            </a:r>
            <a:r>
              <a:rPr lang="en-US" sz="2800" baseline="30000" dirty="0">
                <a:solidFill>
                  <a:srgbClr val="000000"/>
                </a:solidFill>
                <a:ea typeface="Arial Unicode MS"/>
                <a:cs typeface="Arial Unicode MS"/>
              </a:rPr>
              <a:t>r</a:t>
            </a:r>
            <a:r>
              <a:rPr lang="en-US" sz="2800" baseline="30000" dirty="0" smtClean="0">
                <a:solidFill>
                  <a:srgbClr val="000000"/>
                </a:solidFill>
                <a:ea typeface="Arial Unicode MS"/>
                <a:cs typeface="Arial Unicode MS"/>
              </a:rPr>
              <a:t>d</a:t>
            </a:r>
            <a:r>
              <a:rPr lang="en-US" sz="2800" dirty="0" smtClean="0">
                <a:solidFill>
                  <a:srgbClr val="000000"/>
                </a:solidFill>
                <a:ea typeface="Arial Unicode MS"/>
                <a:cs typeface="Arial Unicode MS"/>
              </a:rPr>
              <a:t> case : </a:t>
            </a:r>
            <a:r>
              <a:rPr lang="en-US" sz="2800" dirty="0" smtClean="0">
                <a:solidFill>
                  <a:srgbClr val="000000"/>
                </a:solidFill>
                <a:latin typeface="Symbol" charset="2"/>
                <a:ea typeface="Arial Unicode MS"/>
                <a:cs typeface="Symbol" charset="2"/>
              </a:rPr>
              <a:t>g</a:t>
            </a:r>
            <a:r>
              <a:rPr lang="en-US" sz="2800" dirty="0" smtClean="0">
                <a:solidFill>
                  <a:srgbClr val="000000"/>
                </a:solidFill>
                <a:ea typeface="Arial Unicode MS"/>
                <a:cs typeface="Arial Unicode MS"/>
              </a:rPr>
              <a:t>-decay of 2</a:t>
            </a:r>
            <a:r>
              <a:rPr lang="en-US" sz="2800" baseline="30000" dirty="0" smtClean="0">
                <a:solidFill>
                  <a:srgbClr val="000000"/>
                </a:solidFill>
                <a:ea typeface="Arial Unicode MS"/>
                <a:cs typeface="Arial Unicode MS"/>
              </a:rPr>
              <a:t>-</a:t>
            </a:r>
            <a:r>
              <a:rPr lang="en-US" sz="2800" dirty="0" smtClean="0">
                <a:solidFill>
                  <a:srgbClr val="000000"/>
                </a:solidFill>
                <a:ea typeface="Arial Unicode MS"/>
                <a:cs typeface="Arial Unicode MS"/>
              </a:rPr>
              <a:t> T=1 state</a:t>
            </a:r>
            <a:endParaRPr lang="en-US" sz="2800" dirty="0">
              <a:solidFill>
                <a:srgbClr val="000000"/>
              </a:solidFill>
              <a:ea typeface="Arial Unicode MS"/>
              <a:cs typeface="Arial Unicode MS"/>
            </a:endParaRPr>
          </a:p>
        </p:txBody>
      </p:sp>
      <p:sp>
        <p:nvSpPr>
          <p:cNvPr id="39" name="TextBox 38"/>
          <p:cNvSpPr txBox="1"/>
          <p:nvPr/>
        </p:nvSpPr>
        <p:spPr>
          <a:xfrm>
            <a:off x="179512" y="6213018"/>
            <a:ext cx="2351926" cy="528350"/>
          </a:xfrm>
          <a:prstGeom prst="rect">
            <a:avLst/>
          </a:prstGeom>
          <a:noFill/>
        </p:spPr>
        <p:txBody>
          <a:bodyPr wrap="none" rtlCol="0">
            <a:spAutoFit/>
          </a:bodyPr>
          <a:lstStyle/>
          <a:p>
            <a:r>
              <a:rPr lang="en-US" sz="2000" dirty="0" smtClean="0"/>
              <a:t>40h 1nA @ 350keV</a:t>
            </a:r>
            <a:endParaRPr lang="en-US" sz="2000" dirty="0"/>
          </a:p>
        </p:txBody>
      </p:sp>
    </p:spTree>
    <p:extLst>
      <p:ext uri="{BB962C8B-B14F-4D97-AF65-F5344CB8AC3E}">
        <p14:creationId xmlns:p14="http://schemas.microsoft.com/office/powerpoint/2010/main" val="30105222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1" descr="interfer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209" y="4196350"/>
            <a:ext cx="4124402"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0"/>
          </p:nvPr>
        </p:nvSpPr>
        <p:spPr/>
        <p:txBody>
          <a:bodyPr/>
          <a:lstStyle/>
          <a:p>
            <a:fld id="{4A778A20-C4FB-4A5D-BA56-B6F7BCAF0113}" type="slidenum">
              <a:rPr lang="da-DK" smtClean="0"/>
              <a:pPr/>
              <a:t>35</a:t>
            </a:fld>
            <a:endParaRPr lang="da-DK" dirty="0"/>
          </a:p>
        </p:txBody>
      </p:sp>
      <p:pic>
        <p:nvPicPr>
          <p:cNvPr id="7" name="Content Placeholder 6"/>
          <p:cNvPicPr>
            <a:picLocks noGrp="1" noChangeAspect="1"/>
          </p:cNvPicPr>
          <p:nvPr>
            <p:ph idx="1"/>
          </p:nvPr>
        </p:nvPicPr>
        <p:blipFill rotWithShape="1">
          <a:blip r:embed="rId3"/>
          <a:srcRect l="219" r="1209"/>
          <a:stretch/>
        </p:blipFill>
        <p:spPr>
          <a:xfrm>
            <a:off x="45806" y="44918"/>
            <a:ext cx="9062698" cy="2591994"/>
          </a:xfrm>
        </p:spPr>
      </p:pic>
      <p:grpSp>
        <p:nvGrpSpPr>
          <p:cNvPr id="13" name="Group 12"/>
          <p:cNvGrpSpPr/>
          <p:nvPr/>
        </p:nvGrpSpPr>
        <p:grpSpPr>
          <a:xfrm>
            <a:off x="4788024" y="3528268"/>
            <a:ext cx="4176464" cy="3213100"/>
            <a:chOff x="2627784" y="2880196"/>
            <a:chExt cx="4176464" cy="3213100"/>
          </a:xfrm>
        </p:grpSpPr>
        <p:pic>
          <p:nvPicPr>
            <p:cNvPr id="11" name="Picture 10"/>
            <p:cNvPicPr>
              <a:picLocks noChangeAspect="1"/>
            </p:cNvPicPr>
            <p:nvPr/>
          </p:nvPicPr>
          <p:blipFill>
            <a:blip r:embed="rId4"/>
            <a:stretch>
              <a:fillRect/>
            </a:stretch>
          </p:blipFill>
          <p:spPr>
            <a:xfrm>
              <a:off x="2627784" y="2880196"/>
              <a:ext cx="3797300" cy="3213100"/>
            </a:xfrm>
            <a:prstGeom prst="rect">
              <a:avLst/>
            </a:prstGeom>
          </p:spPr>
        </p:pic>
        <p:sp>
          <p:nvSpPr>
            <p:cNvPr id="12" name="Rectangle 11"/>
            <p:cNvSpPr/>
            <p:nvPr/>
          </p:nvSpPr>
          <p:spPr bwMode="auto">
            <a:xfrm>
              <a:off x="5652120" y="3501008"/>
              <a:ext cx="1152128" cy="1224136"/>
            </a:xfrm>
            <a:prstGeom prst="rect">
              <a:avLst/>
            </a:prstGeom>
            <a:solidFill>
              <a:schemeClr val="bg1"/>
            </a:solidFill>
            <a:ln w="1778"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en-US" sz="3600" b="0" i="0" u="none" strike="noStrike" cap="none" normalizeH="0" baseline="0" smtClean="0">
                <a:ln>
                  <a:noFill/>
                </a:ln>
                <a:solidFill>
                  <a:schemeClr val="tx1"/>
                </a:solidFill>
                <a:effectLst/>
                <a:latin typeface="AU Passata" pitchFamily="34" charset="0"/>
              </a:endParaRPr>
            </a:p>
          </p:txBody>
        </p:sp>
      </p:grpSp>
      <p:grpSp>
        <p:nvGrpSpPr>
          <p:cNvPr id="3" name="Group 2"/>
          <p:cNvGrpSpPr/>
          <p:nvPr/>
        </p:nvGrpSpPr>
        <p:grpSpPr>
          <a:xfrm>
            <a:off x="3995936" y="2937768"/>
            <a:ext cx="4885308" cy="923280"/>
            <a:chOff x="35496" y="548680"/>
            <a:chExt cx="4885308" cy="923280"/>
          </a:xfrm>
        </p:grpSpPr>
        <p:grpSp>
          <p:nvGrpSpPr>
            <p:cNvPr id="10" name="Group 9"/>
            <p:cNvGrpSpPr/>
            <p:nvPr/>
          </p:nvGrpSpPr>
          <p:grpSpPr>
            <a:xfrm>
              <a:off x="87164" y="548680"/>
              <a:ext cx="4833640" cy="923280"/>
              <a:chOff x="87164" y="548680"/>
              <a:chExt cx="4833640" cy="923280"/>
            </a:xfrm>
          </p:grpSpPr>
          <p:pic>
            <p:nvPicPr>
              <p:cNvPr id="8" name="Picture 7"/>
              <p:cNvPicPr>
                <a:picLocks noChangeAspect="1"/>
              </p:cNvPicPr>
              <p:nvPr/>
            </p:nvPicPr>
            <p:blipFill>
              <a:blip r:embed="rId5"/>
              <a:stretch>
                <a:fillRect/>
              </a:stretch>
            </p:blipFill>
            <p:spPr>
              <a:xfrm>
                <a:off x="107504" y="548680"/>
                <a:ext cx="4813300" cy="787400"/>
              </a:xfrm>
              <a:prstGeom prst="rect">
                <a:avLst/>
              </a:prstGeom>
            </p:spPr>
          </p:pic>
          <p:pic>
            <p:nvPicPr>
              <p:cNvPr id="9" name="Picture 8"/>
              <p:cNvPicPr>
                <a:picLocks noChangeAspect="1"/>
              </p:cNvPicPr>
              <p:nvPr/>
            </p:nvPicPr>
            <p:blipFill>
              <a:blip r:embed="rId6"/>
              <a:stretch>
                <a:fillRect/>
              </a:stretch>
            </p:blipFill>
            <p:spPr>
              <a:xfrm>
                <a:off x="87164" y="1268760"/>
                <a:ext cx="1460500" cy="203200"/>
              </a:xfrm>
              <a:prstGeom prst="rect">
                <a:avLst/>
              </a:prstGeom>
            </p:spPr>
          </p:pic>
        </p:grpSp>
        <p:sp>
          <p:nvSpPr>
            <p:cNvPr id="2" name="Rectangle 1"/>
            <p:cNvSpPr/>
            <p:nvPr/>
          </p:nvSpPr>
          <p:spPr bwMode="auto">
            <a:xfrm>
              <a:off x="35496" y="620688"/>
              <a:ext cx="864096" cy="216024"/>
            </a:xfrm>
            <a:prstGeom prst="rect">
              <a:avLst/>
            </a:prstGeom>
            <a:solidFill>
              <a:schemeClr val="bg1"/>
            </a:solidFill>
            <a:ln w="1778"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en-US" sz="3600" b="0" i="0" u="none" strike="noStrike" cap="none" normalizeH="0" baseline="0" smtClean="0">
                <a:ln>
                  <a:noFill/>
                </a:ln>
                <a:solidFill>
                  <a:schemeClr val="tx1"/>
                </a:solidFill>
                <a:effectLst/>
                <a:latin typeface="AU Passata" pitchFamily="34" charset="0"/>
              </a:endParaRPr>
            </a:p>
          </p:txBody>
        </p:sp>
      </p:grpSp>
      <p:grpSp>
        <p:nvGrpSpPr>
          <p:cNvPr id="6" name="Group 5"/>
          <p:cNvGrpSpPr/>
          <p:nvPr/>
        </p:nvGrpSpPr>
        <p:grpSpPr>
          <a:xfrm>
            <a:off x="0" y="2708920"/>
            <a:ext cx="4655981" cy="4145384"/>
            <a:chOff x="0" y="2708920"/>
            <a:chExt cx="4655981" cy="4145384"/>
          </a:xfrm>
        </p:grpSpPr>
        <p:pic>
          <p:nvPicPr>
            <p:cNvPr id="15" name="Picture 14"/>
            <p:cNvPicPr>
              <a:picLocks noChangeAspect="1"/>
            </p:cNvPicPr>
            <p:nvPr/>
          </p:nvPicPr>
          <p:blipFill>
            <a:blip r:embed="rId7"/>
            <a:stretch>
              <a:fillRect/>
            </a:stretch>
          </p:blipFill>
          <p:spPr>
            <a:xfrm>
              <a:off x="0" y="3158604"/>
              <a:ext cx="4622800" cy="3695700"/>
            </a:xfrm>
            <a:prstGeom prst="rect">
              <a:avLst/>
            </a:prstGeom>
          </p:spPr>
        </p:pic>
        <p:sp>
          <p:nvSpPr>
            <p:cNvPr id="5" name="TextBox 4"/>
            <p:cNvSpPr txBox="1"/>
            <p:nvPr/>
          </p:nvSpPr>
          <p:spPr>
            <a:xfrm>
              <a:off x="107504" y="2708920"/>
              <a:ext cx="4548477" cy="984885"/>
            </a:xfrm>
            <a:prstGeom prst="rect">
              <a:avLst/>
            </a:prstGeom>
            <a:noFill/>
          </p:spPr>
          <p:txBody>
            <a:bodyPr wrap="none" rtlCol="0">
              <a:spAutoFit/>
            </a:bodyPr>
            <a:lstStyle/>
            <a:p>
              <a:r>
                <a:rPr lang="en-US" sz="1400" dirty="0">
                  <a:solidFill>
                    <a:srgbClr val="3366FF"/>
                  </a:solidFill>
                </a:rPr>
                <a:t>C. </a:t>
              </a:r>
              <a:r>
                <a:rPr lang="en-US" sz="1400" dirty="0" err="1">
                  <a:solidFill>
                    <a:srgbClr val="3366FF"/>
                  </a:solidFill>
                </a:rPr>
                <a:t>Zemach</a:t>
              </a:r>
              <a:r>
                <a:rPr lang="en-US" sz="1400" dirty="0">
                  <a:solidFill>
                    <a:srgbClr val="3366FF"/>
                  </a:solidFill>
                </a:rPr>
                <a:t>, </a:t>
              </a:r>
              <a:r>
                <a:rPr lang="en-US" sz="1400" dirty="0" err="1">
                  <a:solidFill>
                    <a:srgbClr val="3366FF"/>
                  </a:solidFill>
                </a:rPr>
                <a:t>Phys</a:t>
              </a:r>
              <a:r>
                <a:rPr lang="en-US" sz="1400" dirty="0">
                  <a:solidFill>
                    <a:srgbClr val="3366FF"/>
                  </a:solidFill>
                </a:rPr>
                <a:t> Rev. </a:t>
              </a:r>
              <a:r>
                <a:rPr lang="en-US" sz="1400" b="1" dirty="0">
                  <a:solidFill>
                    <a:srgbClr val="3366FF"/>
                  </a:solidFill>
                </a:rPr>
                <a:t>133</a:t>
              </a:r>
              <a:r>
                <a:rPr lang="en-US" sz="1400" dirty="0">
                  <a:solidFill>
                    <a:srgbClr val="3366FF"/>
                  </a:solidFill>
                </a:rPr>
                <a:t> (1964) 1201 : Decay to 3</a:t>
              </a:r>
              <a:r>
                <a:rPr lang="en-US" sz="1400" dirty="0">
                  <a:solidFill>
                    <a:srgbClr val="3366FF"/>
                  </a:solidFill>
                  <a:latin typeface="Symbol" pitchFamily="-112" charset="2"/>
                </a:rPr>
                <a:t>p</a:t>
              </a:r>
            </a:p>
            <a:p>
              <a:r>
                <a:rPr lang="en-US" sz="1400" dirty="0" smtClean="0">
                  <a:solidFill>
                    <a:srgbClr val="3366FF"/>
                  </a:solidFill>
                </a:rPr>
                <a:t>Fynbo e</a:t>
              </a:r>
              <a:r>
                <a:rPr lang="en-US" sz="1400" i="1" dirty="0" smtClean="0">
                  <a:solidFill>
                    <a:srgbClr val="3366FF"/>
                  </a:solidFill>
                </a:rPr>
                <a:t>t al.</a:t>
              </a:r>
              <a:r>
                <a:rPr lang="en-US" sz="1400" dirty="0" smtClean="0">
                  <a:solidFill>
                    <a:srgbClr val="3366FF"/>
                  </a:solidFill>
                </a:rPr>
                <a:t> </a:t>
              </a:r>
              <a:r>
                <a:rPr lang="en-US" sz="1400" dirty="0" err="1" smtClean="0">
                  <a:solidFill>
                    <a:srgbClr val="3366FF"/>
                  </a:solidFill>
                </a:rPr>
                <a:t>Phys</a:t>
              </a:r>
              <a:r>
                <a:rPr lang="en-US" sz="1400" dirty="0" smtClean="0">
                  <a:solidFill>
                    <a:srgbClr val="3366FF"/>
                  </a:solidFill>
                </a:rPr>
                <a:t> Rev </a:t>
              </a:r>
              <a:r>
                <a:rPr lang="en-US" sz="1400" b="1" dirty="0" smtClean="0">
                  <a:solidFill>
                    <a:srgbClr val="3366FF"/>
                  </a:solidFill>
                </a:rPr>
                <a:t>C79</a:t>
              </a:r>
              <a:r>
                <a:rPr lang="en-US" sz="1400" dirty="0">
                  <a:solidFill>
                    <a:srgbClr val="3366FF"/>
                  </a:solidFill>
                </a:rPr>
                <a:t> </a:t>
              </a:r>
              <a:r>
                <a:rPr lang="en-US" sz="1400" dirty="0" smtClean="0">
                  <a:solidFill>
                    <a:srgbClr val="3366FF"/>
                  </a:solidFill>
                </a:rPr>
                <a:t>(2009) 054009 : Decay </a:t>
              </a:r>
              <a:r>
                <a:rPr lang="en-US" sz="1400" dirty="0">
                  <a:solidFill>
                    <a:srgbClr val="3366FF"/>
                  </a:solidFill>
                </a:rPr>
                <a:t>to </a:t>
              </a:r>
              <a:r>
                <a:rPr lang="en-US" sz="1400" dirty="0" smtClean="0">
                  <a:solidFill>
                    <a:srgbClr val="3366FF"/>
                  </a:solidFill>
                </a:rPr>
                <a:t>3</a:t>
              </a:r>
              <a:r>
                <a:rPr lang="en-US" sz="1400" dirty="0" smtClean="0">
                  <a:solidFill>
                    <a:srgbClr val="3366FF"/>
                  </a:solidFill>
                  <a:latin typeface="Symbol" pitchFamily="-112" charset="2"/>
                </a:rPr>
                <a:t>a</a:t>
              </a:r>
              <a:endParaRPr lang="en-US" sz="1400" dirty="0">
                <a:solidFill>
                  <a:srgbClr val="3366FF"/>
                </a:solidFill>
                <a:latin typeface="Symbol" pitchFamily="-112" charset="2"/>
              </a:endParaRPr>
            </a:p>
            <a:p>
              <a:endParaRPr lang="en-US" sz="1500" dirty="0" smtClean="0">
                <a:solidFill>
                  <a:srgbClr val="3366FF"/>
                </a:solidFill>
              </a:endParaRPr>
            </a:p>
            <a:p>
              <a:endParaRPr lang="en-US" sz="1500" dirty="0">
                <a:solidFill>
                  <a:srgbClr val="0000FF"/>
                </a:solidFill>
              </a:endParaRPr>
            </a:p>
          </p:txBody>
        </p:sp>
      </p:grpSp>
      <p:grpSp>
        <p:nvGrpSpPr>
          <p:cNvPr id="20" name="Group 19"/>
          <p:cNvGrpSpPr/>
          <p:nvPr/>
        </p:nvGrpSpPr>
        <p:grpSpPr>
          <a:xfrm>
            <a:off x="6156176" y="5013176"/>
            <a:ext cx="2304256" cy="1224136"/>
            <a:chOff x="6156176" y="5013176"/>
            <a:chExt cx="2304256" cy="1224136"/>
          </a:xfrm>
        </p:grpSpPr>
        <p:grpSp>
          <p:nvGrpSpPr>
            <p:cNvPr id="17" name="Group 16"/>
            <p:cNvGrpSpPr/>
            <p:nvPr/>
          </p:nvGrpSpPr>
          <p:grpSpPr>
            <a:xfrm>
              <a:off x="6156176" y="5013176"/>
              <a:ext cx="1224136" cy="1224136"/>
              <a:chOff x="6156176" y="5013176"/>
              <a:chExt cx="1224136" cy="1224136"/>
            </a:xfrm>
          </p:grpSpPr>
          <p:sp>
            <p:nvSpPr>
              <p:cNvPr id="14" name="Donut 13"/>
              <p:cNvSpPr/>
              <p:nvPr/>
            </p:nvSpPr>
            <p:spPr bwMode="auto">
              <a:xfrm>
                <a:off x="6156176" y="5013176"/>
                <a:ext cx="1224136" cy="1224136"/>
              </a:xfrm>
              <a:prstGeom prst="donut">
                <a:avLst>
                  <a:gd name="adj" fmla="val 7621"/>
                </a:avLst>
              </a:prstGeom>
              <a:solidFill>
                <a:srgbClr val="FF0000"/>
              </a:solidFill>
              <a:ln w="1778"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en-US" sz="3600" b="0" i="0" u="none" strike="noStrike" cap="none" normalizeH="0" baseline="0" smtClean="0">
                  <a:ln>
                    <a:noFill/>
                  </a:ln>
                  <a:solidFill>
                    <a:schemeClr val="tx1"/>
                  </a:solidFill>
                  <a:effectLst/>
                  <a:latin typeface="AU Passata" pitchFamily="34" charset="0"/>
                </a:endParaRPr>
              </a:p>
            </p:txBody>
          </p:sp>
          <p:sp>
            <p:nvSpPr>
              <p:cNvPr id="16" name="Oval 15"/>
              <p:cNvSpPr/>
              <p:nvPr/>
            </p:nvSpPr>
            <p:spPr bwMode="auto">
              <a:xfrm>
                <a:off x="6660232" y="5517232"/>
                <a:ext cx="216024" cy="216024"/>
              </a:xfrm>
              <a:prstGeom prst="ellipse">
                <a:avLst/>
              </a:prstGeom>
              <a:solidFill>
                <a:srgbClr val="FF0000"/>
              </a:solidFill>
              <a:ln w="1778"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en-US" sz="3600" b="0" i="0" u="none" strike="noStrike" cap="none" normalizeH="0" baseline="0" smtClean="0">
                  <a:ln>
                    <a:noFill/>
                  </a:ln>
                  <a:solidFill>
                    <a:schemeClr val="tx1"/>
                  </a:solidFill>
                  <a:effectLst/>
                  <a:latin typeface="AU Passata" pitchFamily="34" charset="0"/>
                </a:endParaRPr>
              </a:p>
            </p:txBody>
          </p:sp>
        </p:grpSp>
        <p:pic>
          <p:nvPicPr>
            <p:cNvPr id="19" name="Picture 18" descr="forbidden_picture.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20432" y="5085184"/>
              <a:ext cx="540000" cy="540000"/>
            </a:xfrm>
            <a:prstGeom prst="rect">
              <a:avLst/>
            </a:prstGeom>
          </p:spPr>
        </p:pic>
      </p:grpSp>
    </p:spTree>
    <p:extLst>
      <p:ext uri="{BB962C8B-B14F-4D97-AF65-F5344CB8AC3E}">
        <p14:creationId xmlns:p14="http://schemas.microsoft.com/office/powerpoint/2010/main" val="6817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A778A20-C4FB-4A5D-BA56-B6F7BCAF0113}" type="slidenum">
              <a:rPr lang="da-DK" smtClean="0"/>
              <a:pPr/>
              <a:t>36</a:t>
            </a:fld>
            <a:endParaRPr lang="da-DK" dirty="0"/>
          </a:p>
        </p:txBody>
      </p:sp>
      <p:pic>
        <p:nvPicPr>
          <p:cNvPr id="5" name="Picture 4"/>
          <p:cNvPicPr>
            <a:picLocks noChangeAspect="1"/>
          </p:cNvPicPr>
          <p:nvPr/>
        </p:nvPicPr>
        <p:blipFill>
          <a:blip r:embed="rId2"/>
          <a:stretch>
            <a:fillRect/>
          </a:stretch>
        </p:blipFill>
        <p:spPr>
          <a:xfrm>
            <a:off x="0" y="3158604"/>
            <a:ext cx="4622800" cy="3695700"/>
          </a:xfrm>
          <a:prstGeom prst="rect">
            <a:avLst/>
          </a:prstGeom>
        </p:spPr>
      </p:pic>
      <p:pic>
        <p:nvPicPr>
          <p:cNvPr id="6" name="Picture 5" descr="dsss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8589" y="801050"/>
            <a:ext cx="2079475" cy="2771966"/>
          </a:xfrm>
          <a:prstGeom prst="rect">
            <a:avLst/>
          </a:prstGeom>
        </p:spPr>
      </p:pic>
      <p:pic>
        <p:nvPicPr>
          <p:cNvPr id="7" name="Picture 6" descr="photo(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07505" y="1052736"/>
            <a:ext cx="2602799" cy="1943973"/>
          </a:xfrm>
          <a:prstGeom prst="rect">
            <a:avLst/>
          </a:prstGeom>
        </p:spPr>
      </p:pic>
      <p:grpSp>
        <p:nvGrpSpPr>
          <p:cNvPr id="3" name="Group 2"/>
          <p:cNvGrpSpPr/>
          <p:nvPr/>
        </p:nvGrpSpPr>
        <p:grpSpPr>
          <a:xfrm>
            <a:off x="5292080" y="3573016"/>
            <a:ext cx="3599977" cy="3528392"/>
            <a:chOff x="5112487" y="260648"/>
            <a:chExt cx="3599977" cy="3528392"/>
          </a:xfrm>
        </p:grpSpPr>
        <p:pic>
          <p:nvPicPr>
            <p:cNvPr id="8" name="Picture 7" descr="dalitz_m2_erc.gif"/>
            <p:cNvPicPr>
              <a:picLocks noChangeAspect="1"/>
            </p:cNvPicPr>
            <p:nvPr/>
          </p:nvPicPr>
          <p:blipFill rotWithShape="1">
            <a:blip r:embed="rId5">
              <a:extLst>
                <a:ext uri="{28A0092B-C50C-407E-A947-70E740481C1C}">
                  <a14:useLocalDpi xmlns:a14="http://schemas.microsoft.com/office/drawing/2010/main" val="0"/>
                </a:ext>
              </a:extLst>
            </a:blip>
            <a:srcRect t="13028"/>
            <a:stretch/>
          </p:blipFill>
          <p:spPr>
            <a:xfrm>
              <a:off x="5112487" y="658093"/>
              <a:ext cx="3599977" cy="3130947"/>
            </a:xfrm>
            <a:prstGeom prst="rect">
              <a:avLst/>
            </a:prstGeom>
          </p:spPr>
        </p:pic>
        <p:sp>
          <p:nvSpPr>
            <p:cNvPr id="10" name="TextBox 9"/>
            <p:cNvSpPr txBox="1"/>
            <p:nvPr/>
          </p:nvSpPr>
          <p:spPr>
            <a:xfrm>
              <a:off x="6029240" y="260648"/>
              <a:ext cx="1595309" cy="400110"/>
            </a:xfrm>
            <a:prstGeom prst="rect">
              <a:avLst/>
            </a:prstGeom>
            <a:noFill/>
          </p:spPr>
          <p:txBody>
            <a:bodyPr wrap="none" rtlCol="0">
              <a:spAutoFit/>
            </a:bodyPr>
            <a:lstStyle/>
            <a:p>
              <a:r>
                <a:rPr lang="en-US" sz="2000" dirty="0" smtClean="0"/>
                <a:t> 2</a:t>
              </a:r>
              <a:r>
                <a:rPr lang="en-US" sz="2000" baseline="30000" dirty="0" smtClean="0"/>
                <a:t>+</a:t>
              </a:r>
              <a:r>
                <a:rPr lang="en-US" sz="2000" dirty="0" smtClean="0"/>
                <a:t> 16.11MeV</a:t>
              </a:r>
              <a:endParaRPr lang="en-US" sz="2000" dirty="0"/>
            </a:p>
          </p:txBody>
        </p:sp>
      </p:grpSp>
      <p:grpSp>
        <p:nvGrpSpPr>
          <p:cNvPr id="2" name="Group 1"/>
          <p:cNvGrpSpPr/>
          <p:nvPr/>
        </p:nvGrpSpPr>
        <p:grpSpPr>
          <a:xfrm>
            <a:off x="5364511" y="332656"/>
            <a:ext cx="3599977" cy="3250342"/>
            <a:chOff x="5148064" y="3476714"/>
            <a:chExt cx="3599977" cy="3250342"/>
          </a:xfrm>
        </p:grpSpPr>
        <p:pic>
          <p:nvPicPr>
            <p:cNvPr id="9" name="Picture 8" descr="dalitz_m2_350_erc.gif"/>
            <p:cNvPicPr>
              <a:picLocks noChangeAspect="1"/>
            </p:cNvPicPr>
            <p:nvPr/>
          </p:nvPicPr>
          <p:blipFill rotWithShape="1">
            <a:blip r:embed="rId6">
              <a:extLst>
                <a:ext uri="{28A0092B-C50C-407E-A947-70E740481C1C}">
                  <a14:useLocalDpi xmlns:a14="http://schemas.microsoft.com/office/drawing/2010/main" val="0"/>
                </a:ext>
              </a:extLst>
            </a:blip>
            <a:srcRect t="14101" b="8287"/>
            <a:stretch/>
          </p:blipFill>
          <p:spPr>
            <a:xfrm>
              <a:off x="5148064" y="3933056"/>
              <a:ext cx="3599977" cy="2794000"/>
            </a:xfrm>
            <a:prstGeom prst="rect">
              <a:avLst/>
            </a:prstGeom>
          </p:spPr>
        </p:pic>
        <p:sp>
          <p:nvSpPr>
            <p:cNvPr id="12" name="TextBox 11"/>
            <p:cNvSpPr txBox="1"/>
            <p:nvPr/>
          </p:nvSpPr>
          <p:spPr>
            <a:xfrm>
              <a:off x="6126896" y="3476714"/>
              <a:ext cx="1505540" cy="400110"/>
            </a:xfrm>
            <a:prstGeom prst="rect">
              <a:avLst/>
            </a:prstGeom>
            <a:noFill/>
          </p:spPr>
          <p:txBody>
            <a:bodyPr wrap="none" rtlCol="0">
              <a:spAutoFit/>
            </a:bodyPr>
            <a:lstStyle/>
            <a:p>
              <a:r>
                <a:rPr lang="en-US" sz="2000" dirty="0" smtClean="0"/>
                <a:t>2</a:t>
              </a:r>
              <a:r>
                <a:rPr lang="en-US" sz="2000" baseline="30000" dirty="0"/>
                <a:t>-</a:t>
              </a:r>
              <a:r>
                <a:rPr lang="en-US" sz="2000" dirty="0" smtClean="0"/>
                <a:t> 16.57MeV</a:t>
              </a:r>
              <a:endParaRPr lang="en-US" sz="2000" dirty="0"/>
            </a:p>
          </p:txBody>
        </p:sp>
      </p:grpSp>
      <p:sp>
        <p:nvSpPr>
          <p:cNvPr id="15" name="Rectangle 14"/>
          <p:cNvSpPr/>
          <p:nvPr/>
        </p:nvSpPr>
        <p:spPr>
          <a:xfrm>
            <a:off x="2203041" y="154818"/>
            <a:ext cx="2201600" cy="630942"/>
          </a:xfrm>
          <a:prstGeom prst="rect">
            <a:avLst/>
          </a:prstGeom>
        </p:spPr>
        <p:txBody>
          <a:bodyPr wrap="none">
            <a:spAutoFit/>
          </a:bodyPr>
          <a:lstStyle/>
          <a:p>
            <a:r>
              <a:rPr lang="en-US" sz="3500" baseline="30000" dirty="0" smtClean="0">
                <a:solidFill>
                  <a:srgbClr val="FF0000"/>
                </a:solidFill>
              </a:rPr>
              <a:t>11</a:t>
            </a:r>
            <a:r>
              <a:rPr lang="en-US" sz="3500" dirty="0" smtClean="0">
                <a:solidFill>
                  <a:srgbClr val="FF0000"/>
                </a:solidFill>
              </a:rPr>
              <a:t>B(</a:t>
            </a:r>
            <a:r>
              <a:rPr lang="en-US" sz="3500" dirty="0" err="1" smtClean="0">
                <a:solidFill>
                  <a:srgbClr val="FF0000"/>
                </a:solidFill>
              </a:rPr>
              <a:t>p,</a:t>
            </a:r>
            <a:r>
              <a:rPr lang="en-US" sz="3500" dirty="0" err="1" smtClean="0">
                <a:solidFill>
                  <a:srgbClr val="FF0000"/>
                </a:solidFill>
                <a:latin typeface="Symbol" charset="2"/>
                <a:cs typeface="Symbol" charset="2"/>
              </a:rPr>
              <a:t>a</a:t>
            </a:r>
            <a:r>
              <a:rPr lang="en-US" sz="3500" dirty="0" smtClean="0">
                <a:solidFill>
                  <a:srgbClr val="FF0000"/>
                </a:solidFill>
              </a:rPr>
              <a:t>)</a:t>
            </a:r>
            <a:r>
              <a:rPr lang="en-US" sz="3500" dirty="0" err="1" smtClean="0">
                <a:solidFill>
                  <a:srgbClr val="FF0000"/>
                </a:solidFill>
                <a:latin typeface="Symbol" charset="2"/>
                <a:cs typeface="Symbol" charset="2"/>
              </a:rPr>
              <a:t>aa</a:t>
            </a:r>
            <a:endParaRPr lang="en-US" sz="3500" dirty="0">
              <a:solidFill>
                <a:srgbClr val="FF0000"/>
              </a:solidFill>
            </a:endParaRPr>
          </a:p>
        </p:txBody>
      </p:sp>
      <p:pic>
        <p:nvPicPr>
          <p:cNvPr id="13" name="Picture 1026"/>
          <p:cNvPicPr>
            <a:picLocks noChangeAspect="1" noChangeArrowheads="1"/>
          </p:cNvPicPr>
          <p:nvPr/>
        </p:nvPicPr>
        <p:blipFill rotWithShape="1">
          <a:blip r:embed="rId7">
            <a:extLst>
              <a:ext uri="{28A0092B-C50C-407E-A947-70E740481C1C}">
                <a14:useLocalDpi xmlns:a14="http://schemas.microsoft.com/office/drawing/2010/main" val="0"/>
              </a:ext>
            </a:extLst>
          </a:blip>
          <a:srcRect l="69519" t="57184" r="4941" b="6558"/>
          <a:stretch/>
        </p:blipFill>
        <p:spPr bwMode="auto">
          <a:xfrm>
            <a:off x="3230364" y="1382936"/>
            <a:ext cx="1765300" cy="1749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495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9785" y="961180"/>
            <a:ext cx="2249265" cy="784830"/>
          </a:xfrm>
          <a:prstGeom prst="rect">
            <a:avLst/>
          </a:prstGeom>
          <a:noFill/>
        </p:spPr>
        <p:txBody>
          <a:bodyPr wrap="square" rtlCol="0">
            <a:spAutoFit/>
          </a:bodyPr>
          <a:lstStyle/>
          <a:p>
            <a:r>
              <a:rPr lang="en-US" sz="4500" dirty="0" smtClean="0">
                <a:solidFill>
                  <a:srgbClr val="03428E"/>
                </a:solidFill>
              </a:rPr>
              <a:t>Outlook </a:t>
            </a:r>
            <a:endParaRPr lang="en-US" sz="4500" baseline="30000" dirty="0">
              <a:solidFill>
                <a:srgbClr val="03428E"/>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4464" y="1590663"/>
            <a:ext cx="3851486" cy="2876413"/>
          </a:xfrm>
          <a:prstGeom prst="rect">
            <a:avLst/>
          </a:prstGeom>
        </p:spPr>
      </p:pic>
      <p:sp>
        <p:nvSpPr>
          <p:cNvPr id="8" name="TextBox 7"/>
          <p:cNvSpPr txBox="1"/>
          <p:nvPr/>
        </p:nvSpPr>
        <p:spPr>
          <a:xfrm>
            <a:off x="4043166" y="4514933"/>
            <a:ext cx="4812969" cy="374461"/>
          </a:xfrm>
          <a:prstGeom prst="rect">
            <a:avLst/>
          </a:prstGeom>
          <a:noFill/>
        </p:spPr>
        <p:txBody>
          <a:bodyPr wrap="square" rtlCol="0">
            <a:spAutoFit/>
          </a:bodyPr>
          <a:lstStyle/>
          <a:p>
            <a:pPr>
              <a:lnSpc>
                <a:spcPct val="90000"/>
              </a:lnSpc>
            </a:pPr>
            <a:r>
              <a:rPr lang="en-US" sz="2000" dirty="0" smtClean="0"/>
              <a:t>5 MV van de </a:t>
            </a:r>
            <a:r>
              <a:rPr lang="en-US" sz="2000" dirty="0" err="1" smtClean="0"/>
              <a:t>Graaf</a:t>
            </a:r>
            <a:r>
              <a:rPr lang="en-US" sz="2000" dirty="0" smtClean="0"/>
              <a:t> in Aarhus (HV 1965)</a:t>
            </a:r>
            <a:endParaRPr lang="en-US" sz="2000" dirty="0"/>
          </a:p>
        </p:txBody>
      </p:sp>
      <p:pic>
        <p:nvPicPr>
          <p:cNvPr id="3" name="Picture 2"/>
          <p:cNvPicPr>
            <a:picLocks noChangeAspect="1"/>
          </p:cNvPicPr>
          <p:nvPr/>
        </p:nvPicPr>
        <p:blipFill rotWithShape="1">
          <a:blip r:embed="rId3"/>
          <a:srcRect l="56719" t="25021" r="8193"/>
          <a:stretch/>
        </p:blipFill>
        <p:spPr>
          <a:xfrm>
            <a:off x="520700" y="2096315"/>
            <a:ext cx="1778000" cy="3085232"/>
          </a:xfrm>
          <a:prstGeom prst="rect">
            <a:avLst/>
          </a:prstGeom>
        </p:spPr>
      </p:pic>
      <p:pic>
        <p:nvPicPr>
          <p:cNvPr id="12" name="Picture 11"/>
          <p:cNvPicPr>
            <a:picLocks noChangeAspect="1"/>
          </p:cNvPicPr>
          <p:nvPr/>
        </p:nvPicPr>
        <p:blipFill rotWithShape="1">
          <a:blip r:embed="rId3"/>
          <a:srcRect l="38674" t="25021" r="43280"/>
          <a:stretch/>
        </p:blipFill>
        <p:spPr>
          <a:xfrm>
            <a:off x="2463800" y="2089776"/>
            <a:ext cx="914400" cy="3085232"/>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65068" y="4889394"/>
            <a:ext cx="2367480" cy="1474425"/>
          </a:xfrm>
          <a:prstGeom prst="rect">
            <a:avLst/>
          </a:prstGeom>
          <a:noFill/>
          <a:ln>
            <a:noFill/>
          </a:ln>
        </p:spPr>
      </p:pic>
      <p:sp>
        <p:nvSpPr>
          <p:cNvPr id="2" name="TextBox 1"/>
          <p:cNvSpPr txBox="1"/>
          <p:nvPr/>
        </p:nvSpPr>
        <p:spPr>
          <a:xfrm>
            <a:off x="4979403" y="6363819"/>
            <a:ext cx="2669045" cy="369332"/>
          </a:xfrm>
          <a:prstGeom prst="rect">
            <a:avLst/>
          </a:prstGeom>
          <a:noFill/>
        </p:spPr>
        <p:txBody>
          <a:bodyPr wrap="none" rtlCol="0">
            <a:spAutoFit/>
          </a:bodyPr>
          <a:lstStyle/>
          <a:p>
            <a:r>
              <a:rPr lang="en-US" dirty="0" smtClean="0"/>
              <a:t>Upgrade of detector setup</a:t>
            </a:r>
            <a:endParaRPr lang="en-US" dirty="0"/>
          </a:p>
        </p:txBody>
      </p:sp>
      <p:sp>
        <p:nvSpPr>
          <p:cNvPr id="6" name="TextBox 5"/>
          <p:cNvSpPr txBox="1"/>
          <p:nvPr/>
        </p:nvSpPr>
        <p:spPr>
          <a:xfrm>
            <a:off x="79375" y="5270500"/>
            <a:ext cx="4699064" cy="1200329"/>
          </a:xfrm>
          <a:prstGeom prst="rect">
            <a:avLst/>
          </a:prstGeom>
          <a:noFill/>
          <a:ln>
            <a:solidFill>
              <a:schemeClr val="bg2">
                <a:lumMod val="40000"/>
                <a:lumOff val="60000"/>
              </a:schemeClr>
            </a:solidFill>
          </a:ln>
        </p:spPr>
        <p:txBody>
          <a:bodyPr wrap="none" rtlCol="0">
            <a:spAutoFit/>
          </a:bodyPr>
          <a:lstStyle/>
          <a:p>
            <a:r>
              <a:rPr lang="en-US" dirty="0" smtClean="0"/>
              <a:t>Other case where the method can be used?</a:t>
            </a:r>
          </a:p>
          <a:p>
            <a:pPr marL="285750" indent="-285750">
              <a:buFont typeface="Arial"/>
              <a:buChar char="•"/>
            </a:pPr>
            <a:r>
              <a:rPr lang="en-US" baseline="30000" dirty="0" smtClean="0">
                <a:solidFill>
                  <a:srgbClr val="0000FF"/>
                </a:solidFill>
              </a:rPr>
              <a:t>8</a:t>
            </a:r>
            <a:r>
              <a:rPr lang="en-US" dirty="0" smtClean="0">
                <a:solidFill>
                  <a:srgbClr val="0000FF"/>
                </a:solidFill>
              </a:rPr>
              <a:t>Be</a:t>
            </a:r>
          </a:p>
          <a:p>
            <a:pPr marL="285750" indent="-285750">
              <a:buFont typeface="Arial"/>
              <a:buChar char="•"/>
            </a:pPr>
            <a:r>
              <a:rPr lang="en-US" baseline="30000" dirty="0" smtClean="0">
                <a:solidFill>
                  <a:srgbClr val="0000FF"/>
                </a:solidFill>
              </a:rPr>
              <a:t>16</a:t>
            </a:r>
            <a:r>
              <a:rPr lang="en-US" dirty="0" smtClean="0">
                <a:solidFill>
                  <a:srgbClr val="0000FF"/>
                </a:solidFill>
              </a:rPr>
              <a:t>O</a:t>
            </a:r>
          </a:p>
          <a:p>
            <a:pPr marL="285750" indent="-285750">
              <a:buFont typeface="Arial"/>
              <a:buChar char="•"/>
            </a:pPr>
            <a:r>
              <a:rPr lang="en-US" dirty="0" smtClean="0">
                <a:solidFill>
                  <a:srgbClr val="0000FF"/>
                </a:solidFill>
              </a:rPr>
              <a:t>…..</a:t>
            </a:r>
            <a:endParaRPr lang="en-US" dirty="0">
              <a:solidFill>
                <a:srgbClr val="0000FF"/>
              </a:solidFill>
            </a:endParaRPr>
          </a:p>
        </p:txBody>
      </p:sp>
    </p:spTree>
    <p:extLst>
      <p:ext uri="{BB962C8B-B14F-4D97-AF65-F5344CB8AC3E}">
        <p14:creationId xmlns:p14="http://schemas.microsoft.com/office/powerpoint/2010/main" val="2100762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13FF094-20C4-403D-864D-9E59AE1A2C16}" type="slidenum">
              <a:rPr lang="da-DK" smtClean="0">
                <a:solidFill>
                  <a:srgbClr val="03428E"/>
                </a:solidFill>
              </a:rPr>
              <a:pPr/>
              <a:t>38</a:t>
            </a:fld>
            <a:endParaRPr lang="da-DK">
              <a:solidFill>
                <a:srgbClr val="03428E"/>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84021738"/>
              </p:ext>
            </p:extLst>
          </p:nvPr>
        </p:nvGraphicFramePr>
        <p:xfrm>
          <a:off x="280458" y="914665"/>
          <a:ext cx="4354513" cy="982663"/>
        </p:xfrm>
        <a:graphic>
          <a:graphicData uri="http://schemas.openxmlformats.org/presentationml/2006/ole">
            <mc:AlternateContent xmlns:mc="http://schemas.openxmlformats.org/markup-compatibility/2006">
              <mc:Choice xmlns:v="urn:schemas-microsoft-com:vml" Requires="v">
                <p:oleObj spid="_x0000_s64581" name="Equation" r:id="rId3" imgW="1968500" imgH="444500" progId="Equation.3">
                  <p:embed/>
                </p:oleObj>
              </mc:Choice>
              <mc:Fallback>
                <p:oleObj name="Equation" r:id="rId3" imgW="1968500" imgH="444500" progId="Equation.3">
                  <p:embed/>
                  <p:pic>
                    <p:nvPicPr>
                      <p:cNvPr id="0" name=""/>
                      <p:cNvPicPr/>
                      <p:nvPr/>
                    </p:nvPicPr>
                    <p:blipFill>
                      <a:blip r:embed="rId4"/>
                      <a:stretch>
                        <a:fillRect/>
                      </a:stretch>
                    </p:blipFill>
                    <p:spPr>
                      <a:xfrm>
                        <a:off x="280458" y="914665"/>
                        <a:ext cx="4354513" cy="982663"/>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829451913"/>
              </p:ext>
            </p:extLst>
          </p:nvPr>
        </p:nvGraphicFramePr>
        <p:xfrm>
          <a:off x="4976283" y="931595"/>
          <a:ext cx="3624263" cy="984250"/>
        </p:xfrm>
        <a:graphic>
          <a:graphicData uri="http://schemas.openxmlformats.org/presentationml/2006/ole">
            <mc:AlternateContent xmlns:mc="http://schemas.openxmlformats.org/markup-compatibility/2006">
              <mc:Choice xmlns:v="urn:schemas-microsoft-com:vml" Requires="v">
                <p:oleObj spid="_x0000_s64582" name="Equation" r:id="rId5" imgW="1638300" imgH="444500" progId="Equation.3">
                  <p:embed/>
                </p:oleObj>
              </mc:Choice>
              <mc:Fallback>
                <p:oleObj name="Equation" r:id="rId5" imgW="1638300" imgH="444500" progId="Equation.3">
                  <p:embed/>
                  <p:pic>
                    <p:nvPicPr>
                      <p:cNvPr id="0" name=""/>
                      <p:cNvPicPr/>
                      <p:nvPr/>
                    </p:nvPicPr>
                    <p:blipFill>
                      <a:blip r:embed="rId6"/>
                      <a:stretch>
                        <a:fillRect/>
                      </a:stretch>
                    </p:blipFill>
                    <p:spPr>
                      <a:xfrm>
                        <a:off x="4976283" y="931595"/>
                        <a:ext cx="3624263" cy="984250"/>
                      </a:xfrm>
                      <a:prstGeom prst="rect">
                        <a:avLst/>
                      </a:prstGeom>
                    </p:spPr>
                  </p:pic>
                </p:oleObj>
              </mc:Fallback>
            </mc:AlternateContent>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490254655"/>
              </p:ext>
            </p:extLst>
          </p:nvPr>
        </p:nvGraphicFramePr>
        <p:xfrm>
          <a:off x="378098" y="2031308"/>
          <a:ext cx="8478822" cy="4627040"/>
        </p:xfrm>
        <a:graphic>
          <a:graphicData uri="http://schemas.openxmlformats.org/drawingml/2006/table">
            <a:tbl>
              <a:tblPr firstRow="1" bandRow="1">
                <a:tableStyleId>{7E9639D4-E3E2-4D34-9284-5A2195B3D0D7}</a:tableStyleId>
              </a:tblPr>
              <a:tblGrid>
                <a:gridCol w="2826274"/>
                <a:gridCol w="2826274"/>
                <a:gridCol w="2826274"/>
              </a:tblGrid>
              <a:tr h="430883">
                <a:tc>
                  <a:txBody>
                    <a:bodyPr/>
                    <a:lstStyle/>
                    <a:p>
                      <a:r>
                        <a:rPr lang="en-US" dirty="0" smtClean="0"/>
                        <a:t>Quantity</a:t>
                      </a:r>
                      <a:endParaRPr lang="en-US" dirty="0"/>
                    </a:p>
                  </a:txBody>
                  <a:tcPr/>
                </a:tc>
                <a:tc>
                  <a:txBody>
                    <a:bodyPr/>
                    <a:lstStyle/>
                    <a:p>
                      <a:r>
                        <a:rPr lang="en-US" dirty="0" smtClean="0"/>
                        <a:t>Value</a:t>
                      </a:r>
                      <a:endParaRPr lang="en-US" dirty="0"/>
                    </a:p>
                  </a:txBody>
                  <a:tcPr/>
                </a:tc>
                <a:tc>
                  <a:txBody>
                    <a:bodyPr/>
                    <a:lstStyle/>
                    <a:p>
                      <a:r>
                        <a:rPr lang="en-US" dirty="0" smtClean="0"/>
                        <a:t>Error(%)</a:t>
                      </a:r>
                      <a:endParaRPr lang="en-US" dirty="0"/>
                    </a:p>
                  </a:txBody>
                  <a:tcPr/>
                </a:tc>
              </a:tr>
              <a:tr h="599451">
                <a:tc>
                  <a:txBody>
                    <a:bodyPr/>
                    <a:lstStyle/>
                    <a:p>
                      <a:r>
                        <a:rPr lang="en-US" dirty="0" smtClean="0">
                          <a:solidFill>
                            <a:srgbClr val="0000FF"/>
                          </a:solidFill>
                        </a:rPr>
                        <a:t>Q</a:t>
                      </a:r>
                      <a:r>
                        <a:rPr lang="en-US" baseline="-25000" dirty="0" smtClean="0">
                          <a:solidFill>
                            <a:srgbClr val="0000FF"/>
                          </a:solidFill>
                        </a:rPr>
                        <a:t>3</a:t>
                      </a:r>
                      <a:r>
                        <a:rPr lang="en-US" baseline="-25000" dirty="0" smtClean="0">
                          <a:solidFill>
                            <a:srgbClr val="0000FF"/>
                          </a:solidFill>
                          <a:latin typeface="Symbol" charset="2"/>
                          <a:cs typeface="Symbol" charset="2"/>
                        </a:rPr>
                        <a:t>a</a:t>
                      </a:r>
                      <a:endParaRPr lang="en-US" dirty="0">
                        <a:solidFill>
                          <a:srgbClr val="0000FF"/>
                        </a:solidFill>
                      </a:endParaRPr>
                    </a:p>
                  </a:txBody>
                  <a:tcPr/>
                </a:tc>
                <a:tc>
                  <a:txBody>
                    <a:bodyPr/>
                    <a:lstStyle/>
                    <a:p>
                      <a:r>
                        <a:rPr lang="en-US" dirty="0" smtClean="0">
                          <a:solidFill>
                            <a:srgbClr val="0000FF"/>
                          </a:solidFill>
                        </a:rPr>
                        <a:t>379.38(20)</a:t>
                      </a:r>
                      <a:r>
                        <a:rPr lang="en-US" dirty="0" err="1" smtClean="0">
                          <a:solidFill>
                            <a:srgbClr val="0000FF"/>
                          </a:solidFill>
                        </a:rPr>
                        <a:t>keV</a:t>
                      </a:r>
                      <a:endParaRPr lang="en-US" dirty="0">
                        <a:solidFill>
                          <a:srgbClr val="0000FF"/>
                        </a:solidFill>
                      </a:endParaRPr>
                    </a:p>
                  </a:txBody>
                  <a:tcPr/>
                </a:tc>
                <a:tc>
                  <a:txBody>
                    <a:bodyPr/>
                    <a:lstStyle/>
                    <a:p>
                      <a:r>
                        <a:rPr lang="en-US" dirty="0" smtClean="0">
                          <a:solidFill>
                            <a:srgbClr val="0000FF"/>
                          </a:solidFill>
                        </a:rPr>
                        <a:t>1.2</a:t>
                      </a:r>
                      <a:endParaRPr lang="en-US" dirty="0">
                        <a:solidFill>
                          <a:srgbClr val="0000FF"/>
                        </a:solidFill>
                      </a:endParaRPr>
                    </a:p>
                  </a:txBody>
                  <a:tcPr/>
                </a:tc>
              </a:tr>
              <a:tr h="599451">
                <a:tc>
                  <a:txBody>
                    <a:bodyPr/>
                    <a:lstStyle/>
                    <a:p>
                      <a:r>
                        <a:rPr lang="en-US" dirty="0" smtClean="0">
                          <a:solidFill>
                            <a:srgbClr val="008000"/>
                          </a:solidFill>
                          <a:latin typeface="Symbol" charset="2"/>
                          <a:cs typeface="Symbol" charset="2"/>
                        </a:rPr>
                        <a:t>G</a:t>
                      </a:r>
                      <a:r>
                        <a:rPr lang="en-US" baseline="-25000" dirty="0" smtClean="0">
                          <a:solidFill>
                            <a:srgbClr val="008000"/>
                          </a:solidFill>
                        </a:rPr>
                        <a:t>rad</a:t>
                      </a:r>
                      <a:r>
                        <a:rPr lang="en-US" baseline="0" dirty="0" smtClean="0">
                          <a:solidFill>
                            <a:srgbClr val="008000"/>
                          </a:solidFill>
                        </a:rPr>
                        <a:t>/</a:t>
                      </a:r>
                      <a:r>
                        <a:rPr lang="en-US" baseline="0" dirty="0" smtClean="0">
                          <a:solidFill>
                            <a:srgbClr val="008000"/>
                          </a:solidFill>
                          <a:latin typeface="Symbol" charset="2"/>
                          <a:cs typeface="Symbol" charset="2"/>
                        </a:rPr>
                        <a:t>G</a:t>
                      </a:r>
                      <a:endParaRPr lang="en-US" dirty="0">
                        <a:solidFill>
                          <a:srgbClr val="008000"/>
                        </a:solidFill>
                        <a:latin typeface="Symbol" charset="2"/>
                        <a:cs typeface="Symbol" charset="2"/>
                      </a:endParaRPr>
                    </a:p>
                  </a:txBody>
                  <a:tcPr/>
                </a:tc>
                <a:tc>
                  <a:txBody>
                    <a:bodyPr/>
                    <a:lstStyle/>
                    <a:p>
                      <a:r>
                        <a:rPr lang="en-US" dirty="0" smtClean="0">
                          <a:solidFill>
                            <a:srgbClr val="008000"/>
                          </a:solidFill>
                        </a:rPr>
                        <a:t>4.12(11) ×10</a:t>
                      </a:r>
                      <a:r>
                        <a:rPr lang="en-US" baseline="30000" dirty="0" smtClean="0">
                          <a:solidFill>
                            <a:srgbClr val="008000"/>
                          </a:solidFill>
                        </a:rPr>
                        <a:t>-4</a:t>
                      </a:r>
                      <a:endParaRPr lang="en-US" dirty="0">
                        <a:solidFill>
                          <a:srgbClr val="008000"/>
                        </a:solidFill>
                      </a:endParaRPr>
                    </a:p>
                  </a:txBody>
                  <a:tcPr/>
                </a:tc>
                <a:tc>
                  <a:txBody>
                    <a:bodyPr/>
                    <a:lstStyle/>
                    <a:p>
                      <a:r>
                        <a:rPr lang="en-US" dirty="0" smtClean="0">
                          <a:solidFill>
                            <a:srgbClr val="008000"/>
                          </a:solidFill>
                        </a:rPr>
                        <a:t>2.7</a:t>
                      </a:r>
                      <a:endParaRPr lang="en-US" dirty="0">
                        <a:solidFill>
                          <a:srgbClr val="008000"/>
                        </a:solidFill>
                      </a:endParaRPr>
                    </a:p>
                  </a:txBody>
                  <a:tcPr/>
                </a:tc>
              </a:tr>
              <a:tr h="5994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solidFill>
                            <a:srgbClr val="FF6600"/>
                          </a:solidFill>
                          <a:latin typeface="Symbol" charset="2"/>
                          <a:cs typeface="Symbol" charset="2"/>
                        </a:rPr>
                        <a:t>G</a:t>
                      </a:r>
                      <a:r>
                        <a:rPr lang="en-US" baseline="-25000" dirty="0" err="1" smtClean="0">
                          <a:solidFill>
                            <a:srgbClr val="FF6600"/>
                          </a:solidFill>
                        </a:rPr>
                        <a:t>e+e</a:t>
                      </a:r>
                      <a:r>
                        <a:rPr lang="en-US" baseline="-25000" dirty="0" smtClean="0">
                          <a:solidFill>
                            <a:srgbClr val="FF6600"/>
                          </a:solidFill>
                        </a:rPr>
                        <a:t>-</a:t>
                      </a:r>
                      <a:r>
                        <a:rPr lang="en-US" baseline="0" dirty="0" smtClean="0">
                          <a:solidFill>
                            <a:srgbClr val="FF6600"/>
                          </a:solidFill>
                        </a:rPr>
                        <a:t>/</a:t>
                      </a:r>
                      <a:r>
                        <a:rPr lang="en-US" baseline="0" dirty="0" smtClean="0">
                          <a:solidFill>
                            <a:srgbClr val="FF6600"/>
                          </a:solidFill>
                          <a:latin typeface="Symbol" charset="2"/>
                          <a:cs typeface="Symbol" charset="2"/>
                        </a:rPr>
                        <a:t>G</a:t>
                      </a:r>
                      <a:endParaRPr lang="en-US" dirty="0" smtClean="0">
                        <a:solidFill>
                          <a:srgbClr val="FF6600"/>
                        </a:solidFill>
                        <a:latin typeface="Symbol" charset="2"/>
                        <a:cs typeface="Symbol" charset="2"/>
                      </a:endParaRPr>
                    </a:p>
                  </a:txBody>
                  <a:tcPr/>
                </a:tc>
                <a:tc>
                  <a:txBody>
                    <a:bodyPr/>
                    <a:lstStyle/>
                    <a:p>
                      <a:r>
                        <a:rPr lang="en-US" dirty="0" smtClean="0">
                          <a:solidFill>
                            <a:srgbClr val="FF6600"/>
                          </a:solidFill>
                        </a:rPr>
                        <a:t>6.74(62) × 10</a:t>
                      </a:r>
                      <a:r>
                        <a:rPr lang="en-US" baseline="30000" dirty="0" smtClean="0">
                          <a:solidFill>
                            <a:srgbClr val="FF6600"/>
                          </a:solidFill>
                        </a:rPr>
                        <a:t>-4</a:t>
                      </a:r>
                      <a:endParaRPr lang="en-US" dirty="0">
                        <a:solidFill>
                          <a:srgbClr val="FF6600"/>
                        </a:solidFill>
                      </a:endParaRPr>
                    </a:p>
                  </a:txBody>
                  <a:tcPr/>
                </a:tc>
                <a:tc>
                  <a:txBody>
                    <a:bodyPr/>
                    <a:lstStyle/>
                    <a:p>
                      <a:r>
                        <a:rPr lang="en-US" dirty="0" smtClean="0">
                          <a:solidFill>
                            <a:srgbClr val="FF6600"/>
                          </a:solidFill>
                        </a:rPr>
                        <a:t>9.2</a:t>
                      </a:r>
                      <a:endParaRPr lang="en-US" dirty="0">
                        <a:solidFill>
                          <a:srgbClr val="FF6600"/>
                        </a:solidFill>
                      </a:endParaRPr>
                    </a:p>
                  </a:txBody>
                  <a:tcPr/>
                </a:tc>
              </a:tr>
              <a:tr h="5994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latin typeface="Symbol" charset="2"/>
                          <a:cs typeface="Symbol" charset="2"/>
                        </a:rPr>
                        <a:t>G</a:t>
                      </a:r>
                      <a:r>
                        <a:rPr lang="en-US" baseline="-25000" dirty="0" err="1" smtClean="0">
                          <a:latin typeface="+mn-lt"/>
                          <a:cs typeface="+mn-cs"/>
                        </a:rPr>
                        <a:t>e+e</a:t>
                      </a:r>
                      <a:r>
                        <a:rPr lang="en-US" baseline="-25000" dirty="0" smtClean="0">
                          <a:latin typeface="+mn-lt"/>
                          <a:cs typeface="+mn-cs"/>
                        </a:rPr>
                        <a:t>-</a:t>
                      </a:r>
                      <a:endParaRPr lang="en-US" dirty="0" smtClean="0">
                        <a:latin typeface="Symbol" charset="2"/>
                        <a:cs typeface="Symbol" charset="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52.0(1.4) </a:t>
                      </a:r>
                      <a:r>
                        <a:rPr lang="en-US" dirty="0" err="1" smtClean="0">
                          <a:latin typeface="Symbol" charset="2"/>
                          <a:cs typeface="Symbol" charset="2"/>
                        </a:rPr>
                        <a:t>m</a:t>
                      </a:r>
                      <a:r>
                        <a:rPr lang="en-US" dirty="0" err="1" smtClean="0"/>
                        <a:t>eV</a:t>
                      </a:r>
                      <a:endParaRPr lang="en-US" dirty="0" smtClean="0"/>
                    </a:p>
                  </a:txBody>
                  <a:tcPr/>
                </a:tc>
                <a:tc>
                  <a:txBody>
                    <a:bodyPr/>
                    <a:lstStyle/>
                    <a:p>
                      <a:r>
                        <a:rPr lang="en-US" dirty="0" smtClean="0"/>
                        <a:t>2.7 </a:t>
                      </a:r>
                      <a:r>
                        <a:rPr lang="en-US" dirty="0" err="1" smtClean="0">
                          <a:solidFill>
                            <a:srgbClr val="FF0000"/>
                          </a:solidFill>
                        </a:rPr>
                        <a:t>Crannell</a:t>
                      </a:r>
                      <a:r>
                        <a:rPr lang="en-US" dirty="0" smtClean="0">
                          <a:solidFill>
                            <a:srgbClr val="FF0000"/>
                          </a:solidFill>
                        </a:rPr>
                        <a:t> 2005</a:t>
                      </a:r>
                      <a:endParaRPr lang="en-US" dirty="0">
                        <a:solidFill>
                          <a:srgbClr val="FF0000"/>
                        </a:solidFill>
                      </a:endParaRPr>
                    </a:p>
                  </a:txBody>
                  <a:tcPr/>
                </a:tc>
              </a:tr>
              <a:tr h="5994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latin typeface="Symbol" charset="2"/>
                          <a:cs typeface="Symbol" charset="2"/>
                        </a:rPr>
                        <a:t>G</a:t>
                      </a:r>
                      <a:r>
                        <a:rPr lang="en-US" baseline="-25000" dirty="0" err="1" smtClean="0">
                          <a:latin typeface="+mn-lt"/>
                          <a:cs typeface="+mn-cs"/>
                        </a:rPr>
                        <a:t>e+e</a:t>
                      </a:r>
                      <a:r>
                        <a:rPr lang="en-US" baseline="-25000" dirty="0" smtClean="0">
                          <a:latin typeface="+mn-lt"/>
                          <a:cs typeface="+mn-cs"/>
                        </a:rPr>
                        <a:t>-</a:t>
                      </a:r>
                      <a:endParaRPr lang="en-US" dirty="0" smtClean="0">
                        <a:latin typeface="Symbol" charset="2"/>
                        <a:cs typeface="Symbol" charset="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59.6(1.5) </a:t>
                      </a:r>
                      <a:r>
                        <a:rPr lang="en-US" dirty="0" err="1" smtClean="0">
                          <a:latin typeface="Symbol" charset="2"/>
                          <a:cs typeface="Symbol" charset="2"/>
                        </a:rPr>
                        <a:t>m</a:t>
                      </a:r>
                      <a:r>
                        <a:rPr lang="en-US" dirty="0" err="1" smtClean="0"/>
                        <a:t>eV</a:t>
                      </a:r>
                      <a:endParaRPr lang="en-US" dirty="0" smtClean="0"/>
                    </a:p>
                  </a:txBody>
                  <a:tcPr/>
                </a:tc>
                <a:tc>
                  <a:txBody>
                    <a:bodyPr/>
                    <a:lstStyle/>
                    <a:p>
                      <a:r>
                        <a:rPr lang="en-US" dirty="0" smtClean="0"/>
                        <a:t>2.5 </a:t>
                      </a:r>
                      <a:r>
                        <a:rPr lang="en-US" dirty="0" err="1" smtClean="0">
                          <a:solidFill>
                            <a:srgbClr val="FF0000"/>
                          </a:solidFill>
                        </a:rPr>
                        <a:t>Chernykh</a:t>
                      </a:r>
                      <a:r>
                        <a:rPr lang="en-US" dirty="0" smtClean="0"/>
                        <a:t> </a:t>
                      </a:r>
                      <a:endParaRPr lang="en-US" dirty="0"/>
                    </a:p>
                  </a:txBody>
                  <a:tcPr/>
                </a:tc>
              </a:tr>
              <a:tr h="5994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660066"/>
                          </a:solidFill>
                          <a:latin typeface="Symbol" charset="2"/>
                          <a:cs typeface="Symbol" charset="2"/>
                        </a:rPr>
                        <a:t>G</a:t>
                      </a:r>
                      <a:r>
                        <a:rPr lang="en-US" baseline="0" dirty="0" smtClean="0">
                          <a:solidFill>
                            <a:srgbClr val="660066"/>
                          </a:solidFill>
                        </a:rPr>
                        <a:t>(</a:t>
                      </a:r>
                      <a:r>
                        <a:rPr lang="en-US" baseline="30000" dirty="0" smtClean="0">
                          <a:solidFill>
                            <a:srgbClr val="660066"/>
                          </a:solidFill>
                        </a:rPr>
                        <a:t>8</a:t>
                      </a:r>
                      <a:r>
                        <a:rPr lang="en-US" baseline="0" dirty="0" smtClean="0">
                          <a:solidFill>
                            <a:srgbClr val="660066"/>
                          </a:solidFill>
                        </a:rPr>
                        <a:t>Be)/</a:t>
                      </a:r>
                      <a:r>
                        <a:rPr lang="en-US" dirty="0" err="1" smtClean="0">
                          <a:solidFill>
                            <a:srgbClr val="660066"/>
                          </a:solidFill>
                          <a:latin typeface="Symbol" charset="2"/>
                          <a:cs typeface="Symbol" charset="2"/>
                        </a:rPr>
                        <a:t>G</a:t>
                      </a:r>
                      <a:r>
                        <a:rPr lang="en-US" baseline="-25000" dirty="0" err="1" smtClean="0">
                          <a:solidFill>
                            <a:srgbClr val="660066"/>
                          </a:solidFill>
                        </a:rPr>
                        <a:t>tot</a:t>
                      </a:r>
                      <a:endParaRPr lang="en-US" dirty="0" smtClean="0">
                        <a:solidFill>
                          <a:srgbClr val="660066"/>
                        </a:solidFill>
                        <a:latin typeface="Symbol" charset="2"/>
                        <a:cs typeface="Symbol" charset="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660066"/>
                          </a:solidFill>
                        </a:rPr>
                        <a:t>&gt;0.96</a:t>
                      </a:r>
                    </a:p>
                  </a:txBody>
                  <a:tcPr/>
                </a:tc>
                <a:tc>
                  <a:txBody>
                    <a:bodyPr/>
                    <a:lstStyle/>
                    <a:p>
                      <a:r>
                        <a:rPr lang="en-US" dirty="0" smtClean="0">
                          <a:solidFill>
                            <a:srgbClr val="660066"/>
                          </a:solidFill>
                        </a:rPr>
                        <a:t>4     </a:t>
                      </a:r>
                      <a:r>
                        <a:rPr lang="en-US" dirty="0" smtClean="0">
                          <a:solidFill>
                            <a:srgbClr val="FF0000"/>
                          </a:solidFill>
                        </a:rPr>
                        <a:t>Freer 1994</a:t>
                      </a:r>
                      <a:endParaRPr lang="en-US" dirty="0">
                        <a:solidFill>
                          <a:srgbClr val="FF0000"/>
                        </a:solidFill>
                      </a:endParaRPr>
                    </a:p>
                  </a:txBody>
                  <a:tcPr/>
                </a:tc>
              </a:tr>
              <a:tr h="5994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660066"/>
                          </a:solidFill>
                          <a:latin typeface="Symbol" charset="2"/>
                          <a:cs typeface="Symbol" charset="2"/>
                        </a:rPr>
                        <a:t>G</a:t>
                      </a:r>
                      <a:r>
                        <a:rPr lang="en-US" baseline="0" dirty="0" smtClean="0">
                          <a:solidFill>
                            <a:srgbClr val="660066"/>
                          </a:solidFill>
                        </a:rPr>
                        <a:t>(</a:t>
                      </a:r>
                      <a:r>
                        <a:rPr lang="en-US" baseline="30000" dirty="0" smtClean="0">
                          <a:solidFill>
                            <a:srgbClr val="660066"/>
                          </a:solidFill>
                        </a:rPr>
                        <a:t>8</a:t>
                      </a:r>
                      <a:r>
                        <a:rPr lang="en-US" baseline="0" dirty="0" smtClean="0">
                          <a:solidFill>
                            <a:srgbClr val="660066"/>
                          </a:solidFill>
                        </a:rPr>
                        <a:t>Be)/</a:t>
                      </a:r>
                      <a:r>
                        <a:rPr lang="en-US" dirty="0" err="1" smtClean="0">
                          <a:solidFill>
                            <a:srgbClr val="660066"/>
                          </a:solidFill>
                          <a:latin typeface="Symbol" charset="2"/>
                          <a:cs typeface="Symbol" charset="2"/>
                        </a:rPr>
                        <a:t>G</a:t>
                      </a:r>
                      <a:r>
                        <a:rPr lang="en-US" baseline="-25000" dirty="0" err="1" smtClean="0">
                          <a:solidFill>
                            <a:srgbClr val="660066"/>
                          </a:solidFill>
                        </a:rPr>
                        <a:t>tot</a:t>
                      </a:r>
                      <a:endParaRPr lang="en-US" dirty="0" smtClean="0">
                        <a:solidFill>
                          <a:srgbClr val="660066"/>
                        </a:solidFill>
                        <a:latin typeface="Symbol" charset="2"/>
                        <a:cs typeface="Symbol" charset="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660066"/>
                          </a:solidFill>
                        </a:rPr>
                        <a:t>0.83(5)</a:t>
                      </a:r>
                    </a:p>
                  </a:txBody>
                  <a:tcPr/>
                </a:tc>
                <a:tc>
                  <a:txBody>
                    <a:bodyPr/>
                    <a:lstStyle/>
                    <a:p>
                      <a:r>
                        <a:rPr lang="en-US" dirty="0" smtClean="0">
                          <a:solidFill>
                            <a:srgbClr val="660066"/>
                          </a:solidFill>
                        </a:rPr>
                        <a:t>6</a:t>
                      </a:r>
                      <a:r>
                        <a:rPr lang="en-US" baseline="0" dirty="0" smtClean="0">
                          <a:solidFill>
                            <a:srgbClr val="660066"/>
                          </a:solidFill>
                        </a:rPr>
                        <a:t>     </a:t>
                      </a:r>
                      <a:r>
                        <a:rPr lang="en-US" baseline="0" dirty="0" err="1" smtClean="0">
                          <a:solidFill>
                            <a:srgbClr val="FF0000"/>
                          </a:solidFill>
                        </a:rPr>
                        <a:t>Raduta</a:t>
                      </a:r>
                      <a:r>
                        <a:rPr lang="en-US" baseline="0" dirty="0" smtClean="0">
                          <a:solidFill>
                            <a:srgbClr val="FF0000"/>
                          </a:solidFill>
                        </a:rPr>
                        <a:t> 2011</a:t>
                      </a:r>
                      <a:endParaRPr lang="en-US" dirty="0">
                        <a:solidFill>
                          <a:srgbClr val="FF0000"/>
                        </a:solidFill>
                      </a:endParaRPr>
                    </a:p>
                  </a:txBody>
                  <a:tcPr/>
                </a:tc>
              </a:tr>
            </a:tbl>
          </a:graphicData>
        </a:graphic>
      </p:graphicFrame>
      <p:grpSp>
        <p:nvGrpSpPr>
          <p:cNvPr id="17" name="Group 16"/>
          <p:cNvGrpSpPr/>
          <p:nvPr/>
        </p:nvGrpSpPr>
        <p:grpSpPr>
          <a:xfrm>
            <a:off x="1473201" y="829999"/>
            <a:ext cx="7178145" cy="1153580"/>
            <a:chOff x="1473201" y="1118659"/>
            <a:chExt cx="7178145" cy="1153580"/>
          </a:xfrm>
        </p:grpSpPr>
        <p:sp>
          <p:nvSpPr>
            <p:cNvPr id="12" name="Oval 11"/>
            <p:cNvSpPr/>
            <p:nvPr/>
          </p:nvSpPr>
          <p:spPr bwMode="auto">
            <a:xfrm>
              <a:off x="3843867" y="1220255"/>
              <a:ext cx="626533" cy="557745"/>
            </a:xfrm>
            <a:prstGeom prst="ellipse">
              <a:avLst/>
            </a:prstGeom>
            <a:noFill/>
            <a:ln w="1778" cap="flat" cmpd="sng" algn="ctr">
              <a:solidFill>
                <a:srgbClr val="0000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en-US" sz="3600" b="0" i="0" u="none" strike="noStrike" cap="none" normalizeH="0" baseline="0" smtClean="0">
                <a:ln>
                  <a:noFill/>
                </a:ln>
                <a:solidFill>
                  <a:schemeClr val="tx1"/>
                </a:solidFill>
                <a:effectLst/>
                <a:latin typeface="AU Passata" pitchFamily="34" charset="0"/>
              </a:endParaRPr>
            </a:p>
          </p:txBody>
        </p:sp>
        <p:sp>
          <p:nvSpPr>
            <p:cNvPr id="13" name="Oval 12"/>
            <p:cNvSpPr/>
            <p:nvPr/>
          </p:nvSpPr>
          <p:spPr bwMode="auto">
            <a:xfrm>
              <a:off x="5740399" y="1203325"/>
              <a:ext cx="1456265" cy="1001179"/>
            </a:xfrm>
            <a:prstGeom prst="ellipse">
              <a:avLst/>
            </a:prstGeom>
            <a:noFill/>
            <a:ln w="1778"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en-US" sz="3600" b="0" i="0" u="none" strike="noStrike" cap="none" normalizeH="0" baseline="0" smtClean="0">
                <a:ln>
                  <a:noFill/>
                </a:ln>
                <a:solidFill>
                  <a:schemeClr val="tx1"/>
                </a:solidFill>
                <a:effectLst/>
                <a:latin typeface="AU Passata" pitchFamily="34" charset="0"/>
              </a:endParaRPr>
            </a:p>
          </p:txBody>
        </p:sp>
        <p:sp>
          <p:nvSpPr>
            <p:cNvPr id="14" name="Oval 13"/>
            <p:cNvSpPr/>
            <p:nvPr/>
          </p:nvSpPr>
          <p:spPr bwMode="auto">
            <a:xfrm>
              <a:off x="7095042" y="1271060"/>
              <a:ext cx="897485" cy="1001179"/>
            </a:xfrm>
            <a:prstGeom prst="ellipse">
              <a:avLst/>
            </a:prstGeom>
            <a:noFill/>
            <a:ln w="1778"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en-US" sz="3600" b="0" i="0" u="none" strike="noStrike" cap="none" normalizeH="0" baseline="0" smtClean="0">
                <a:ln>
                  <a:noFill/>
                </a:ln>
                <a:solidFill>
                  <a:schemeClr val="tx1"/>
                </a:solidFill>
                <a:effectLst/>
                <a:latin typeface="AU Passata" pitchFamily="34" charset="0"/>
              </a:endParaRPr>
            </a:p>
          </p:txBody>
        </p:sp>
        <p:sp>
          <p:nvSpPr>
            <p:cNvPr id="15" name="Oval 14"/>
            <p:cNvSpPr/>
            <p:nvPr/>
          </p:nvSpPr>
          <p:spPr bwMode="auto">
            <a:xfrm>
              <a:off x="7907830" y="1304929"/>
              <a:ext cx="743516" cy="800666"/>
            </a:xfrm>
            <a:prstGeom prst="ellipse">
              <a:avLst/>
            </a:prstGeom>
            <a:noFill/>
            <a:ln w="1778"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en-US" sz="3600" b="0" i="0" u="none" strike="noStrike" cap="none" normalizeH="0" baseline="0" smtClean="0">
                <a:ln>
                  <a:noFill/>
                </a:ln>
                <a:effectLst/>
                <a:latin typeface="AU Passata" pitchFamily="34" charset="0"/>
              </a:endParaRPr>
            </a:p>
          </p:txBody>
        </p:sp>
        <p:sp>
          <p:nvSpPr>
            <p:cNvPr id="16" name="Oval 15"/>
            <p:cNvSpPr/>
            <p:nvPr/>
          </p:nvSpPr>
          <p:spPr bwMode="auto">
            <a:xfrm>
              <a:off x="1473201" y="1118659"/>
              <a:ext cx="1100668" cy="1051981"/>
            </a:xfrm>
            <a:prstGeom prst="ellipse">
              <a:avLst/>
            </a:prstGeom>
            <a:noFill/>
            <a:ln w="1778"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en-US" sz="3600" b="0" i="0" u="none" strike="noStrike" cap="none" normalizeH="0" baseline="0" smtClean="0">
                <a:ln>
                  <a:noFill/>
                </a:ln>
                <a:effectLst/>
                <a:latin typeface="AU Passata" pitchFamily="34" charset="0"/>
              </a:endParaRPr>
            </a:p>
          </p:txBody>
        </p:sp>
      </p:grpSp>
    </p:spTree>
    <p:extLst>
      <p:ext uri="{BB962C8B-B14F-4D97-AF65-F5344CB8AC3E}">
        <p14:creationId xmlns:p14="http://schemas.microsoft.com/office/powerpoint/2010/main" val="23813153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12737"/>
            <a:ext cx="8229600" cy="1143000"/>
          </a:xfrm>
        </p:spPr>
        <p:txBody>
          <a:bodyPr/>
          <a:lstStyle/>
          <a:p>
            <a:r>
              <a:rPr lang="en-US" dirty="0" smtClean="0"/>
              <a:t>Thank you for your attention !</a:t>
            </a:r>
            <a:endParaRPr lang="en-US" dirty="0"/>
          </a:p>
        </p:txBody>
      </p:sp>
    </p:spTree>
    <p:extLst>
      <p:ext uri="{BB962C8B-B14F-4D97-AF65-F5344CB8AC3E}">
        <p14:creationId xmlns:p14="http://schemas.microsoft.com/office/powerpoint/2010/main" val="1699330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13FF094-20C4-403D-864D-9E59AE1A2C16}" type="slidenum">
              <a:rPr lang="da-DK" smtClean="0">
                <a:solidFill>
                  <a:srgbClr val="03428E"/>
                </a:solidFill>
              </a:rPr>
              <a:pPr/>
              <a:t>4</a:t>
            </a:fld>
            <a:endParaRPr lang="da-DK">
              <a:solidFill>
                <a:srgbClr val="03428E"/>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954198400"/>
              </p:ext>
            </p:extLst>
          </p:nvPr>
        </p:nvGraphicFramePr>
        <p:xfrm>
          <a:off x="280458" y="1030129"/>
          <a:ext cx="4354513" cy="982663"/>
        </p:xfrm>
        <a:graphic>
          <a:graphicData uri="http://schemas.openxmlformats.org/presentationml/2006/ole">
            <mc:AlternateContent xmlns:mc="http://schemas.openxmlformats.org/markup-compatibility/2006">
              <mc:Choice xmlns:v="urn:schemas-microsoft-com:vml" Requires="v">
                <p:oleObj spid="_x0000_s63575" name="Equation" r:id="rId3" imgW="1968500" imgH="444500" progId="Equation.3">
                  <p:embed/>
                </p:oleObj>
              </mc:Choice>
              <mc:Fallback>
                <p:oleObj name="Equation" r:id="rId3" imgW="1968500" imgH="444500" progId="Equation.3">
                  <p:embed/>
                  <p:pic>
                    <p:nvPicPr>
                      <p:cNvPr id="0" name=""/>
                      <p:cNvPicPr/>
                      <p:nvPr/>
                    </p:nvPicPr>
                    <p:blipFill>
                      <a:blip r:embed="rId4"/>
                      <a:stretch>
                        <a:fillRect/>
                      </a:stretch>
                    </p:blipFill>
                    <p:spPr>
                      <a:xfrm>
                        <a:off x="280458" y="1030129"/>
                        <a:ext cx="4354513" cy="982663"/>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446503857"/>
              </p:ext>
            </p:extLst>
          </p:nvPr>
        </p:nvGraphicFramePr>
        <p:xfrm>
          <a:off x="4724400" y="1047750"/>
          <a:ext cx="4130675" cy="984250"/>
        </p:xfrm>
        <a:graphic>
          <a:graphicData uri="http://schemas.openxmlformats.org/presentationml/2006/ole">
            <mc:AlternateContent xmlns:mc="http://schemas.openxmlformats.org/markup-compatibility/2006">
              <mc:Choice xmlns:v="urn:schemas-microsoft-com:vml" Requires="v">
                <p:oleObj spid="_x0000_s63576" name="Equation" r:id="rId5" imgW="1866900" imgH="444500" progId="Equation.3">
                  <p:embed/>
                </p:oleObj>
              </mc:Choice>
              <mc:Fallback>
                <p:oleObj name="Equation" r:id="rId5" imgW="1866900" imgH="444500" progId="Equation.3">
                  <p:embed/>
                  <p:pic>
                    <p:nvPicPr>
                      <p:cNvPr id="0" name=""/>
                      <p:cNvPicPr/>
                      <p:nvPr/>
                    </p:nvPicPr>
                    <p:blipFill>
                      <a:blip r:embed="rId6"/>
                      <a:stretch>
                        <a:fillRect/>
                      </a:stretch>
                    </p:blipFill>
                    <p:spPr>
                      <a:xfrm>
                        <a:off x="4724400" y="1047750"/>
                        <a:ext cx="4130675" cy="984250"/>
                      </a:xfrm>
                      <a:prstGeom prst="rect">
                        <a:avLst/>
                      </a:prstGeom>
                    </p:spPr>
                  </p:pic>
                </p:oleObj>
              </mc:Fallback>
            </mc:AlternateContent>
          </a:graphicData>
        </a:graphic>
      </p:graphicFrame>
      <p:grpSp>
        <p:nvGrpSpPr>
          <p:cNvPr id="17" name="Group 16"/>
          <p:cNvGrpSpPr/>
          <p:nvPr/>
        </p:nvGrpSpPr>
        <p:grpSpPr>
          <a:xfrm>
            <a:off x="1473201" y="945463"/>
            <a:ext cx="7400395" cy="1153580"/>
            <a:chOff x="1473201" y="1118659"/>
            <a:chExt cx="7400395" cy="1153580"/>
          </a:xfrm>
        </p:grpSpPr>
        <p:sp>
          <p:nvSpPr>
            <p:cNvPr id="12" name="Oval 11"/>
            <p:cNvSpPr/>
            <p:nvPr/>
          </p:nvSpPr>
          <p:spPr bwMode="auto">
            <a:xfrm>
              <a:off x="3843867" y="1220255"/>
              <a:ext cx="626533" cy="557745"/>
            </a:xfrm>
            <a:prstGeom prst="ellipse">
              <a:avLst/>
            </a:prstGeom>
            <a:noFill/>
            <a:ln w="1778" cap="flat" cmpd="sng" algn="ctr">
              <a:solidFill>
                <a:srgbClr val="0000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en-US" sz="3600" b="0" i="0" u="none" strike="noStrike" cap="none" normalizeH="0" baseline="0" smtClean="0">
                <a:ln>
                  <a:noFill/>
                </a:ln>
                <a:solidFill>
                  <a:schemeClr val="tx1"/>
                </a:solidFill>
                <a:effectLst/>
                <a:latin typeface="AU Passata" pitchFamily="34" charset="0"/>
              </a:endParaRPr>
            </a:p>
          </p:txBody>
        </p:sp>
        <p:sp>
          <p:nvSpPr>
            <p:cNvPr id="13" name="Oval 12"/>
            <p:cNvSpPr/>
            <p:nvPr/>
          </p:nvSpPr>
          <p:spPr bwMode="auto">
            <a:xfrm>
              <a:off x="5492749" y="1203325"/>
              <a:ext cx="1456265" cy="1001179"/>
            </a:xfrm>
            <a:prstGeom prst="ellipse">
              <a:avLst/>
            </a:prstGeom>
            <a:noFill/>
            <a:ln w="1778"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en-US" sz="3600" b="0" i="0" u="none" strike="noStrike" cap="none" normalizeH="0" baseline="0" smtClean="0">
                <a:ln>
                  <a:noFill/>
                </a:ln>
                <a:solidFill>
                  <a:schemeClr val="tx1"/>
                </a:solidFill>
                <a:effectLst/>
                <a:latin typeface="AU Passata" pitchFamily="34" charset="0"/>
              </a:endParaRPr>
            </a:p>
          </p:txBody>
        </p:sp>
        <p:sp>
          <p:nvSpPr>
            <p:cNvPr id="14" name="Oval 13"/>
            <p:cNvSpPr/>
            <p:nvPr/>
          </p:nvSpPr>
          <p:spPr bwMode="auto">
            <a:xfrm>
              <a:off x="7139493" y="1271060"/>
              <a:ext cx="812788" cy="1001179"/>
            </a:xfrm>
            <a:prstGeom prst="ellipse">
              <a:avLst/>
            </a:prstGeom>
            <a:noFill/>
            <a:ln w="1778"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en-US" sz="3600" b="0" i="0" u="none" strike="noStrike" cap="none" normalizeH="0" baseline="0" smtClean="0">
                <a:ln>
                  <a:noFill/>
                </a:ln>
                <a:solidFill>
                  <a:schemeClr val="tx1"/>
                </a:solidFill>
                <a:effectLst/>
                <a:latin typeface="AU Passata" pitchFamily="34" charset="0"/>
              </a:endParaRPr>
            </a:p>
          </p:txBody>
        </p:sp>
        <p:sp>
          <p:nvSpPr>
            <p:cNvPr id="15" name="Oval 14"/>
            <p:cNvSpPr/>
            <p:nvPr/>
          </p:nvSpPr>
          <p:spPr bwMode="auto">
            <a:xfrm>
              <a:off x="8130080" y="1311279"/>
              <a:ext cx="743516" cy="800666"/>
            </a:xfrm>
            <a:prstGeom prst="ellipse">
              <a:avLst/>
            </a:prstGeom>
            <a:noFill/>
            <a:ln w="1778"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en-US" sz="3600" b="0" i="0" u="none" strike="noStrike" cap="none" normalizeH="0" baseline="0" smtClean="0">
                <a:ln>
                  <a:noFill/>
                </a:ln>
                <a:effectLst/>
                <a:latin typeface="AU Passata" pitchFamily="34" charset="0"/>
              </a:endParaRPr>
            </a:p>
          </p:txBody>
        </p:sp>
        <p:sp>
          <p:nvSpPr>
            <p:cNvPr id="16" name="Oval 15"/>
            <p:cNvSpPr/>
            <p:nvPr/>
          </p:nvSpPr>
          <p:spPr bwMode="auto">
            <a:xfrm>
              <a:off x="1473201" y="1118659"/>
              <a:ext cx="1100668" cy="1051981"/>
            </a:xfrm>
            <a:prstGeom prst="ellipse">
              <a:avLst/>
            </a:prstGeom>
            <a:noFill/>
            <a:ln w="1778"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en-US" sz="3600" b="0" i="0" u="none" strike="noStrike" cap="none" normalizeH="0" baseline="0" smtClean="0">
                <a:ln>
                  <a:noFill/>
                </a:ln>
                <a:effectLst/>
                <a:latin typeface="AU Passata" pitchFamily="34" charset="0"/>
              </a:endParaRPr>
            </a:p>
          </p:txBody>
        </p:sp>
      </p:grpSp>
      <p:grpSp>
        <p:nvGrpSpPr>
          <p:cNvPr id="31" name="Group 36"/>
          <p:cNvGrpSpPr>
            <a:grpSpLocks/>
          </p:cNvGrpSpPr>
          <p:nvPr/>
        </p:nvGrpSpPr>
        <p:grpSpPr bwMode="auto">
          <a:xfrm>
            <a:off x="170148" y="3358003"/>
            <a:ext cx="4219575" cy="1585913"/>
            <a:chOff x="2832" y="480"/>
            <a:chExt cx="2658" cy="999"/>
          </a:xfrm>
        </p:grpSpPr>
        <p:pic>
          <p:nvPicPr>
            <p:cNvPr id="32" name="Picture 9" descr="C:\Documents and Settings\austin.NSCL_USER.000\Desktop\Untitled-7.gif"/>
            <p:cNvPicPr>
              <a:picLocks noChangeAspect="1" noChangeArrowheads="1"/>
            </p:cNvPicPr>
            <p:nvPr/>
          </p:nvPicPr>
          <p:blipFill>
            <a:blip r:embed="rId7">
              <a:biLevel thresh="75000"/>
              <a:extLst>
                <a:ext uri="{28A0092B-C50C-407E-A947-70E740481C1C}">
                  <a14:useLocalDpi xmlns:a14="http://schemas.microsoft.com/office/drawing/2010/main" val="0"/>
                </a:ext>
              </a:extLst>
            </a:blip>
            <a:srcRect l="31544" t="12076" r="29460" b="73398"/>
            <a:stretch>
              <a:fillRect/>
            </a:stretch>
          </p:blipFill>
          <p:spPr bwMode="auto">
            <a:xfrm>
              <a:off x="2850" y="480"/>
              <a:ext cx="2640" cy="919"/>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13"/>
            <p:cNvSpPr>
              <a:spLocks noChangeArrowheads="1"/>
            </p:cNvSpPr>
            <p:nvPr/>
          </p:nvSpPr>
          <p:spPr bwMode="auto">
            <a:xfrm>
              <a:off x="3330" y="864"/>
              <a:ext cx="672"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 name="Rectangle 14"/>
            <p:cNvSpPr>
              <a:spLocks noChangeArrowheads="1"/>
            </p:cNvSpPr>
            <p:nvPr/>
          </p:nvSpPr>
          <p:spPr bwMode="auto">
            <a:xfrm>
              <a:off x="3762" y="1056"/>
              <a:ext cx="66" cy="1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5" name="Rectangle 15"/>
            <p:cNvSpPr>
              <a:spLocks noChangeArrowheads="1"/>
            </p:cNvSpPr>
            <p:nvPr/>
          </p:nvSpPr>
          <p:spPr bwMode="auto">
            <a:xfrm>
              <a:off x="3810" y="960"/>
              <a:ext cx="354" cy="31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 name="Text Box 20"/>
            <p:cNvSpPr txBox="1">
              <a:spLocks noChangeArrowheads="1"/>
            </p:cNvSpPr>
            <p:nvPr/>
          </p:nvSpPr>
          <p:spPr bwMode="auto">
            <a:xfrm>
              <a:off x="2832" y="960"/>
              <a:ext cx="1008" cy="51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800">
                  <a:solidFill>
                    <a:schemeClr val="tx1"/>
                  </a:solidFill>
                </a:rPr>
                <a:t> Q</a:t>
              </a:r>
              <a:r>
                <a:rPr lang="en-US" sz="1800" b="1" baseline="-25000">
                  <a:solidFill>
                    <a:schemeClr val="tx1"/>
                  </a:solidFill>
                </a:rPr>
                <a:t>1</a:t>
              </a:r>
              <a:r>
                <a:rPr lang="en-US" sz="1800" baseline="-25000">
                  <a:solidFill>
                    <a:schemeClr val="tx1"/>
                  </a:solidFill>
                </a:rPr>
                <a:t> </a:t>
              </a:r>
              <a:r>
                <a:rPr lang="en-US" sz="1800">
                  <a:solidFill>
                    <a:schemeClr val="tx1"/>
                  </a:solidFill>
                </a:rPr>
                <a:t>= -92 keV</a:t>
              </a:r>
            </a:p>
            <a:p>
              <a:pPr>
                <a:spcBef>
                  <a:spcPct val="50000"/>
                </a:spcBef>
              </a:pPr>
              <a:r>
                <a:rPr lang="en-US" sz="1800">
                  <a:solidFill>
                    <a:schemeClr val="tx1"/>
                  </a:solidFill>
                </a:rPr>
                <a:t>     </a:t>
              </a:r>
              <a:r>
                <a:rPr lang="en-US" sz="2000" b="1">
                  <a:solidFill>
                    <a:schemeClr val="tx1"/>
                  </a:solidFill>
                  <a:latin typeface="Symbol" charset="0"/>
                </a:rPr>
                <a:t>a + a</a:t>
              </a:r>
            </a:p>
          </p:txBody>
        </p:sp>
        <p:sp>
          <p:nvSpPr>
            <p:cNvPr id="38" name="Line 23"/>
            <p:cNvSpPr>
              <a:spLocks noChangeShapeType="1"/>
            </p:cNvSpPr>
            <p:nvPr/>
          </p:nvSpPr>
          <p:spPr bwMode="auto">
            <a:xfrm flipH="1">
              <a:off x="2946" y="1248"/>
              <a:ext cx="86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9" name="Line 25"/>
            <p:cNvSpPr>
              <a:spLocks noChangeShapeType="1"/>
            </p:cNvSpPr>
            <p:nvPr/>
          </p:nvSpPr>
          <p:spPr bwMode="auto">
            <a:xfrm flipV="1">
              <a:off x="3810" y="1014"/>
              <a:ext cx="372" cy="234"/>
            </a:xfrm>
            <a:prstGeom prst="line">
              <a:avLst/>
            </a:prstGeom>
            <a:noFill/>
            <a:ln w="38100">
              <a:solidFill>
                <a:srgbClr val="FF00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40" name="Group 38"/>
          <p:cNvGrpSpPr>
            <a:grpSpLocks/>
          </p:cNvGrpSpPr>
          <p:nvPr/>
        </p:nvGrpSpPr>
        <p:grpSpPr bwMode="auto">
          <a:xfrm>
            <a:off x="4495800" y="2133600"/>
            <a:ext cx="4495800" cy="4724400"/>
            <a:chOff x="2832" y="1344"/>
            <a:chExt cx="2832" cy="2976"/>
          </a:xfrm>
        </p:grpSpPr>
        <p:pic>
          <p:nvPicPr>
            <p:cNvPr id="41" name="Picture 8" descr="C:\Documents and Settings\austin.NSCL_USER.000\Desktop\Untitled-7.gif"/>
            <p:cNvPicPr>
              <a:picLocks noChangeAspect="1" noChangeArrowheads="1"/>
            </p:cNvPicPr>
            <p:nvPr/>
          </p:nvPicPr>
          <p:blipFill>
            <a:blip r:embed="rId7">
              <a:biLevel thresh="75000"/>
              <a:extLst>
                <a:ext uri="{28A0092B-C50C-407E-A947-70E740481C1C}">
                  <a14:useLocalDpi xmlns:a14="http://schemas.microsoft.com/office/drawing/2010/main" val="0"/>
                </a:ext>
              </a:extLst>
            </a:blip>
            <a:srcRect l="31544" t="43445" r="27286" b="4929"/>
            <a:stretch>
              <a:fillRect/>
            </a:stretch>
          </p:blipFill>
          <p:spPr bwMode="auto">
            <a:xfrm>
              <a:off x="2910" y="1344"/>
              <a:ext cx="2754" cy="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pic>
        <p:grpSp>
          <p:nvGrpSpPr>
            <p:cNvPr id="42" name="Group 37"/>
            <p:cNvGrpSpPr>
              <a:grpSpLocks/>
            </p:cNvGrpSpPr>
            <p:nvPr/>
          </p:nvGrpSpPr>
          <p:grpSpPr bwMode="auto">
            <a:xfrm>
              <a:off x="2832" y="2112"/>
              <a:ext cx="2256" cy="879"/>
              <a:chOff x="2814" y="2112"/>
              <a:chExt cx="2256" cy="879"/>
            </a:xfrm>
          </p:grpSpPr>
          <p:sp>
            <p:nvSpPr>
              <p:cNvPr id="45" name="Rectangle 11"/>
              <p:cNvSpPr>
                <a:spLocks noChangeArrowheads="1"/>
              </p:cNvSpPr>
              <p:nvPr/>
            </p:nvSpPr>
            <p:spPr bwMode="auto">
              <a:xfrm>
                <a:off x="3054" y="2112"/>
                <a:ext cx="720" cy="24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 name="Rectangle 12"/>
              <p:cNvSpPr>
                <a:spLocks noChangeArrowheads="1"/>
              </p:cNvSpPr>
              <p:nvPr/>
            </p:nvSpPr>
            <p:spPr bwMode="auto">
              <a:xfrm>
                <a:off x="3774" y="2160"/>
                <a:ext cx="384" cy="57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8" name="Text Box 18"/>
              <p:cNvSpPr txBox="1">
                <a:spLocks noChangeArrowheads="1"/>
              </p:cNvSpPr>
              <p:nvPr/>
            </p:nvSpPr>
            <p:spPr bwMode="auto">
              <a:xfrm>
                <a:off x="4302" y="2544"/>
                <a:ext cx="336" cy="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spcBef>
                    <a:spcPct val="50000"/>
                  </a:spcBef>
                  <a:spcAft>
                    <a:spcPct val="20000"/>
                  </a:spcAft>
                </a:pPr>
                <a:r>
                  <a:rPr lang="en-US" sz="2800" b="1">
                    <a:solidFill>
                      <a:srgbClr val="FF0000"/>
                    </a:solidFill>
                    <a:latin typeface="Symbol" charset="0"/>
                  </a:rPr>
                  <a:t>G</a:t>
                </a:r>
                <a:r>
                  <a:rPr lang="en-US" sz="2800" b="1" baseline="-25000">
                    <a:solidFill>
                      <a:srgbClr val="FF0000"/>
                    </a:solidFill>
                    <a:latin typeface="Symbol" charset="0"/>
                  </a:rPr>
                  <a:t>g</a:t>
                </a:r>
              </a:p>
            </p:txBody>
          </p:sp>
          <p:sp>
            <p:nvSpPr>
              <p:cNvPr id="49" name="Text Box 19"/>
              <p:cNvSpPr txBox="1">
                <a:spLocks noChangeArrowheads="1"/>
              </p:cNvSpPr>
              <p:nvPr/>
            </p:nvSpPr>
            <p:spPr bwMode="auto">
              <a:xfrm>
                <a:off x="4734" y="2400"/>
                <a:ext cx="33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800" b="1" dirty="0" err="1">
                    <a:solidFill>
                      <a:srgbClr val="FF0000"/>
                    </a:solidFill>
                    <a:latin typeface="Symbol" charset="0"/>
                  </a:rPr>
                  <a:t>G</a:t>
                </a:r>
                <a:r>
                  <a:rPr lang="en-US" sz="2800" b="1" baseline="-25000" dirty="0" err="1">
                    <a:solidFill>
                      <a:srgbClr val="FF0000"/>
                    </a:solidFill>
                    <a:latin typeface="Symbol" charset="0"/>
                  </a:rPr>
                  <a:t>p</a:t>
                </a:r>
                <a:endParaRPr lang="en-US" sz="2800" b="1" baseline="-25000" dirty="0">
                  <a:solidFill>
                    <a:srgbClr val="FF0000"/>
                  </a:solidFill>
                  <a:latin typeface="Symbol" charset="0"/>
                </a:endParaRPr>
              </a:p>
            </p:txBody>
          </p:sp>
          <p:sp>
            <p:nvSpPr>
              <p:cNvPr id="50" name="Text Box 21"/>
              <p:cNvSpPr txBox="1">
                <a:spLocks noChangeArrowheads="1"/>
              </p:cNvSpPr>
              <p:nvPr/>
            </p:nvSpPr>
            <p:spPr bwMode="auto">
              <a:xfrm>
                <a:off x="2814" y="2472"/>
                <a:ext cx="1056" cy="519"/>
              </a:xfrm>
              <a:prstGeom prst="rect">
                <a:avLst/>
              </a:prstGeom>
              <a:solidFill>
                <a:schemeClr val="bg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800">
                    <a:solidFill>
                      <a:schemeClr val="tx1"/>
                    </a:solidFill>
                  </a:rPr>
                  <a:t>Q</a:t>
                </a:r>
                <a:r>
                  <a:rPr lang="en-US" sz="1800" b="1" baseline="-25000">
                    <a:solidFill>
                      <a:schemeClr val="tx1"/>
                    </a:solidFill>
                  </a:rPr>
                  <a:t>2</a:t>
                </a:r>
                <a:r>
                  <a:rPr lang="en-US" sz="1800">
                    <a:solidFill>
                      <a:schemeClr val="tx1"/>
                    </a:solidFill>
                  </a:rPr>
                  <a:t>= -287 keV</a:t>
                </a:r>
              </a:p>
              <a:p>
                <a:pPr>
                  <a:spcBef>
                    <a:spcPct val="50000"/>
                  </a:spcBef>
                </a:pPr>
                <a:r>
                  <a:rPr lang="en-US" sz="1800">
                    <a:solidFill>
                      <a:schemeClr val="tx1"/>
                    </a:solidFill>
                    <a:latin typeface="Symbol" charset="0"/>
                  </a:rPr>
                  <a:t>    </a:t>
                </a:r>
                <a:r>
                  <a:rPr lang="en-US" sz="2000">
                    <a:solidFill>
                      <a:schemeClr val="tx1"/>
                    </a:solidFill>
                    <a:latin typeface="Symbol" charset="0"/>
                  </a:rPr>
                  <a:t> </a:t>
                </a:r>
                <a:r>
                  <a:rPr lang="en-US" sz="2000" b="1">
                    <a:solidFill>
                      <a:schemeClr val="tx1"/>
                    </a:solidFill>
                    <a:latin typeface="Symbol" charset="0"/>
                  </a:rPr>
                  <a:t>a</a:t>
                </a:r>
                <a:r>
                  <a:rPr lang="en-US" sz="2000">
                    <a:solidFill>
                      <a:schemeClr val="tx1"/>
                    </a:solidFill>
                  </a:rPr>
                  <a:t> +</a:t>
                </a:r>
                <a:r>
                  <a:rPr lang="en-US" sz="2000" b="1" baseline="30000">
                    <a:solidFill>
                      <a:schemeClr val="tx1"/>
                    </a:solidFill>
                  </a:rPr>
                  <a:t>8</a:t>
                </a:r>
                <a:r>
                  <a:rPr lang="en-US" sz="2000">
                    <a:solidFill>
                      <a:schemeClr val="tx1"/>
                    </a:solidFill>
                  </a:rPr>
                  <a:t>Be </a:t>
                </a:r>
                <a:endParaRPr lang="en-US" sz="2000"/>
              </a:p>
            </p:txBody>
          </p:sp>
          <p:sp>
            <p:nvSpPr>
              <p:cNvPr id="51" name="Line 22"/>
              <p:cNvSpPr>
                <a:spLocks noChangeShapeType="1"/>
              </p:cNvSpPr>
              <p:nvPr/>
            </p:nvSpPr>
            <p:spPr bwMode="auto">
              <a:xfrm flipH="1">
                <a:off x="2910" y="2736"/>
                <a:ext cx="86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2" name="Line 24"/>
              <p:cNvSpPr>
                <a:spLocks noChangeShapeType="1"/>
              </p:cNvSpPr>
              <p:nvPr/>
            </p:nvSpPr>
            <p:spPr bwMode="auto">
              <a:xfrm flipV="1">
                <a:off x="3774" y="2178"/>
                <a:ext cx="444" cy="546"/>
              </a:xfrm>
              <a:prstGeom prst="line">
                <a:avLst/>
              </a:prstGeom>
              <a:noFill/>
              <a:ln w="38100">
                <a:solidFill>
                  <a:srgbClr val="FF00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43" name="Line 30"/>
            <p:cNvSpPr>
              <a:spLocks noChangeShapeType="1"/>
            </p:cNvSpPr>
            <p:nvPr/>
          </p:nvSpPr>
          <p:spPr bwMode="auto">
            <a:xfrm>
              <a:off x="3552" y="1968"/>
              <a:ext cx="672" cy="192"/>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44" name="Text Box 32"/>
            <p:cNvSpPr txBox="1">
              <a:spLocks noChangeArrowheads="1"/>
            </p:cNvSpPr>
            <p:nvPr/>
          </p:nvSpPr>
          <p:spPr bwMode="auto">
            <a:xfrm>
              <a:off x="3264" y="1728"/>
              <a:ext cx="9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800"/>
                <a:t>Hoyle state</a:t>
              </a:r>
            </a:p>
          </p:txBody>
        </p:sp>
      </p:grpSp>
      <p:graphicFrame>
        <p:nvGraphicFramePr>
          <p:cNvPr id="11" name="Table 10"/>
          <p:cNvGraphicFramePr>
            <a:graphicFrameLocks noGrp="1"/>
          </p:cNvGraphicFramePr>
          <p:nvPr>
            <p:extLst>
              <p:ext uri="{D42A27DB-BD31-4B8C-83A1-F6EECF244321}">
                <p14:modId xmlns:p14="http://schemas.microsoft.com/office/powerpoint/2010/main" val="3079777399"/>
              </p:ext>
            </p:extLst>
          </p:nvPr>
        </p:nvGraphicFramePr>
        <p:xfrm>
          <a:off x="378098" y="2031308"/>
          <a:ext cx="8478822" cy="4627040"/>
        </p:xfrm>
        <a:graphic>
          <a:graphicData uri="http://schemas.openxmlformats.org/drawingml/2006/table">
            <a:tbl>
              <a:tblPr firstRow="1" bandRow="1">
                <a:tableStyleId>{7E9639D4-E3E2-4D34-9284-5A2195B3D0D7}</a:tableStyleId>
              </a:tblPr>
              <a:tblGrid>
                <a:gridCol w="2826274"/>
                <a:gridCol w="2826274"/>
                <a:gridCol w="2826274"/>
              </a:tblGrid>
              <a:tr h="430883">
                <a:tc>
                  <a:txBody>
                    <a:bodyPr/>
                    <a:lstStyle/>
                    <a:p>
                      <a:r>
                        <a:rPr lang="en-US" dirty="0" smtClean="0"/>
                        <a:t>Quantity</a:t>
                      </a:r>
                      <a:endParaRPr lang="en-US" dirty="0"/>
                    </a:p>
                  </a:txBody>
                  <a:tcPr/>
                </a:tc>
                <a:tc>
                  <a:txBody>
                    <a:bodyPr/>
                    <a:lstStyle/>
                    <a:p>
                      <a:r>
                        <a:rPr lang="en-US" dirty="0" smtClean="0"/>
                        <a:t>Value</a:t>
                      </a:r>
                      <a:endParaRPr lang="en-US" dirty="0"/>
                    </a:p>
                  </a:txBody>
                  <a:tcPr/>
                </a:tc>
                <a:tc>
                  <a:txBody>
                    <a:bodyPr/>
                    <a:lstStyle/>
                    <a:p>
                      <a:r>
                        <a:rPr lang="en-US" dirty="0" smtClean="0"/>
                        <a:t>Error(%)</a:t>
                      </a:r>
                      <a:endParaRPr lang="en-US" dirty="0"/>
                    </a:p>
                  </a:txBody>
                  <a:tcPr/>
                </a:tc>
              </a:tr>
              <a:tr h="599451">
                <a:tc>
                  <a:txBody>
                    <a:bodyPr/>
                    <a:lstStyle/>
                    <a:p>
                      <a:r>
                        <a:rPr lang="en-US" dirty="0" smtClean="0">
                          <a:solidFill>
                            <a:srgbClr val="0000FF"/>
                          </a:solidFill>
                        </a:rPr>
                        <a:t>Q</a:t>
                      </a:r>
                      <a:r>
                        <a:rPr lang="en-US" baseline="-25000" dirty="0" smtClean="0">
                          <a:solidFill>
                            <a:srgbClr val="0000FF"/>
                          </a:solidFill>
                        </a:rPr>
                        <a:t>3</a:t>
                      </a:r>
                      <a:r>
                        <a:rPr lang="en-US" baseline="-25000" dirty="0" smtClean="0">
                          <a:solidFill>
                            <a:srgbClr val="0000FF"/>
                          </a:solidFill>
                          <a:latin typeface="Symbol" charset="2"/>
                          <a:cs typeface="Symbol" charset="2"/>
                        </a:rPr>
                        <a:t>a</a:t>
                      </a:r>
                      <a:endParaRPr lang="en-US" dirty="0">
                        <a:solidFill>
                          <a:srgbClr val="0000FF"/>
                        </a:solidFill>
                      </a:endParaRPr>
                    </a:p>
                  </a:txBody>
                  <a:tcPr/>
                </a:tc>
                <a:tc>
                  <a:txBody>
                    <a:bodyPr/>
                    <a:lstStyle/>
                    <a:p>
                      <a:r>
                        <a:rPr lang="en-US" dirty="0" smtClean="0">
                          <a:solidFill>
                            <a:srgbClr val="0000FF"/>
                          </a:solidFill>
                        </a:rPr>
                        <a:t>379.4(2)</a:t>
                      </a:r>
                      <a:r>
                        <a:rPr lang="en-US" dirty="0" err="1" smtClean="0">
                          <a:solidFill>
                            <a:srgbClr val="0000FF"/>
                          </a:solidFill>
                        </a:rPr>
                        <a:t>keV</a:t>
                      </a:r>
                      <a:endParaRPr lang="en-US" dirty="0">
                        <a:solidFill>
                          <a:srgbClr val="0000FF"/>
                        </a:solidFill>
                      </a:endParaRPr>
                    </a:p>
                  </a:txBody>
                  <a:tcPr/>
                </a:tc>
                <a:tc>
                  <a:txBody>
                    <a:bodyPr/>
                    <a:lstStyle/>
                    <a:p>
                      <a:r>
                        <a:rPr lang="en-US" dirty="0" smtClean="0">
                          <a:solidFill>
                            <a:srgbClr val="0000FF"/>
                          </a:solidFill>
                        </a:rPr>
                        <a:t>1.2</a:t>
                      </a:r>
                      <a:endParaRPr lang="en-US" dirty="0">
                        <a:solidFill>
                          <a:srgbClr val="0000FF"/>
                        </a:solidFill>
                      </a:endParaRPr>
                    </a:p>
                  </a:txBody>
                  <a:tcPr/>
                </a:tc>
              </a:tr>
              <a:tr h="599451">
                <a:tc>
                  <a:txBody>
                    <a:bodyPr/>
                    <a:lstStyle/>
                    <a:p>
                      <a:r>
                        <a:rPr lang="en-US" dirty="0" smtClean="0">
                          <a:solidFill>
                            <a:srgbClr val="008000"/>
                          </a:solidFill>
                          <a:latin typeface="Symbol" charset="2"/>
                          <a:cs typeface="Symbol" charset="2"/>
                        </a:rPr>
                        <a:t>G</a:t>
                      </a:r>
                      <a:r>
                        <a:rPr lang="en-US" baseline="-25000" dirty="0" smtClean="0">
                          <a:solidFill>
                            <a:srgbClr val="008000"/>
                          </a:solidFill>
                        </a:rPr>
                        <a:t>rad</a:t>
                      </a:r>
                      <a:r>
                        <a:rPr lang="en-US" baseline="0" dirty="0" smtClean="0">
                          <a:solidFill>
                            <a:srgbClr val="008000"/>
                          </a:solidFill>
                        </a:rPr>
                        <a:t>/</a:t>
                      </a:r>
                      <a:r>
                        <a:rPr lang="en-US" baseline="0" dirty="0" smtClean="0">
                          <a:solidFill>
                            <a:srgbClr val="008000"/>
                          </a:solidFill>
                          <a:latin typeface="Symbol" charset="2"/>
                          <a:cs typeface="Symbol" charset="2"/>
                        </a:rPr>
                        <a:t>G</a:t>
                      </a:r>
                      <a:endParaRPr lang="en-US" dirty="0">
                        <a:solidFill>
                          <a:srgbClr val="008000"/>
                        </a:solidFill>
                        <a:latin typeface="Symbol" charset="2"/>
                        <a:cs typeface="Symbol" charset="2"/>
                      </a:endParaRPr>
                    </a:p>
                  </a:txBody>
                  <a:tcPr/>
                </a:tc>
                <a:tc>
                  <a:txBody>
                    <a:bodyPr/>
                    <a:lstStyle/>
                    <a:p>
                      <a:r>
                        <a:rPr lang="en-US" dirty="0" smtClean="0">
                          <a:solidFill>
                            <a:srgbClr val="008000"/>
                          </a:solidFill>
                        </a:rPr>
                        <a:t>4.12(11) ×10</a:t>
                      </a:r>
                      <a:r>
                        <a:rPr lang="en-US" baseline="30000" dirty="0" smtClean="0">
                          <a:solidFill>
                            <a:srgbClr val="008000"/>
                          </a:solidFill>
                        </a:rPr>
                        <a:t>-4</a:t>
                      </a:r>
                      <a:endParaRPr lang="en-US" dirty="0">
                        <a:solidFill>
                          <a:srgbClr val="008000"/>
                        </a:solidFill>
                      </a:endParaRPr>
                    </a:p>
                  </a:txBody>
                  <a:tcPr/>
                </a:tc>
                <a:tc>
                  <a:txBody>
                    <a:bodyPr/>
                    <a:lstStyle/>
                    <a:p>
                      <a:r>
                        <a:rPr lang="en-US" dirty="0" smtClean="0">
                          <a:solidFill>
                            <a:srgbClr val="008000"/>
                          </a:solidFill>
                        </a:rPr>
                        <a:t>2.7</a:t>
                      </a:r>
                      <a:endParaRPr lang="en-US" dirty="0">
                        <a:solidFill>
                          <a:srgbClr val="008000"/>
                        </a:solidFill>
                      </a:endParaRPr>
                    </a:p>
                  </a:txBody>
                  <a:tcPr/>
                </a:tc>
              </a:tr>
              <a:tr h="5994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solidFill>
                            <a:srgbClr val="FF6600"/>
                          </a:solidFill>
                          <a:latin typeface="Symbol" charset="2"/>
                          <a:cs typeface="Symbol" charset="2"/>
                        </a:rPr>
                        <a:t>G</a:t>
                      </a:r>
                      <a:r>
                        <a:rPr lang="en-US" baseline="-25000" dirty="0" err="1" smtClean="0">
                          <a:solidFill>
                            <a:srgbClr val="FF6600"/>
                          </a:solidFill>
                        </a:rPr>
                        <a:t>e+e</a:t>
                      </a:r>
                      <a:r>
                        <a:rPr lang="en-US" baseline="-25000" dirty="0" smtClean="0">
                          <a:solidFill>
                            <a:srgbClr val="FF6600"/>
                          </a:solidFill>
                        </a:rPr>
                        <a:t>-</a:t>
                      </a:r>
                      <a:r>
                        <a:rPr lang="en-US" baseline="0" dirty="0" smtClean="0">
                          <a:solidFill>
                            <a:srgbClr val="FF6600"/>
                          </a:solidFill>
                        </a:rPr>
                        <a:t>/</a:t>
                      </a:r>
                      <a:r>
                        <a:rPr lang="en-US" baseline="0" dirty="0" smtClean="0">
                          <a:solidFill>
                            <a:srgbClr val="FF6600"/>
                          </a:solidFill>
                          <a:latin typeface="Symbol" charset="2"/>
                          <a:cs typeface="Symbol" charset="2"/>
                        </a:rPr>
                        <a:t>G</a:t>
                      </a:r>
                      <a:endParaRPr lang="en-US" dirty="0" smtClean="0">
                        <a:solidFill>
                          <a:srgbClr val="FF6600"/>
                        </a:solidFill>
                        <a:latin typeface="Symbol" charset="2"/>
                        <a:cs typeface="Symbol" charset="2"/>
                      </a:endParaRPr>
                    </a:p>
                  </a:txBody>
                  <a:tcPr/>
                </a:tc>
                <a:tc>
                  <a:txBody>
                    <a:bodyPr/>
                    <a:lstStyle/>
                    <a:p>
                      <a:r>
                        <a:rPr lang="en-US" dirty="0" smtClean="0">
                          <a:solidFill>
                            <a:srgbClr val="FF6600"/>
                          </a:solidFill>
                        </a:rPr>
                        <a:t>6.7(6) × 10</a:t>
                      </a:r>
                      <a:r>
                        <a:rPr lang="en-US" baseline="30000" dirty="0" smtClean="0">
                          <a:solidFill>
                            <a:srgbClr val="FF6600"/>
                          </a:solidFill>
                        </a:rPr>
                        <a:t>-4</a:t>
                      </a:r>
                      <a:endParaRPr lang="en-US" dirty="0">
                        <a:solidFill>
                          <a:srgbClr val="FF6600"/>
                        </a:solidFill>
                      </a:endParaRPr>
                    </a:p>
                  </a:txBody>
                  <a:tcPr/>
                </a:tc>
                <a:tc>
                  <a:txBody>
                    <a:bodyPr/>
                    <a:lstStyle/>
                    <a:p>
                      <a:r>
                        <a:rPr lang="en-US" dirty="0" smtClean="0">
                          <a:solidFill>
                            <a:srgbClr val="FF6600"/>
                          </a:solidFill>
                        </a:rPr>
                        <a:t>9.2</a:t>
                      </a:r>
                      <a:endParaRPr lang="en-US" dirty="0">
                        <a:solidFill>
                          <a:srgbClr val="FF6600"/>
                        </a:solidFill>
                      </a:endParaRPr>
                    </a:p>
                  </a:txBody>
                  <a:tcPr/>
                </a:tc>
              </a:tr>
              <a:tr h="5994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latin typeface="Symbol" charset="2"/>
                          <a:cs typeface="Symbol" charset="2"/>
                        </a:rPr>
                        <a:t>G</a:t>
                      </a:r>
                      <a:r>
                        <a:rPr lang="en-US" baseline="-25000" dirty="0" err="1" smtClean="0">
                          <a:latin typeface="+mn-lt"/>
                          <a:cs typeface="+mn-cs"/>
                        </a:rPr>
                        <a:t>e+e</a:t>
                      </a:r>
                      <a:r>
                        <a:rPr lang="en-US" baseline="-25000" dirty="0" smtClean="0">
                          <a:latin typeface="+mn-lt"/>
                          <a:cs typeface="+mn-cs"/>
                        </a:rPr>
                        <a:t>-</a:t>
                      </a:r>
                      <a:endParaRPr lang="en-US" dirty="0" smtClean="0">
                        <a:latin typeface="Symbol" charset="2"/>
                        <a:cs typeface="Symbol" charset="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52.0(1.4) </a:t>
                      </a:r>
                      <a:r>
                        <a:rPr lang="en-US" dirty="0" err="1" smtClean="0">
                          <a:latin typeface="Symbol" charset="2"/>
                          <a:cs typeface="Symbol" charset="2"/>
                        </a:rPr>
                        <a:t>m</a:t>
                      </a:r>
                      <a:r>
                        <a:rPr lang="en-US" dirty="0" err="1" smtClean="0"/>
                        <a:t>eV</a:t>
                      </a:r>
                      <a:endParaRPr lang="en-US" dirty="0" smtClean="0"/>
                    </a:p>
                  </a:txBody>
                  <a:tcPr/>
                </a:tc>
                <a:tc>
                  <a:txBody>
                    <a:bodyPr/>
                    <a:lstStyle/>
                    <a:p>
                      <a:r>
                        <a:rPr lang="en-US" dirty="0" smtClean="0"/>
                        <a:t>2.7 </a:t>
                      </a:r>
                      <a:r>
                        <a:rPr lang="en-US" dirty="0" err="1" smtClean="0">
                          <a:solidFill>
                            <a:srgbClr val="FF0000"/>
                          </a:solidFill>
                        </a:rPr>
                        <a:t>Crannell</a:t>
                      </a:r>
                      <a:r>
                        <a:rPr lang="en-US" dirty="0" smtClean="0">
                          <a:solidFill>
                            <a:srgbClr val="FF0000"/>
                          </a:solidFill>
                        </a:rPr>
                        <a:t> 2005</a:t>
                      </a:r>
                      <a:endParaRPr lang="en-US" dirty="0">
                        <a:solidFill>
                          <a:srgbClr val="FF0000"/>
                        </a:solidFill>
                      </a:endParaRPr>
                    </a:p>
                  </a:txBody>
                  <a:tcPr/>
                </a:tc>
              </a:tr>
              <a:tr h="5994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latin typeface="Symbol" charset="2"/>
                          <a:cs typeface="Symbol" charset="2"/>
                        </a:rPr>
                        <a:t>G</a:t>
                      </a:r>
                      <a:r>
                        <a:rPr lang="en-US" baseline="-25000" dirty="0" err="1" smtClean="0">
                          <a:latin typeface="+mn-lt"/>
                          <a:cs typeface="+mn-cs"/>
                        </a:rPr>
                        <a:t>e+e</a:t>
                      </a:r>
                      <a:r>
                        <a:rPr lang="en-US" baseline="-25000" dirty="0" smtClean="0">
                          <a:latin typeface="+mn-lt"/>
                          <a:cs typeface="+mn-cs"/>
                        </a:rPr>
                        <a:t>-</a:t>
                      </a:r>
                      <a:endParaRPr lang="en-US" dirty="0" smtClean="0">
                        <a:latin typeface="Symbol" charset="2"/>
                        <a:cs typeface="Symbol" charset="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59.6(1.5) </a:t>
                      </a:r>
                      <a:r>
                        <a:rPr lang="en-US" dirty="0" err="1" smtClean="0">
                          <a:latin typeface="Symbol" charset="2"/>
                          <a:cs typeface="Symbol" charset="2"/>
                        </a:rPr>
                        <a:t>m</a:t>
                      </a:r>
                      <a:r>
                        <a:rPr lang="en-US" dirty="0" err="1" smtClean="0"/>
                        <a:t>eV</a:t>
                      </a:r>
                      <a:endParaRPr lang="en-US" dirty="0" smtClean="0"/>
                    </a:p>
                  </a:txBody>
                  <a:tcPr/>
                </a:tc>
                <a:tc>
                  <a:txBody>
                    <a:bodyPr/>
                    <a:lstStyle/>
                    <a:p>
                      <a:r>
                        <a:rPr lang="en-US" dirty="0" smtClean="0"/>
                        <a:t>2.5 </a:t>
                      </a:r>
                      <a:r>
                        <a:rPr lang="en-US" dirty="0" err="1" smtClean="0">
                          <a:solidFill>
                            <a:srgbClr val="FF0000"/>
                          </a:solidFill>
                        </a:rPr>
                        <a:t>Chernykh</a:t>
                      </a:r>
                      <a:r>
                        <a:rPr lang="en-US" dirty="0" smtClean="0">
                          <a:solidFill>
                            <a:srgbClr val="FF0000"/>
                          </a:solidFill>
                        </a:rPr>
                        <a:t> 2010</a:t>
                      </a:r>
                      <a:r>
                        <a:rPr lang="en-US" dirty="0" smtClean="0"/>
                        <a:t> </a:t>
                      </a:r>
                      <a:endParaRPr lang="en-US" dirty="0"/>
                    </a:p>
                  </a:txBody>
                  <a:tcPr/>
                </a:tc>
              </a:tr>
              <a:tr h="5994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660066"/>
                          </a:solidFill>
                          <a:latin typeface="Symbol" charset="2"/>
                          <a:cs typeface="Symbol" charset="2"/>
                        </a:rPr>
                        <a:t>G</a:t>
                      </a:r>
                      <a:r>
                        <a:rPr lang="en-US" baseline="0" dirty="0" smtClean="0">
                          <a:solidFill>
                            <a:srgbClr val="660066"/>
                          </a:solidFill>
                        </a:rPr>
                        <a:t>(</a:t>
                      </a:r>
                      <a:r>
                        <a:rPr lang="en-US" baseline="30000" dirty="0" smtClean="0">
                          <a:solidFill>
                            <a:srgbClr val="660066"/>
                          </a:solidFill>
                        </a:rPr>
                        <a:t>8</a:t>
                      </a:r>
                      <a:r>
                        <a:rPr lang="en-US" baseline="0" dirty="0" smtClean="0">
                          <a:solidFill>
                            <a:srgbClr val="660066"/>
                          </a:solidFill>
                        </a:rPr>
                        <a:t>Be)/</a:t>
                      </a:r>
                      <a:r>
                        <a:rPr lang="en-US" dirty="0" err="1" smtClean="0">
                          <a:solidFill>
                            <a:srgbClr val="660066"/>
                          </a:solidFill>
                          <a:latin typeface="Symbol" charset="2"/>
                          <a:cs typeface="Symbol" charset="2"/>
                        </a:rPr>
                        <a:t>G</a:t>
                      </a:r>
                      <a:r>
                        <a:rPr lang="en-US" baseline="-25000" dirty="0" err="1" smtClean="0">
                          <a:solidFill>
                            <a:srgbClr val="660066"/>
                          </a:solidFill>
                        </a:rPr>
                        <a:t>tot</a:t>
                      </a:r>
                      <a:endParaRPr lang="en-US" dirty="0" smtClean="0">
                        <a:solidFill>
                          <a:srgbClr val="660066"/>
                        </a:solidFill>
                        <a:latin typeface="Symbol" charset="2"/>
                        <a:cs typeface="Symbol" charset="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660066"/>
                          </a:solidFill>
                        </a:rPr>
                        <a:t>&gt;0.96</a:t>
                      </a:r>
                    </a:p>
                  </a:txBody>
                  <a:tcPr/>
                </a:tc>
                <a:tc>
                  <a:txBody>
                    <a:bodyPr/>
                    <a:lstStyle/>
                    <a:p>
                      <a:r>
                        <a:rPr lang="en-US" dirty="0" smtClean="0">
                          <a:solidFill>
                            <a:srgbClr val="660066"/>
                          </a:solidFill>
                        </a:rPr>
                        <a:t>4     </a:t>
                      </a:r>
                      <a:r>
                        <a:rPr lang="en-US" dirty="0" smtClean="0">
                          <a:solidFill>
                            <a:srgbClr val="FF0000"/>
                          </a:solidFill>
                        </a:rPr>
                        <a:t>Freer 1994</a:t>
                      </a:r>
                      <a:endParaRPr lang="en-US" dirty="0">
                        <a:solidFill>
                          <a:srgbClr val="FF0000"/>
                        </a:solidFill>
                      </a:endParaRPr>
                    </a:p>
                  </a:txBody>
                  <a:tcPr/>
                </a:tc>
              </a:tr>
              <a:tr h="5994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660066"/>
                          </a:solidFill>
                          <a:latin typeface="Symbol" charset="2"/>
                          <a:cs typeface="Symbol" charset="2"/>
                        </a:rPr>
                        <a:t>G</a:t>
                      </a:r>
                      <a:r>
                        <a:rPr lang="en-US" baseline="0" dirty="0" smtClean="0">
                          <a:solidFill>
                            <a:srgbClr val="660066"/>
                          </a:solidFill>
                        </a:rPr>
                        <a:t>(</a:t>
                      </a:r>
                      <a:r>
                        <a:rPr lang="en-US" baseline="30000" dirty="0" smtClean="0">
                          <a:solidFill>
                            <a:srgbClr val="660066"/>
                          </a:solidFill>
                        </a:rPr>
                        <a:t>8</a:t>
                      </a:r>
                      <a:r>
                        <a:rPr lang="en-US" baseline="0" dirty="0" smtClean="0">
                          <a:solidFill>
                            <a:srgbClr val="660066"/>
                          </a:solidFill>
                        </a:rPr>
                        <a:t>Be)/</a:t>
                      </a:r>
                      <a:r>
                        <a:rPr lang="en-US" dirty="0" err="1" smtClean="0">
                          <a:solidFill>
                            <a:srgbClr val="660066"/>
                          </a:solidFill>
                          <a:latin typeface="Symbol" charset="2"/>
                          <a:cs typeface="Symbol" charset="2"/>
                        </a:rPr>
                        <a:t>G</a:t>
                      </a:r>
                      <a:r>
                        <a:rPr lang="en-US" baseline="-25000" dirty="0" err="1" smtClean="0">
                          <a:solidFill>
                            <a:srgbClr val="660066"/>
                          </a:solidFill>
                        </a:rPr>
                        <a:t>tot</a:t>
                      </a:r>
                      <a:endParaRPr lang="en-US" dirty="0" smtClean="0">
                        <a:solidFill>
                          <a:srgbClr val="660066"/>
                        </a:solidFill>
                        <a:latin typeface="Symbol" charset="2"/>
                        <a:cs typeface="Symbol" charset="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660066"/>
                          </a:solidFill>
                        </a:rPr>
                        <a:t>0.83(5)</a:t>
                      </a:r>
                    </a:p>
                  </a:txBody>
                  <a:tcPr/>
                </a:tc>
                <a:tc>
                  <a:txBody>
                    <a:bodyPr/>
                    <a:lstStyle/>
                    <a:p>
                      <a:r>
                        <a:rPr lang="en-US" dirty="0" smtClean="0">
                          <a:solidFill>
                            <a:srgbClr val="660066"/>
                          </a:solidFill>
                        </a:rPr>
                        <a:t>6</a:t>
                      </a:r>
                      <a:r>
                        <a:rPr lang="en-US" baseline="0" dirty="0" smtClean="0">
                          <a:solidFill>
                            <a:srgbClr val="660066"/>
                          </a:solidFill>
                        </a:rPr>
                        <a:t>     </a:t>
                      </a:r>
                      <a:r>
                        <a:rPr lang="en-US" baseline="0" dirty="0" err="1" smtClean="0">
                          <a:solidFill>
                            <a:srgbClr val="FF0000"/>
                          </a:solidFill>
                        </a:rPr>
                        <a:t>Raduta</a:t>
                      </a:r>
                      <a:r>
                        <a:rPr lang="en-US" baseline="0" dirty="0" smtClean="0">
                          <a:solidFill>
                            <a:srgbClr val="FF0000"/>
                          </a:solidFill>
                        </a:rPr>
                        <a:t> 2011</a:t>
                      </a:r>
                      <a:endParaRPr lang="en-US" dirty="0">
                        <a:solidFill>
                          <a:srgbClr val="FF0000"/>
                        </a:solidFill>
                      </a:endParaRPr>
                    </a:p>
                  </a:txBody>
                  <a:tcPr/>
                </a:tc>
              </a:tr>
            </a:tbl>
          </a:graphicData>
        </a:graphic>
      </p:graphicFrame>
      <p:sp>
        <p:nvSpPr>
          <p:cNvPr id="4" name="Rectangle 3"/>
          <p:cNvSpPr/>
          <p:nvPr/>
        </p:nvSpPr>
        <p:spPr bwMode="auto">
          <a:xfrm>
            <a:off x="0" y="6081033"/>
            <a:ext cx="8991600" cy="776967"/>
          </a:xfrm>
          <a:prstGeom prst="rect">
            <a:avLst/>
          </a:prstGeom>
          <a:solidFill>
            <a:srgbClr val="FFFFFF"/>
          </a:solidFill>
          <a:ln w="1778" cap="flat" cmpd="sng" algn="ctr">
            <a:solidFill>
              <a:srgbClr val="FFFF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en-US" sz="3600" b="0" i="0" u="none" strike="noStrike" cap="none" normalizeH="0" baseline="0" smtClean="0">
              <a:ln>
                <a:noFill/>
              </a:ln>
              <a:solidFill>
                <a:schemeClr val="tx1"/>
              </a:solidFill>
              <a:effectLst/>
              <a:latin typeface="AU Passata" pitchFamily="34" charset="0"/>
            </a:endParaRPr>
          </a:p>
        </p:txBody>
      </p:sp>
    </p:spTree>
    <p:extLst>
      <p:ext uri="{BB962C8B-B14F-4D97-AF65-F5344CB8AC3E}">
        <p14:creationId xmlns:p14="http://schemas.microsoft.com/office/powerpoint/2010/main" val="294700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1"/>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0"/>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100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12737"/>
            <a:ext cx="8229600" cy="1143000"/>
          </a:xfrm>
        </p:spPr>
        <p:txBody>
          <a:bodyPr/>
          <a:lstStyle/>
          <a:p>
            <a:r>
              <a:rPr lang="en-US" dirty="0" smtClean="0"/>
              <a:t>Bonus material…</a:t>
            </a:r>
            <a:endParaRPr lang="en-US" dirty="0"/>
          </a:p>
        </p:txBody>
      </p:sp>
    </p:spTree>
    <p:extLst>
      <p:ext uri="{BB962C8B-B14F-4D97-AF65-F5344CB8AC3E}">
        <p14:creationId xmlns:p14="http://schemas.microsoft.com/office/powerpoint/2010/main" val="2112719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AutoShape 3"/>
          <p:cNvSpPr>
            <a:spLocks noChangeArrowheads="1"/>
          </p:cNvSpPr>
          <p:nvPr/>
        </p:nvSpPr>
        <p:spPr bwMode="auto">
          <a:xfrm>
            <a:off x="622080" y="1247171"/>
            <a:ext cx="5002560" cy="2661399"/>
          </a:xfrm>
          <a:prstGeom prst="roundRect">
            <a:avLst>
              <a:gd name="adj" fmla="val 51"/>
            </a:avLst>
          </a:prstGeom>
          <a:solidFill>
            <a:srgbClr val="FFFFFF">
              <a:alpha val="89803"/>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82945" tIns="41473" rIns="82945" bIns="41473" anchor="ctr"/>
          <a:lstStyle/>
          <a:p>
            <a:endParaRPr lang="da-DK"/>
          </a:p>
        </p:txBody>
      </p:sp>
      <p:sp>
        <p:nvSpPr>
          <p:cNvPr id="65541" name="Rectangle 4"/>
          <p:cNvSpPr>
            <a:spLocks noChangeArrowheads="1"/>
          </p:cNvSpPr>
          <p:nvPr/>
        </p:nvSpPr>
        <p:spPr bwMode="auto">
          <a:xfrm>
            <a:off x="369473" y="1466005"/>
            <a:ext cx="4907520" cy="470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p>
            <a:pPr defTabSz="829452" eaLnBrk="0"/>
            <a:r>
              <a:rPr lang="en-US" sz="2500" dirty="0">
                <a:cs typeface="ＭＳ Ｐゴシック" charset="0"/>
              </a:rPr>
              <a:t>D</a:t>
            </a:r>
            <a:r>
              <a:rPr lang="en-US" sz="2500" dirty="0" smtClean="0">
                <a:cs typeface="ＭＳ Ｐゴシック" charset="0"/>
              </a:rPr>
              <a:t>ecay channels</a:t>
            </a:r>
            <a:endParaRPr lang="en-US" sz="2500" dirty="0">
              <a:cs typeface="ＭＳ Ｐゴシック" charset="0"/>
            </a:endParaRPr>
          </a:p>
        </p:txBody>
      </p:sp>
      <p:grpSp>
        <p:nvGrpSpPr>
          <p:cNvPr id="65542" name="Group 7"/>
          <p:cNvGrpSpPr>
            <a:grpSpLocks/>
          </p:cNvGrpSpPr>
          <p:nvPr/>
        </p:nvGrpSpPr>
        <p:grpSpPr bwMode="auto">
          <a:xfrm>
            <a:off x="506880" y="2557707"/>
            <a:ext cx="4965120" cy="3005595"/>
            <a:chOff x="448" y="1824"/>
            <a:chExt cx="3448" cy="2087"/>
          </a:xfrm>
        </p:grpSpPr>
        <p:sp>
          <p:nvSpPr>
            <p:cNvPr id="65553" name="Rectangle 8"/>
            <p:cNvSpPr>
              <a:spLocks noChangeArrowheads="1"/>
            </p:cNvSpPr>
            <p:nvPr/>
          </p:nvSpPr>
          <p:spPr bwMode="auto">
            <a:xfrm>
              <a:off x="904" y="2888"/>
              <a:ext cx="672" cy="384"/>
            </a:xfrm>
            <a:prstGeom prst="rect">
              <a:avLst/>
            </a:prstGeom>
            <a:solidFill>
              <a:srgbClr val="B9B9B9">
                <a:alpha val="788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829452" eaLnBrk="0"/>
              <a:endParaRPr lang="da-DK" sz="2200">
                <a:cs typeface="ＭＳ Ｐゴシック" charset="0"/>
              </a:endParaRPr>
            </a:p>
          </p:txBody>
        </p:sp>
        <p:sp>
          <p:nvSpPr>
            <p:cNvPr id="65554" name="Text Box 9"/>
            <p:cNvSpPr txBox="1">
              <a:spLocks noChangeArrowheads="1"/>
            </p:cNvSpPr>
            <p:nvPr/>
          </p:nvSpPr>
          <p:spPr bwMode="auto">
            <a:xfrm>
              <a:off x="2702" y="3600"/>
              <a:ext cx="1194"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r>
                <a:rPr lang="en-US" sz="2200" baseline="30000" dirty="0">
                  <a:cs typeface="ＭＳ Ｐゴシック" charset="0"/>
                </a:rPr>
                <a:t>4</a:t>
              </a:r>
              <a:r>
                <a:rPr lang="en-US" sz="2200" dirty="0">
                  <a:cs typeface="ＭＳ Ｐゴシック" charset="0"/>
                </a:rPr>
                <a:t>He</a:t>
              </a:r>
              <a:r>
                <a:rPr lang="en-US" sz="2200" baseline="30000" dirty="0">
                  <a:cs typeface="ＭＳ Ｐゴシック" charset="0"/>
                </a:rPr>
                <a:t>+</a:t>
              </a:r>
              <a:r>
                <a:rPr lang="en-US" sz="2200" baseline="30000" dirty="0" smtClean="0">
                  <a:cs typeface="ＭＳ Ｐゴシック" charset="0"/>
                </a:rPr>
                <a:t>4</a:t>
              </a:r>
              <a:r>
                <a:rPr lang="en-US" sz="2200" dirty="0" smtClean="0">
                  <a:cs typeface="ＭＳ Ｐゴシック" charset="0"/>
                </a:rPr>
                <a:t>He+</a:t>
              </a:r>
              <a:r>
                <a:rPr lang="en-US" sz="2200" baseline="30000" dirty="0">
                  <a:cs typeface="ＭＳ Ｐゴシック" charset="0"/>
                </a:rPr>
                <a:t>4</a:t>
              </a:r>
              <a:r>
                <a:rPr lang="en-US" sz="2200" dirty="0">
                  <a:cs typeface="ＭＳ Ｐゴシック" charset="0"/>
                </a:rPr>
                <a:t>He</a:t>
              </a:r>
            </a:p>
          </p:txBody>
        </p:sp>
        <p:sp>
          <p:nvSpPr>
            <p:cNvPr id="65556" name="Rectangle 11"/>
            <p:cNvSpPr>
              <a:spLocks noChangeArrowheads="1"/>
            </p:cNvSpPr>
            <p:nvPr/>
          </p:nvSpPr>
          <p:spPr bwMode="auto">
            <a:xfrm>
              <a:off x="1800" y="2864"/>
              <a:ext cx="672" cy="384"/>
            </a:xfrm>
            <a:prstGeom prst="rect">
              <a:avLst/>
            </a:prstGeom>
            <a:solidFill>
              <a:srgbClr val="B9B9B9">
                <a:alpha val="788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829452" eaLnBrk="0"/>
              <a:endParaRPr lang="da-DK" sz="2200">
                <a:cs typeface="ＭＳ Ｐゴシック" charset="0"/>
              </a:endParaRPr>
            </a:p>
          </p:txBody>
        </p:sp>
        <p:sp>
          <p:nvSpPr>
            <p:cNvPr id="65557" name="Line 12"/>
            <p:cNvSpPr>
              <a:spLocks noChangeShapeType="1"/>
            </p:cNvSpPr>
            <p:nvPr/>
          </p:nvSpPr>
          <p:spPr bwMode="auto">
            <a:xfrm>
              <a:off x="2712" y="3552"/>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59" name="Line 14"/>
            <p:cNvSpPr>
              <a:spLocks noChangeShapeType="1"/>
            </p:cNvSpPr>
            <p:nvPr/>
          </p:nvSpPr>
          <p:spPr bwMode="auto">
            <a:xfrm>
              <a:off x="1800" y="3056"/>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60" name="Line 15"/>
            <p:cNvSpPr>
              <a:spLocks noChangeShapeType="1"/>
            </p:cNvSpPr>
            <p:nvPr/>
          </p:nvSpPr>
          <p:spPr bwMode="auto">
            <a:xfrm>
              <a:off x="1800" y="3520"/>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65561" name="Group 16"/>
            <p:cNvGrpSpPr>
              <a:grpSpLocks/>
            </p:cNvGrpSpPr>
            <p:nvPr/>
          </p:nvGrpSpPr>
          <p:grpSpPr bwMode="auto">
            <a:xfrm>
              <a:off x="824" y="3296"/>
              <a:ext cx="896" cy="203"/>
              <a:chOff x="616" y="3209"/>
              <a:chExt cx="896" cy="203"/>
            </a:xfrm>
          </p:grpSpPr>
          <p:sp>
            <p:nvSpPr>
              <p:cNvPr id="65598" name="Line 17"/>
              <p:cNvSpPr>
                <a:spLocks noChangeShapeType="1"/>
              </p:cNvSpPr>
              <p:nvPr/>
            </p:nvSpPr>
            <p:spPr bwMode="auto">
              <a:xfrm>
                <a:off x="680" y="3377"/>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99" name="Text Box 18"/>
              <p:cNvSpPr txBox="1">
                <a:spLocks noChangeArrowheads="1"/>
              </p:cNvSpPr>
              <p:nvPr/>
            </p:nvSpPr>
            <p:spPr bwMode="auto">
              <a:xfrm>
                <a:off x="616" y="3209"/>
                <a:ext cx="89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r>
                  <a:rPr lang="en-US" sz="1300">
                    <a:cs typeface="ＭＳ Ｐゴシック" charset="0"/>
                  </a:rPr>
                  <a:t>7.65	0</a:t>
                </a:r>
                <a:r>
                  <a:rPr lang="en-US" sz="1300" baseline="30000">
                    <a:cs typeface="ＭＳ Ｐゴシック" charset="0"/>
                  </a:rPr>
                  <a:t>+</a:t>
                </a:r>
                <a:endParaRPr lang="en-US" sz="2200">
                  <a:cs typeface="ＭＳ Ｐゴシック" charset="0"/>
                </a:endParaRPr>
              </a:p>
            </p:txBody>
          </p:sp>
        </p:grpSp>
        <p:sp>
          <p:nvSpPr>
            <p:cNvPr id="65563" name="Text Box 20"/>
            <p:cNvSpPr txBox="1">
              <a:spLocks noChangeArrowheads="1"/>
            </p:cNvSpPr>
            <p:nvPr/>
          </p:nvSpPr>
          <p:spPr bwMode="auto">
            <a:xfrm>
              <a:off x="1744" y="2888"/>
              <a:ext cx="89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r>
                <a:rPr lang="en-US" sz="1300">
                  <a:cs typeface="ＭＳ Ｐゴシック" charset="0"/>
                </a:rPr>
                <a:t>3.03	2</a:t>
              </a:r>
              <a:r>
                <a:rPr lang="en-US" sz="1300" baseline="30000">
                  <a:cs typeface="ＭＳ Ｐゴシック" charset="0"/>
                </a:rPr>
                <a:t>+</a:t>
              </a:r>
              <a:endParaRPr lang="en-US" sz="2200">
                <a:cs typeface="ＭＳ Ｐゴシック" charset="0"/>
              </a:endParaRPr>
            </a:p>
          </p:txBody>
        </p:sp>
        <p:sp>
          <p:nvSpPr>
            <p:cNvPr id="65564" name="Text Box 21"/>
            <p:cNvSpPr txBox="1">
              <a:spLocks noChangeArrowheads="1"/>
            </p:cNvSpPr>
            <p:nvPr/>
          </p:nvSpPr>
          <p:spPr bwMode="auto">
            <a:xfrm>
              <a:off x="1736" y="3344"/>
              <a:ext cx="89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r>
                <a:rPr lang="en-US" sz="1300">
                  <a:cs typeface="ＭＳ Ｐゴシック" charset="0"/>
                </a:rPr>
                <a:t>g.s.	0</a:t>
              </a:r>
              <a:r>
                <a:rPr lang="en-US" sz="1300" baseline="30000">
                  <a:cs typeface="ＭＳ Ｐゴシック" charset="0"/>
                </a:rPr>
                <a:t>+</a:t>
              </a:r>
              <a:endParaRPr lang="en-US" sz="2200">
                <a:cs typeface="ＭＳ Ｐゴシック" charset="0"/>
              </a:endParaRPr>
            </a:p>
          </p:txBody>
        </p:sp>
        <p:sp>
          <p:nvSpPr>
            <p:cNvPr id="65565" name="Text Box 22"/>
            <p:cNvSpPr txBox="1">
              <a:spLocks noChangeArrowheads="1"/>
            </p:cNvSpPr>
            <p:nvPr/>
          </p:nvSpPr>
          <p:spPr bwMode="auto">
            <a:xfrm>
              <a:off x="2672" y="3376"/>
              <a:ext cx="89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r>
                <a:rPr lang="en-US" sz="1300">
                  <a:cs typeface="ＭＳ Ｐゴシック" charset="0"/>
                </a:rPr>
                <a:t>-0.092</a:t>
              </a:r>
              <a:endParaRPr lang="en-US" sz="2200">
                <a:cs typeface="ＭＳ Ｐゴシック" charset="0"/>
              </a:endParaRPr>
            </a:p>
          </p:txBody>
        </p:sp>
        <p:sp>
          <p:nvSpPr>
            <p:cNvPr id="65566" name="Text Box 23"/>
            <p:cNvSpPr txBox="1">
              <a:spLocks noChangeArrowheads="1"/>
            </p:cNvSpPr>
            <p:nvPr/>
          </p:nvSpPr>
          <p:spPr bwMode="auto">
            <a:xfrm>
              <a:off x="1692" y="3612"/>
              <a:ext cx="864"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r>
                <a:rPr lang="en-US" sz="2200" baseline="30000" dirty="0" smtClean="0">
                  <a:cs typeface="ＭＳ Ｐゴシック" charset="0"/>
                </a:rPr>
                <a:t>8</a:t>
              </a:r>
              <a:r>
                <a:rPr lang="en-US" sz="2200" dirty="0" smtClean="0">
                  <a:cs typeface="ＭＳ Ｐゴシック" charset="0"/>
                </a:rPr>
                <a:t>Be+</a:t>
              </a:r>
              <a:r>
                <a:rPr lang="en-US" sz="2200" baseline="30000" dirty="0">
                  <a:cs typeface="ＭＳ Ｐゴシック" charset="0"/>
                </a:rPr>
                <a:t>4</a:t>
              </a:r>
              <a:r>
                <a:rPr lang="en-US" sz="2200" dirty="0">
                  <a:cs typeface="ＭＳ Ｐゴシック" charset="0"/>
                </a:rPr>
                <a:t>He</a:t>
              </a:r>
            </a:p>
          </p:txBody>
        </p:sp>
        <p:sp>
          <p:nvSpPr>
            <p:cNvPr id="65567" name="Line 24"/>
            <p:cNvSpPr>
              <a:spLocks noChangeShapeType="1"/>
            </p:cNvSpPr>
            <p:nvPr/>
          </p:nvSpPr>
          <p:spPr bwMode="auto">
            <a:xfrm>
              <a:off x="752" y="3553"/>
              <a:ext cx="2784" cy="0"/>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68" name="Text Box 25"/>
            <p:cNvSpPr txBox="1">
              <a:spLocks noChangeArrowheads="1"/>
            </p:cNvSpPr>
            <p:nvPr/>
          </p:nvSpPr>
          <p:spPr bwMode="auto">
            <a:xfrm>
              <a:off x="992" y="3600"/>
              <a:ext cx="464"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r>
                <a:rPr lang="en-US" sz="2200" baseline="30000">
                  <a:cs typeface="ＭＳ Ｐゴシック" charset="0"/>
                </a:rPr>
                <a:t>12</a:t>
              </a:r>
              <a:r>
                <a:rPr lang="en-US" sz="2200">
                  <a:cs typeface="ＭＳ Ｐゴシック" charset="0"/>
                </a:rPr>
                <a:t>C</a:t>
              </a:r>
              <a:endParaRPr lang="en-US" sz="2200" b="1" baseline="-25000">
                <a:cs typeface="ＭＳ Ｐゴシック" charset="0"/>
              </a:endParaRPr>
            </a:p>
          </p:txBody>
        </p:sp>
        <p:sp>
          <p:nvSpPr>
            <p:cNvPr id="65569" name="Text Box 26"/>
            <p:cNvSpPr txBox="1">
              <a:spLocks noChangeArrowheads="1"/>
            </p:cNvSpPr>
            <p:nvPr/>
          </p:nvSpPr>
          <p:spPr bwMode="auto">
            <a:xfrm>
              <a:off x="448" y="3456"/>
              <a:ext cx="96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r>
                <a:rPr lang="en-US" sz="1300" i="1">
                  <a:cs typeface="ＭＳ Ｐゴシック" charset="0"/>
                </a:rPr>
                <a:t>7.27</a:t>
              </a:r>
              <a:endParaRPr lang="en-US" sz="2200">
                <a:cs typeface="ＭＳ Ｐゴシック" charset="0"/>
              </a:endParaRPr>
            </a:p>
          </p:txBody>
        </p:sp>
        <p:grpSp>
          <p:nvGrpSpPr>
            <p:cNvPr id="65573" name="Group 36"/>
            <p:cNvGrpSpPr>
              <a:grpSpLocks/>
            </p:cNvGrpSpPr>
            <p:nvPr/>
          </p:nvGrpSpPr>
          <p:grpSpPr bwMode="auto">
            <a:xfrm>
              <a:off x="832" y="2400"/>
              <a:ext cx="896" cy="203"/>
              <a:chOff x="624" y="2976"/>
              <a:chExt cx="896" cy="203"/>
            </a:xfrm>
          </p:grpSpPr>
          <p:sp>
            <p:nvSpPr>
              <p:cNvPr id="65590" name="Line 37"/>
              <p:cNvSpPr>
                <a:spLocks noChangeShapeType="1"/>
              </p:cNvSpPr>
              <p:nvPr/>
            </p:nvSpPr>
            <p:spPr bwMode="auto">
              <a:xfrm>
                <a:off x="688" y="3144"/>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91" name="Text Box 38"/>
              <p:cNvSpPr txBox="1">
                <a:spLocks noChangeArrowheads="1"/>
              </p:cNvSpPr>
              <p:nvPr/>
            </p:nvSpPr>
            <p:spPr bwMode="auto">
              <a:xfrm>
                <a:off x="624" y="2976"/>
                <a:ext cx="89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r>
                  <a:rPr lang="en-US" sz="1300">
                    <a:cs typeface="ＭＳ Ｐゴシック" charset="0"/>
                  </a:rPr>
                  <a:t>12.71	1</a:t>
                </a:r>
                <a:r>
                  <a:rPr lang="en-US" sz="1300" baseline="30000">
                    <a:cs typeface="ＭＳ Ｐゴシック" charset="0"/>
                  </a:rPr>
                  <a:t>+</a:t>
                </a:r>
                <a:endParaRPr lang="en-US" sz="2200">
                  <a:cs typeface="ＭＳ Ｐゴシック" charset="0"/>
                </a:endParaRPr>
              </a:p>
            </p:txBody>
          </p:sp>
        </p:grpSp>
        <p:grpSp>
          <p:nvGrpSpPr>
            <p:cNvPr id="65576" name="Group 45"/>
            <p:cNvGrpSpPr>
              <a:grpSpLocks/>
            </p:cNvGrpSpPr>
            <p:nvPr/>
          </p:nvGrpSpPr>
          <p:grpSpPr bwMode="auto">
            <a:xfrm>
              <a:off x="832" y="1824"/>
              <a:ext cx="896" cy="203"/>
              <a:chOff x="624" y="2976"/>
              <a:chExt cx="896" cy="203"/>
            </a:xfrm>
          </p:grpSpPr>
          <p:sp>
            <p:nvSpPr>
              <p:cNvPr id="65584" name="Line 46"/>
              <p:cNvSpPr>
                <a:spLocks noChangeShapeType="1"/>
              </p:cNvSpPr>
              <p:nvPr/>
            </p:nvSpPr>
            <p:spPr bwMode="auto">
              <a:xfrm>
                <a:off x="688" y="3144"/>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85" name="Text Box 47"/>
              <p:cNvSpPr txBox="1">
                <a:spLocks noChangeArrowheads="1"/>
              </p:cNvSpPr>
              <p:nvPr/>
            </p:nvSpPr>
            <p:spPr bwMode="auto">
              <a:xfrm>
                <a:off x="624" y="2976"/>
                <a:ext cx="89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r>
                  <a:rPr lang="en-US" sz="1300">
                    <a:cs typeface="ＭＳ Ｐゴシック" charset="0"/>
                  </a:rPr>
                  <a:t>15.11	1</a:t>
                </a:r>
                <a:r>
                  <a:rPr lang="en-US" sz="1300" baseline="30000">
                    <a:cs typeface="ＭＳ Ｐゴシック" charset="0"/>
                  </a:rPr>
                  <a:t>+</a:t>
                </a:r>
                <a:endParaRPr lang="en-US" sz="2200">
                  <a:cs typeface="ＭＳ Ｐゴシック" charset="0"/>
                </a:endParaRPr>
              </a:p>
            </p:txBody>
          </p:sp>
        </p:grpSp>
        <p:sp>
          <p:nvSpPr>
            <p:cNvPr id="65580" name="Line 53"/>
            <p:cNvSpPr>
              <a:spLocks noChangeShapeType="1"/>
            </p:cNvSpPr>
            <p:nvPr/>
          </p:nvSpPr>
          <p:spPr bwMode="auto">
            <a:xfrm>
              <a:off x="896" y="3088"/>
              <a:ext cx="672" cy="0"/>
            </a:xfrm>
            <a:prstGeom prst="line">
              <a:avLst/>
            </a:prstGeom>
            <a:noFill/>
            <a:ln w="19050">
              <a:solidFill>
                <a:srgbClr val="39393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81" name="Text Box 54"/>
            <p:cNvSpPr txBox="1">
              <a:spLocks noChangeArrowheads="1"/>
            </p:cNvSpPr>
            <p:nvPr/>
          </p:nvSpPr>
          <p:spPr bwMode="auto">
            <a:xfrm>
              <a:off x="832" y="2908"/>
              <a:ext cx="89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r>
                <a:rPr lang="en-US" sz="1300" dirty="0">
                  <a:solidFill>
                    <a:srgbClr val="393939"/>
                  </a:solidFill>
                  <a:cs typeface="ＭＳ Ｐゴシック" charset="0"/>
                </a:rPr>
                <a:t>≈10           </a:t>
              </a:r>
              <a:r>
                <a:rPr lang="en-US" sz="1300" dirty="0" smtClean="0">
                  <a:solidFill>
                    <a:srgbClr val="393939"/>
                  </a:solidFill>
                  <a:cs typeface="ＭＳ Ｐゴシック" charset="0"/>
                </a:rPr>
                <a:t>0</a:t>
              </a:r>
              <a:r>
                <a:rPr lang="en-US" sz="1300" baseline="30000" dirty="0" smtClean="0">
                  <a:solidFill>
                    <a:srgbClr val="393939"/>
                  </a:solidFill>
                  <a:cs typeface="ＭＳ Ｐゴシック" charset="0"/>
                </a:rPr>
                <a:t>+</a:t>
              </a:r>
              <a:r>
                <a:rPr lang="en-US" sz="1300" dirty="0">
                  <a:solidFill>
                    <a:srgbClr val="393939"/>
                  </a:solidFill>
                  <a:cs typeface="ＭＳ Ｐゴシック" charset="0"/>
                </a:rPr>
                <a:t>/</a:t>
              </a:r>
              <a:r>
                <a:rPr lang="en-US" sz="1300" dirty="0" smtClean="0">
                  <a:solidFill>
                    <a:srgbClr val="393939"/>
                  </a:solidFill>
                  <a:cs typeface="ＭＳ Ｐゴシック" charset="0"/>
                </a:rPr>
                <a:t>2</a:t>
              </a:r>
              <a:r>
                <a:rPr lang="en-US" sz="1300" baseline="30000" dirty="0" smtClean="0">
                  <a:solidFill>
                    <a:srgbClr val="393939"/>
                  </a:solidFill>
                  <a:cs typeface="ＭＳ Ｐゴシック" charset="0"/>
                </a:rPr>
                <a:t>+</a:t>
              </a:r>
              <a:endParaRPr lang="en-US" sz="2200" dirty="0">
                <a:solidFill>
                  <a:srgbClr val="393939"/>
                </a:solidFill>
                <a:cs typeface="ＭＳ Ｐゴシック" charset="0"/>
              </a:endParaRPr>
            </a:p>
          </p:txBody>
        </p:sp>
      </p:grpSp>
      <p:grpSp>
        <p:nvGrpSpPr>
          <p:cNvPr id="65543" name="Group 55"/>
          <p:cNvGrpSpPr>
            <a:grpSpLocks/>
          </p:cNvGrpSpPr>
          <p:nvPr/>
        </p:nvGrpSpPr>
        <p:grpSpPr bwMode="auto">
          <a:xfrm>
            <a:off x="1153441" y="3243209"/>
            <a:ext cx="7634880" cy="1803064"/>
            <a:chOff x="897" y="2300"/>
            <a:chExt cx="5302" cy="1252"/>
          </a:xfrm>
        </p:grpSpPr>
        <p:grpSp>
          <p:nvGrpSpPr>
            <p:cNvPr id="65545" name="Group 56"/>
            <p:cNvGrpSpPr>
              <a:grpSpLocks/>
            </p:cNvGrpSpPr>
            <p:nvPr/>
          </p:nvGrpSpPr>
          <p:grpSpPr bwMode="auto">
            <a:xfrm>
              <a:off x="897" y="2504"/>
              <a:ext cx="2483" cy="1048"/>
              <a:chOff x="897" y="2504"/>
              <a:chExt cx="2483" cy="1048"/>
            </a:xfrm>
          </p:grpSpPr>
          <p:sp>
            <p:nvSpPr>
              <p:cNvPr id="65547" name="Line 57"/>
              <p:cNvSpPr>
                <a:spLocks noChangeShapeType="1"/>
              </p:cNvSpPr>
              <p:nvPr/>
            </p:nvSpPr>
            <p:spPr bwMode="auto">
              <a:xfrm>
                <a:off x="1579" y="2592"/>
                <a:ext cx="221" cy="864"/>
              </a:xfrm>
              <a:prstGeom prst="line">
                <a:avLst/>
              </a:prstGeom>
              <a:noFill/>
              <a:ln w="12700">
                <a:solidFill>
                  <a:srgbClr val="FF5108"/>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8" name="Line 58"/>
              <p:cNvSpPr>
                <a:spLocks noChangeShapeType="1"/>
              </p:cNvSpPr>
              <p:nvPr/>
            </p:nvSpPr>
            <p:spPr bwMode="auto">
              <a:xfrm flipV="1">
                <a:off x="2480" y="3520"/>
                <a:ext cx="184" cy="7"/>
              </a:xfrm>
              <a:prstGeom prst="line">
                <a:avLst/>
              </a:prstGeom>
              <a:noFill/>
              <a:ln w="12700">
                <a:solidFill>
                  <a:srgbClr val="FF5108"/>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9" name="Text Box 59"/>
              <p:cNvSpPr txBox="1">
                <a:spLocks noChangeArrowheads="1"/>
              </p:cNvSpPr>
              <p:nvPr/>
            </p:nvSpPr>
            <p:spPr bwMode="auto">
              <a:xfrm>
                <a:off x="1608" y="2504"/>
                <a:ext cx="464"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r>
                  <a:rPr lang="en-US" sz="2200" i="1" dirty="0">
                    <a:solidFill>
                      <a:srgbClr val="FF5108"/>
                    </a:solidFill>
                    <a:latin typeface="Symbol" charset="0"/>
                    <a:cs typeface="ＭＳ Ｐゴシック" charset="0"/>
                    <a:sym typeface="Symbol" charset="0"/>
                  </a:rPr>
                  <a:t></a:t>
                </a:r>
                <a:endParaRPr lang="en-US" sz="2200" dirty="0">
                  <a:cs typeface="ＭＳ Ｐゴシック" charset="0"/>
                </a:endParaRPr>
              </a:p>
            </p:txBody>
          </p:sp>
          <p:sp>
            <p:nvSpPr>
              <p:cNvPr id="65550" name="Line 60"/>
              <p:cNvSpPr>
                <a:spLocks noChangeShapeType="1"/>
              </p:cNvSpPr>
              <p:nvPr/>
            </p:nvSpPr>
            <p:spPr bwMode="auto">
              <a:xfrm>
                <a:off x="1796" y="3527"/>
                <a:ext cx="672" cy="0"/>
              </a:xfrm>
              <a:prstGeom prst="line">
                <a:avLst/>
              </a:prstGeom>
              <a:noFill/>
              <a:ln w="19050">
                <a:solidFill>
                  <a:srgbClr val="FF510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51" name="Line 61"/>
              <p:cNvSpPr>
                <a:spLocks noChangeShapeType="1"/>
              </p:cNvSpPr>
              <p:nvPr/>
            </p:nvSpPr>
            <p:spPr bwMode="auto">
              <a:xfrm>
                <a:off x="897" y="2572"/>
                <a:ext cx="672" cy="0"/>
              </a:xfrm>
              <a:prstGeom prst="line">
                <a:avLst/>
              </a:prstGeom>
              <a:noFill/>
              <a:ln w="19050">
                <a:solidFill>
                  <a:srgbClr val="FF510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52" name="Line 62"/>
              <p:cNvSpPr>
                <a:spLocks noChangeShapeType="1"/>
              </p:cNvSpPr>
              <p:nvPr/>
            </p:nvSpPr>
            <p:spPr bwMode="auto">
              <a:xfrm>
                <a:off x="2708" y="3552"/>
                <a:ext cx="672" cy="0"/>
              </a:xfrm>
              <a:prstGeom prst="line">
                <a:avLst/>
              </a:prstGeom>
              <a:noFill/>
              <a:ln w="19050">
                <a:solidFill>
                  <a:srgbClr val="FF510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5546" name="Text Box 63"/>
            <p:cNvSpPr txBox="1">
              <a:spLocks noChangeArrowheads="1"/>
            </p:cNvSpPr>
            <p:nvPr/>
          </p:nvSpPr>
          <p:spPr bwMode="auto">
            <a:xfrm>
              <a:off x="2880" y="2300"/>
              <a:ext cx="3319"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600" dirty="0">
                  <a:solidFill>
                    <a:srgbClr val="FF5108"/>
                  </a:solidFill>
                  <a:cs typeface="ＭＳ Ｐゴシック" charset="0"/>
                </a:rPr>
                <a:t>The 1</a:t>
              </a:r>
              <a:r>
                <a:rPr lang="en-US" sz="1600" baseline="30000" dirty="0">
                  <a:solidFill>
                    <a:srgbClr val="FF5108"/>
                  </a:solidFill>
                  <a:cs typeface="ＭＳ Ｐゴシック" charset="0"/>
                </a:rPr>
                <a:t>+</a:t>
              </a:r>
              <a:r>
                <a:rPr lang="en-US" sz="1600" dirty="0">
                  <a:solidFill>
                    <a:srgbClr val="FF5108"/>
                  </a:solidFill>
                  <a:cs typeface="ＭＳ Ｐゴシック" charset="0"/>
                </a:rPr>
                <a:t> </a:t>
              </a:r>
              <a:r>
                <a:rPr lang="en-US" sz="1600" dirty="0" smtClean="0">
                  <a:solidFill>
                    <a:srgbClr val="FF5108"/>
                  </a:solidFill>
                  <a:cs typeface="ＭＳ Ｐゴシック" charset="0"/>
                </a:rPr>
                <a:t>states </a:t>
              </a:r>
              <a:r>
                <a:rPr lang="en-US" sz="1600" dirty="0">
                  <a:solidFill>
                    <a:srgbClr val="FF5108"/>
                  </a:solidFill>
                  <a:cs typeface="ＭＳ Ｐゴシック" charset="0"/>
                </a:rPr>
                <a:t>cannot decay </a:t>
              </a:r>
              <a:r>
                <a:rPr lang="en-US" sz="1600" dirty="0" smtClean="0">
                  <a:solidFill>
                    <a:srgbClr val="FF5108"/>
                  </a:solidFill>
                  <a:cs typeface="ＭＳ Ｐゴシック" charset="0"/>
                </a:rPr>
                <a:t>via the </a:t>
              </a:r>
              <a:r>
                <a:rPr lang="en-US" sz="1600" baseline="30000" dirty="0">
                  <a:solidFill>
                    <a:srgbClr val="FF5108"/>
                  </a:solidFill>
                  <a:cs typeface="ＭＳ Ｐゴシック" charset="0"/>
                </a:rPr>
                <a:t>8</a:t>
              </a:r>
              <a:r>
                <a:rPr lang="en-US" sz="1600" dirty="0">
                  <a:solidFill>
                    <a:srgbClr val="FF5108"/>
                  </a:solidFill>
                  <a:cs typeface="ＭＳ Ｐゴシック" charset="0"/>
                </a:rPr>
                <a:t>Be ground state because it would require L=</a:t>
              </a:r>
              <a:r>
                <a:rPr lang="en-US" sz="1600" dirty="0" smtClean="0">
                  <a:solidFill>
                    <a:srgbClr val="FF5108"/>
                  </a:solidFill>
                  <a:cs typeface="ＭＳ Ｐゴシック" charset="0"/>
                </a:rPr>
                <a:t>1 and therefore a change in parity</a:t>
              </a:r>
              <a:endParaRPr lang="en-US" sz="1600" dirty="0">
                <a:solidFill>
                  <a:srgbClr val="FF5108"/>
                </a:solidFill>
                <a:cs typeface="ＭＳ Ｐゴシック" charset="0"/>
              </a:endParaRPr>
            </a:p>
          </p:txBody>
        </p:sp>
      </p:grpSp>
      <p:pic>
        <p:nvPicPr>
          <p:cNvPr id="38" name="Picture 2" descr="igisol_n12_2"/>
          <p:cNvPicPr>
            <a:picLocks noChangeAspect="1" noChangeArrowheads="1"/>
          </p:cNvPicPr>
          <p:nvPr/>
        </p:nvPicPr>
        <p:blipFill rotWithShape="1">
          <a:blip r:embed="rId3">
            <a:extLst>
              <a:ext uri="{28A0092B-C50C-407E-A947-70E740481C1C}">
                <a14:useLocalDpi xmlns:a14="http://schemas.microsoft.com/office/drawing/2010/main" val="0"/>
              </a:ext>
            </a:extLst>
          </a:blip>
          <a:srcRect t="4003" r="6004" b="47989"/>
          <a:stretch/>
        </p:blipFill>
        <p:spPr bwMode="auto">
          <a:xfrm>
            <a:off x="3945497" y="609587"/>
            <a:ext cx="4509000" cy="230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9" name="Curved Connector 38"/>
          <p:cNvCxnSpPr>
            <a:cxnSpLocks noChangeShapeType="1"/>
          </p:cNvCxnSpPr>
          <p:nvPr/>
        </p:nvCxnSpPr>
        <p:spPr bwMode="auto">
          <a:xfrm rot="16200000" flipH="1">
            <a:off x="5268347" y="1854019"/>
            <a:ext cx="449719" cy="211028"/>
          </a:xfrm>
          <a:prstGeom prst="curvedConnector3">
            <a:avLst>
              <a:gd name="adj1" fmla="val 50000"/>
            </a:avLst>
          </a:prstGeom>
          <a:noFill/>
          <a:ln w="317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40" name="TextBox 39"/>
          <p:cNvSpPr txBox="1"/>
          <p:nvPr/>
        </p:nvSpPr>
        <p:spPr>
          <a:xfrm>
            <a:off x="4595604" y="1223257"/>
            <a:ext cx="2441694" cy="528350"/>
          </a:xfrm>
          <a:prstGeom prst="rect">
            <a:avLst/>
          </a:prstGeom>
          <a:noFill/>
        </p:spPr>
        <p:txBody>
          <a:bodyPr wrap="none" rtlCol="0">
            <a:spAutoFit/>
          </a:bodyPr>
          <a:lstStyle/>
          <a:p>
            <a:r>
              <a:rPr lang="en-US" sz="2000" dirty="0" smtClean="0">
                <a:solidFill>
                  <a:srgbClr val="FF0000"/>
                </a:solidFill>
              </a:rPr>
              <a:t>Natural parity states</a:t>
            </a:r>
            <a:endParaRPr lang="en-US" sz="2000" dirty="0">
              <a:solidFill>
                <a:srgbClr val="FF0000"/>
              </a:solidFill>
            </a:endParaRPr>
          </a:p>
        </p:txBody>
      </p:sp>
      <p:sp>
        <p:nvSpPr>
          <p:cNvPr id="2" name="Rectangle 1"/>
          <p:cNvSpPr/>
          <p:nvPr/>
        </p:nvSpPr>
        <p:spPr bwMode="auto">
          <a:xfrm>
            <a:off x="4476749" y="2833145"/>
            <a:ext cx="3635375" cy="167230"/>
          </a:xfrm>
          <a:prstGeom prst="rect">
            <a:avLst/>
          </a:prstGeom>
          <a:solidFill>
            <a:schemeClr val="bg1"/>
          </a:solidFill>
          <a:ln w="1778"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3600"/>
              </a:lnSpc>
              <a:spcBef>
                <a:spcPct val="0"/>
              </a:spcBef>
              <a:spcAft>
                <a:spcPct val="0"/>
              </a:spcAft>
              <a:buClrTx/>
              <a:buSzTx/>
              <a:buFont typeface="AU Passata" pitchFamily="34" charset="0"/>
              <a:buNone/>
              <a:tabLst/>
            </a:pPr>
            <a:endParaRPr kumimoji="0" lang="en-US" sz="3600" b="0" i="0" u="none" strike="noStrike" cap="none" normalizeH="0" baseline="0" smtClean="0">
              <a:ln>
                <a:noFill/>
              </a:ln>
              <a:solidFill>
                <a:schemeClr val="tx1"/>
              </a:solidFill>
              <a:effectLst/>
              <a:latin typeface="AU Passata" pitchFamily="34" charset="0"/>
            </a:endParaRPr>
          </a:p>
        </p:txBody>
      </p:sp>
    </p:spTree>
    <p:extLst>
      <p:ext uri="{BB962C8B-B14F-4D97-AF65-F5344CB8AC3E}">
        <p14:creationId xmlns:p14="http://schemas.microsoft.com/office/powerpoint/2010/main" val="39295080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3161598667"/>
              </p:ext>
            </p:extLst>
          </p:nvPr>
        </p:nvGraphicFramePr>
        <p:xfrm>
          <a:off x="4788024" y="2204864"/>
          <a:ext cx="4134875" cy="2276872"/>
        </p:xfrm>
        <a:graphic>
          <a:graphicData uri="http://schemas.openxmlformats.org/drawingml/2006/chart">
            <c:chart xmlns:c="http://schemas.openxmlformats.org/drawingml/2006/chart" xmlns:r="http://schemas.openxmlformats.org/officeDocument/2006/relationships" r:id="rId2"/>
          </a:graphicData>
        </a:graphic>
      </p:graphicFrame>
      <p:pic>
        <p:nvPicPr>
          <p:cNvPr id="12" name="Picture 11" descr="ykis_fynbo2.gif"/>
          <p:cNvPicPr>
            <a:picLocks noChangeAspect="1"/>
          </p:cNvPicPr>
          <p:nvPr/>
        </p:nvPicPr>
        <p:blipFill rotWithShape="1">
          <a:blip r:embed="rId3">
            <a:alphaModFix/>
            <a:extLst>
              <a:ext uri="{28A0092B-C50C-407E-A947-70E740481C1C}">
                <a14:useLocalDpi xmlns:a14="http://schemas.microsoft.com/office/drawing/2010/main" val="0"/>
              </a:ext>
            </a:extLst>
          </a:blip>
          <a:srcRect l="5573" t="50004" r="14587" b="14824"/>
          <a:stretch/>
        </p:blipFill>
        <p:spPr>
          <a:xfrm>
            <a:off x="791633" y="4821686"/>
            <a:ext cx="3780367" cy="2036314"/>
          </a:xfrm>
          <a:prstGeom prst="rect">
            <a:avLst/>
          </a:prstGeom>
        </p:spPr>
      </p:pic>
      <p:pic>
        <p:nvPicPr>
          <p:cNvPr id="16" name="Picture 2" descr="kvi_n12"/>
          <p:cNvPicPr>
            <a:picLocks noChangeAspect="1" noChangeArrowheads="1"/>
          </p:cNvPicPr>
          <p:nvPr/>
        </p:nvPicPr>
        <p:blipFill rotWithShape="1">
          <a:blip r:embed="rId4">
            <a:extLst>
              <a:ext uri="{28A0092B-C50C-407E-A947-70E740481C1C}">
                <a14:useLocalDpi xmlns:a14="http://schemas.microsoft.com/office/drawing/2010/main" val="0"/>
              </a:ext>
            </a:extLst>
          </a:blip>
          <a:srcRect t="50412" r="4941" b="4942"/>
          <a:stretch/>
        </p:blipFill>
        <p:spPr bwMode="auto">
          <a:xfrm>
            <a:off x="755576" y="332656"/>
            <a:ext cx="3989979" cy="187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5"/>
          <a:stretch>
            <a:fillRect/>
          </a:stretch>
        </p:blipFill>
        <p:spPr>
          <a:xfrm>
            <a:off x="1187624" y="2420888"/>
            <a:ext cx="3261017" cy="2160240"/>
          </a:xfrm>
          <a:prstGeom prst="rect">
            <a:avLst/>
          </a:prstGeom>
        </p:spPr>
      </p:pic>
      <p:sp>
        <p:nvSpPr>
          <p:cNvPr id="23" name="TextBox 22"/>
          <p:cNvSpPr txBox="1"/>
          <p:nvPr/>
        </p:nvSpPr>
        <p:spPr>
          <a:xfrm>
            <a:off x="-36512" y="764704"/>
            <a:ext cx="988742" cy="541174"/>
          </a:xfrm>
          <a:prstGeom prst="rect">
            <a:avLst/>
          </a:prstGeom>
          <a:noFill/>
        </p:spPr>
        <p:txBody>
          <a:bodyPr wrap="none" rtlCol="0">
            <a:spAutoFit/>
          </a:bodyPr>
          <a:lstStyle/>
          <a:p>
            <a:r>
              <a:rPr lang="en-US" sz="2500" dirty="0" smtClean="0">
                <a:solidFill>
                  <a:srgbClr val="0000FF"/>
                </a:solidFill>
              </a:rPr>
              <a:t>B(GT)</a:t>
            </a:r>
            <a:endParaRPr lang="en-US" sz="2500" dirty="0">
              <a:solidFill>
                <a:srgbClr val="0000FF"/>
              </a:solidFill>
            </a:endParaRPr>
          </a:p>
        </p:txBody>
      </p:sp>
      <p:sp>
        <p:nvSpPr>
          <p:cNvPr id="24" name="TextBox 23"/>
          <p:cNvSpPr txBox="1"/>
          <p:nvPr/>
        </p:nvSpPr>
        <p:spPr>
          <a:xfrm>
            <a:off x="-36512" y="3140968"/>
            <a:ext cx="1047094" cy="1002839"/>
          </a:xfrm>
          <a:prstGeom prst="rect">
            <a:avLst/>
          </a:prstGeom>
          <a:noFill/>
        </p:spPr>
        <p:txBody>
          <a:bodyPr wrap="none" rtlCol="0">
            <a:spAutoFit/>
          </a:bodyPr>
          <a:lstStyle/>
          <a:p>
            <a:r>
              <a:rPr lang="en-US" sz="2500" dirty="0" smtClean="0">
                <a:solidFill>
                  <a:srgbClr val="0000FF"/>
                </a:solidFill>
              </a:rPr>
              <a:t>B(M1)</a:t>
            </a:r>
          </a:p>
          <a:p>
            <a:r>
              <a:rPr lang="en-US" sz="2500" dirty="0" smtClean="0">
                <a:solidFill>
                  <a:srgbClr val="0000FF"/>
                </a:solidFill>
              </a:rPr>
              <a:t>1</a:t>
            </a:r>
            <a:r>
              <a:rPr lang="en-US" sz="2500" baseline="30000" dirty="0" smtClean="0">
                <a:solidFill>
                  <a:srgbClr val="0000FF"/>
                </a:solidFill>
              </a:rPr>
              <a:t>+</a:t>
            </a:r>
            <a:r>
              <a:rPr lang="en-US" sz="2500" dirty="0" smtClean="0">
                <a:solidFill>
                  <a:srgbClr val="0000FF"/>
                </a:solidFill>
              </a:rPr>
              <a:t>,T=1</a:t>
            </a:r>
            <a:endParaRPr lang="en-US" sz="2500" dirty="0">
              <a:solidFill>
                <a:srgbClr val="0000FF"/>
              </a:solidFill>
            </a:endParaRPr>
          </a:p>
        </p:txBody>
      </p:sp>
      <p:sp>
        <p:nvSpPr>
          <p:cNvPr id="25" name="TextBox 24"/>
          <p:cNvSpPr txBox="1"/>
          <p:nvPr/>
        </p:nvSpPr>
        <p:spPr>
          <a:xfrm>
            <a:off x="-36512" y="5373216"/>
            <a:ext cx="1047094" cy="1002839"/>
          </a:xfrm>
          <a:prstGeom prst="rect">
            <a:avLst/>
          </a:prstGeom>
          <a:noFill/>
        </p:spPr>
        <p:txBody>
          <a:bodyPr wrap="none" rtlCol="0">
            <a:spAutoFit/>
          </a:bodyPr>
          <a:lstStyle/>
          <a:p>
            <a:r>
              <a:rPr lang="en-US" sz="2500" dirty="0" smtClean="0">
                <a:solidFill>
                  <a:srgbClr val="0000FF"/>
                </a:solidFill>
              </a:rPr>
              <a:t>B(M1)</a:t>
            </a:r>
          </a:p>
          <a:p>
            <a:r>
              <a:rPr lang="en-US" sz="2500" dirty="0" smtClean="0">
                <a:solidFill>
                  <a:srgbClr val="0000FF"/>
                </a:solidFill>
              </a:rPr>
              <a:t>2</a:t>
            </a:r>
            <a:r>
              <a:rPr lang="en-US" sz="2500" baseline="30000" dirty="0" smtClean="0">
                <a:solidFill>
                  <a:srgbClr val="0000FF"/>
                </a:solidFill>
              </a:rPr>
              <a:t>+</a:t>
            </a:r>
            <a:r>
              <a:rPr lang="en-US" sz="2500" dirty="0" smtClean="0">
                <a:solidFill>
                  <a:srgbClr val="0000FF"/>
                </a:solidFill>
              </a:rPr>
              <a:t>,T=1</a:t>
            </a:r>
            <a:endParaRPr lang="en-US" sz="2500" dirty="0">
              <a:solidFill>
                <a:srgbClr val="0000FF"/>
              </a:solidFill>
            </a:endParaRPr>
          </a:p>
        </p:txBody>
      </p:sp>
      <p:grpSp>
        <p:nvGrpSpPr>
          <p:cNvPr id="27" name="Group 26"/>
          <p:cNvGrpSpPr/>
          <p:nvPr/>
        </p:nvGrpSpPr>
        <p:grpSpPr>
          <a:xfrm>
            <a:off x="4788024" y="-171400"/>
            <a:ext cx="4248472" cy="2475656"/>
            <a:chOff x="4788024" y="-171400"/>
            <a:chExt cx="4248472" cy="2475656"/>
          </a:xfrm>
        </p:grpSpPr>
        <p:graphicFrame>
          <p:nvGraphicFramePr>
            <p:cNvPr id="9" name="Chart 8"/>
            <p:cNvGraphicFramePr>
              <a:graphicFrameLocks/>
            </p:cNvGraphicFramePr>
            <p:nvPr>
              <p:extLst>
                <p:ext uri="{D42A27DB-BD31-4B8C-83A1-F6EECF244321}">
                  <p14:modId xmlns:p14="http://schemas.microsoft.com/office/powerpoint/2010/main" val="1580916054"/>
                </p:ext>
              </p:extLst>
            </p:nvPr>
          </p:nvGraphicFramePr>
          <p:xfrm>
            <a:off x="4788024" y="0"/>
            <a:ext cx="4248472" cy="2304256"/>
          </p:xfrm>
          <a:graphic>
            <a:graphicData uri="http://schemas.openxmlformats.org/drawingml/2006/chart">
              <c:chart xmlns:c="http://schemas.openxmlformats.org/drawingml/2006/chart" xmlns:r="http://schemas.openxmlformats.org/officeDocument/2006/relationships" r:id="rId6"/>
            </a:graphicData>
          </a:graphic>
        </p:graphicFrame>
        <p:sp>
          <p:nvSpPr>
            <p:cNvPr id="26" name="TextBox 25"/>
            <p:cNvSpPr txBox="1"/>
            <p:nvPr/>
          </p:nvSpPr>
          <p:spPr>
            <a:xfrm>
              <a:off x="6372200" y="-171400"/>
              <a:ext cx="1571262" cy="541174"/>
            </a:xfrm>
            <a:prstGeom prst="rect">
              <a:avLst/>
            </a:prstGeom>
            <a:noFill/>
          </p:spPr>
          <p:txBody>
            <a:bodyPr wrap="none" rtlCol="0">
              <a:spAutoFit/>
            </a:bodyPr>
            <a:lstStyle/>
            <a:p>
              <a:r>
                <a:rPr lang="en-US" sz="2500" dirty="0" smtClean="0">
                  <a:solidFill>
                    <a:srgbClr val="FF0000"/>
                  </a:solidFill>
                </a:rPr>
                <a:t>Data</a:t>
              </a:r>
              <a:r>
                <a:rPr lang="en-US" sz="2500" dirty="0" smtClean="0">
                  <a:solidFill>
                    <a:srgbClr val="0000FF"/>
                  </a:solidFill>
                </a:rPr>
                <a:t> FMD</a:t>
              </a:r>
              <a:endParaRPr lang="en-US" sz="2500" dirty="0">
                <a:solidFill>
                  <a:srgbClr val="0000FF"/>
                </a:solidFill>
              </a:endParaRPr>
            </a:p>
          </p:txBody>
        </p:sp>
      </p:grpSp>
      <p:graphicFrame>
        <p:nvGraphicFramePr>
          <p:cNvPr id="28" name="Chart 27"/>
          <p:cNvGraphicFramePr>
            <a:graphicFrameLocks/>
          </p:cNvGraphicFramePr>
          <p:nvPr>
            <p:extLst>
              <p:ext uri="{D42A27DB-BD31-4B8C-83A1-F6EECF244321}">
                <p14:modId xmlns:p14="http://schemas.microsoft.com/office/powerpoint/2010/main" val="1173897278"/>
              </p:ext>
            </p:extLst>
          </p:nvPr>
        </p:nvGraphicFramePr>
        <p:xfrm>
          <a:off x="4860032" y="4439899"/>
          <a:ext cx="4067944" cy="244827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975242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28" grpId="0">
        <p:bldAsOne/>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1026"/>
          <p:cNvPicPr>
            <a:picLocks noChangeAspect="1" noChangeArrowheads="1"/>
          </p:cNvPicPr>
          <p:nvPr/>
        </p:nvPicPr>
        <p:blipFill>
          <a:blip r:embed="rId3">
            <a:extLst>
              <a:ext uri="{28A0092B-C50C-407E-A947-70E740481C1C}">
                <a14:useLocalDpi xmlns:a14="http://schemas.microsoft.com/office/drawing/2010/main" val="0"/>
              </a:ext>
            </a:extLst>
          </a:blip>
          <a:srcRect b="3401"/>
          <a:stretch>
            <a:fillRect/>
          </a:stretch>
        </p:blipFill>
        <p:spPr bwMode="auto">
          <a:xfrm>
            <a:off x="2243300" y="1144920"/>
            <a:ext cx="6912000" cy="466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Group 44"/>
          <p:cNvGrpSpPr>
            <a:grpSpLocks/>
          </p:cNvGrpSpPr>
          <p:nvPr/>
        </p:nvGrpSpPr>
        <p:grpSpPr bwMode="auto">
          <a:xfrm>
            <a:off x="0" y="1589927"/>
            <a:ext cx="3110400" cy="4647368"/>
            <a:chOff x="0" y="1104"/>
            <a:chExt cx="2160" cy="3227"/>
          </a:xfrm>
        </p:grpSpPr>
        <p:sp>
          <p:nvSpPr>
            <p:cNvPr id="46" name="Text Box 20"/>
            <p:cNvSpPr txBox="1">
              <a:spLocks noChangeArrowheads="1"/>
            </p:cNvSpPr>
            <p:nvPr/>
          </p:nvSpPr>
          <p:spPr bwMode="auto">
            <a:xfrm>
              <a:off x="688" y="4032"/>
              <a:ext cx="464"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algn="ctr" defTabSz="829452">
                <a:spcBef>
                  <a:spcPct val="50000"/>
                </a:spcBef>
              </a:pPr>
              <a:r>
                <a:rPr lang="en-US" sz="2200" baseline="30000">
                  <a:cs typeface="ＭＳ Ｐゴシック" charset="0"/>
                </a:rPr>
                <a:t>12</a:t>
              </a:r>
              <a:r>
                <a:rPr lang="en-US" sz="2200">
                  <a:cs typeface="ＭＳ Ｐゴシック" charset="0"/>
                </a:rPr>
                <a:t>C</a:t>
              </a:r>
            </a:p>
          </p:txBody>
        </p:sp>
        <p:sp>
          <p:nvSpPr>
            <p:cNvPr id="47" name="Line 22"/>
            <p:cNvSpPr>
              <a:spLocks noChangeShapeType="1"/>
            </p:cNvSpPr>
            <p:nvPr/>
          </p:nvSpPr>
          <p:spPr bwMode="auto">
            <a:xfrm>
              <a:off x="623" y="2099"/>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 name="Line 23"/>
            <p:cNvSpPr>
              <a:spLocks noChangeShapeType="1"/>
            </p:cNvSpPr>
            <p:nvPr/>
          </p:nvSpPr>
          <p:spPr bwMode="auto">
            <a:xfrm>
              <a:off x="623" y="3563"/>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 name="Line 24"/>
            <p:cNvSpPr>
              <a:spLocks noChangeShapeType="1"/>
            </p:cNvSpPr>
            <p:nvPr/>
          </p:nvSpPr>
          <p:spPr bwMode="auto">
            <a:xfrm>
              <a:off x="623" y="3947"/>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 name="Text Box 25"/>
            <p:cNvSpPr txBox="1">
              <a:spLocks noChangeArrowheads="1"/>
            </p:cNvSpPr>
            <p:nvPr/>
          </p:nvSpPr>
          <p:spPr bwMode="auto">
            <a:xfrm>
              <a:off x="559" y="1942"/>
              <a:ext cx="89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300">
                  <a:cs typeface="ＭＳ Ｐゴシック" charset="0"/>
                </a:rPr>
                <a:t>12.71	1</a:t>
              </a:r>
              <a:r>
                <a:rPr lang="en-US" sz="1300" baseline="30000">
                  <a:cs typeface="ＭＳ Ｐゴシック" charset="0"/>
                </a:rPr>
                <a:t>+</a:t>
              </a:r>
              <a:endParaRPr lang="en-US" sz="2200">
                <a:cs typeface="ＭＳ Ｐゴシック" charset="0"/>
              </a:endParaRPr>
            </a:p>
          </p:txBody>
        </p:sp>
        <p:sp>
          <p:nvSpPr>
            <p:cNvPr id="51" name="Rectangle 26"/>
            <p:cNvSpPr>
              <a:spLocks noChangeArrowheads="1"/>
            </p:cNvSpPr>
            <p:nvPr/>
          </p:nvSpPr>
          <p:spPr bwMode="auto">
            <a:xfrm>
              <a:off x="632" y="2614"/>
              <a:ext cx="672" cy="310"/>
            </a:xfrm>
            <a:prstGeom prst="rect">
              <a:avLst/>
            </a:prstGeom>
            <a:solidFill>
              <a:srgbClr val="B9B9B9">
                <a:alpha val="788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829452" eaLnBrk="0"/>
              <a:endParaRPr lang="da-DK" sz="2200">
                <a:cs typeface="ＭＳ Ｐゴシック" charset="0"/>
              </a:endParaRPr>
            </a:p>
          </p:txBody>
        </p:sp>
        <p:sp>
          <p:nvSpPr>
            <p:cNvPr id="52" name="Line 27"/>
            <p:cNvSpPr>
              <a:spLocks noChangeShapeType="1"/>
            </p:cNvSpPr>
            <p:nvPr/>
          </p:nvSpPr>
          <p:spPr bwMode="auto">
            <a:xfrm>
              <a:off x="623" y="2769"/>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 name="Text Box 28"/>
            <p:cNvSpPr txBox="1">
              <a:spLocks noChangeArrowheads="1"/>
            </p:cNvSpPr>
            <p:nvPr/>
          </p:nvSpPr>
          <p:spPr bwMode="auto">
            <a:xfrm>
              <a:off x="588" y="2614"/>
              <a:ext cx="89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300">
                  <a:cs typeface="ＭＳ Ｐゴシック" charset="0"/>
                </a:rPr>
                <a:t>≈10.3           (0</a:t>
              </a:r>
              <a:r>
                <a:rPr lang="en-US" sz="1300" baseline="30000">
                  <a:cs typeface="ＭＳ Ｐゴシック" charset="0"/>
                </a:rPr>
                <a:t>+</a:t>
              </a:r>
              <a:r>
                <a:rPr lang="en-US" sz="1300">
                  <a:cs typeface="ＭＳ Ｐゴシック" charset="0"/>
                </a:rPr>
                <a:t>)</a:t>
              </a:r>
            </a:p>
          </p:txBody>
        </p:sp>
        <p:sp>
          <p:nvSpPr>
            <p:cNvPr id="54" name="Text Box 29"/>
            <p:cNvSpPr txBox="1">
              <a:spLocks noChangeArrowheads="1"/>
            </p:cNvSpPr>
            <p:nvPr/>
          </p:nvSpPr>
          <p:spPr bwMode="auto">
            <a:xfrm>
              <a:off x="567" y="3395"/>
              <a:ext cx="89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300" dirty="0">
                  <a:cs typeface="ＭＳ Ｐゴシック" charset="0"/>
                </a:rPr>
                <a:t>4.44	2</a:t>
              </a:r>
              <a:r>
                <a:rPr lang="en-US" sz="1300" baseline="30000" dirty="0">
                  <a:cs typeface="ＭＳ Ｐゴシック" charset="0"/>
                </a:rPr>
                <a:t>+</a:t>
              </a:r>
              <a:endParaRPr lang="en-US" sz="2200" dirty="0">
                <a:cs typeface="ＭＳ Ｐゴシック" charset="0"/>
              </a:endParaRPr>
            </a:p>
          </p:txBody>
        </p:sp>
        <p:sp>
          <p:nvSpPr>
            <p:cNvPr id="55" name="Text Box 30"/>
            <p:cNvSpPr txBox="1">
              <a:spLocks noChangeArrowheads="1"/>
            </p:cNvSpPr>
            <p:nvPr/>
          </p:nvSpPr>
          <p:spPr bwMode="auto">
            <a:xfrm>
              <a:off x="559" y="3779"/>
              <a:ext cx="89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300">
                  <a:cs typeface="ＭＳ Ｐゴシック" charset="0"/>
                </a:rPr>
                <a:t>g.s.	0</a:t>
              </a:r>
              <a:r>
                <a:rPr lang="en-US" sz="1300" baseline="30000">
                  <a:cs typeface="ＭＳ Ｐゴシック" charset="0"/>
                </a:rPr>
                <a:t>+</a:t>
              </a:r>
              <a:endParaRPr lang="en-US" sz="2200">
                <a:cs typeface="ＭＳ Ｐゴシック" charset="0"/>
              </a:endParaRPr>
            </a:p>
          </p:txBody>
        </p:sp>
        <p:sp>
          <p:nvSpPr>
            <p:cNvPr id="56" name="Line 31"/>
            <p:cNvSpPr>
              <a:spLocks noChangeShapeType="1"/>
            </p:cNvSpPr>
            <p:nvPr/>
          </p:nvSpPr>
          <p:spPr bwMode="auto">
            <a:xfrm>
              <a:off x="623" y="3203"/>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 name="Text Box 32"/>
            <p:cNvSpPr txBox="1">
              <a:spLocks noChangeArrowheads="1"/>
            </p:cNvSpPr>
            <p:nvPr/>
          </p:nvSpPr>
          <p:spPr bwMode="auto">
            <a:xfrm>
              <a:off x="567" y="3035"/>
              <a:ext cx="89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300">
                  <a:cs typeface="ＭＳ Ｐゴシック" charset="0"/>
                </a:rPr>
                <a:t>7.65	0</a:t>
              </a:r>
              <a:r>
                <a:rPr lang="en-US" sz="1300" baseline="30000">
                  <a:cs typeface="ＭＳ Ｐゴシック" charset="0"/>
                </a:rPr>
                <a:t>+</a:t>
              </a:r>
              <a:endParaRPr lang="en-US" sz="2200">
                <a:cs typeface="ＭＳ Ｐゴシック" charset="0"/>
              </a:endParaRPr>
            </a:p>
          </p:txBody>
        </p:sp>
        <p:sp>
          <p:nvSpPr>
            <p:cNvPr id="58" name="Line 33"/>
            <p:cNvSpPr>
              <a:spLocks noChangeShapeType="1"/>
            </p:cNvSpPr>
            <p:nvPr/>
          </p:nvSpPr>
          <p:spPr bwMode="auto">
            <a:xfrm>
              <a:off x="623" y="2963"/>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 name="Text Box 34"/>
            <p:cNvSpPr txBox="1">
              <a:spLocks noChangeArrowheads="1"/>
            </p:cNvSpPr>
            <p:nvPr/>
          </p:nvSpPr>
          <p:spPr bwMode="auto">
            <a:xfrm>
              <a:off x="578" y="2784"/>
              <a:ext cx="89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300">
                  <a:cs typeface="ＭＳ Ｐゴシック" charset="0"/>
                </a:rPr>
                <a:t>9.64	3</a:t>
              </a:r>
              <a:r>
                <a:rPr lang="en-US" sz="1300" baseline="30000">
                  <a:cs typeface="ＭＳ Ｐゴシック" charset="0"/>
                </a:rPr>
                <a:t>-</a:t>
              </a:r>
              <a:endParaRPr lang="en-US" sz="2200">
                <a:cs typeface="ＭＳ Ｐゴシック" charset="0"/>
              </a:endParaRPr>
            </a:p>
          </p:txBody>
        </p:sp>
        <p:sp>
          <p:nvSpPr>
            <p:cNvPr id="60" name="Line 35"/>
            <p:cNvSpPr>
              <a:spLocks noChangeShapeType="1"/>
            </p:cNvSpPr>
            <p:nvPr/>
          </p:nvSpPr>
          <p:spPr bwMode="auto">
            <a:xfrm>
              <a:off x="623" y="2564"/>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 name="Text Box 36"/>
            <p:cNvSpPr txBox="1">
              <a:spLocks noChangeArrowheads="1"/>
            </p:cNvSpPr>
            <p:nvPr/>
          </p:nvSpPr>
          <p:spPr bwMode="auto">
            <a:xfrm>
              <a:off x="567" y="2396"/>
              <a:ext cx="89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300">
                  <a:cs typeface="ＭＳ Ｐゴシック" charset="0"/>
                </a:rPr>
                <a:t>10.84	1</a:t>
              </a:r>
              <a:r>
                <a:rPr lang="en-US" sz="1300" baseline="30000">
                  <a:cs typeface="ＭＳ Ｐゴシック" charset="0"/>
                </a:rPr>
                <a:t>-</a:t>
              </a:r>
              <a:endParaRPr lang="en-US" sz="2200">
                <a:cs typeface="ＭＳ Ｐゴシック" charset="0"/>
              </a:endParaRPr>
            </a:p>
          </p:txBody>
        </p:sp>
        <p:sp>
          <p:nvSpPr>
            <p:cNvPr id="62" name="Line 37"/>
            <p:cNvSpPr>
              <a:spLocks noChangeShapeType="1"/>
            </p:cNvSpPr>
            <p:nvPr/>
          </p:nvSpPr>
          <p:spPr bwMode="auto">
            <a:xfrm>
              <a:off x="623" y="2339"/>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 name="Text Box 38"/>
            <p:cNvSpPr txBox="1">
              <a:spLocks noChangeArrowheads="1"/>
            </p:cNvSpPr>
            <p:nvPr/>
          </p:nvSpPr>
          <p:spPr bwMode="auto">
            <a:xfrm>
              <a:off x="567" y="2171"/>
              <a:ext cx="89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300">
                  <a:cs typeface="ＭＳ Ｐゴシック" charset="0"/>
                </a:rPr>
                <a:t>11.83	2</a:t>
              </a:r>
              <a:r>
                <a:rPr lang="en-US" sz="1300" baseline="30000">
                  <a:cs typeface="ＭＳ Ｐゴシック" charset="0"/>
                </a:rPr>
                <a:t>-</a:t>
              </a:r>
              <a:endParaRPr lang="en-US" sz="2200">
                <a:cs typeface="ＭＳ Ｐゴシック" charset="0"/>
              </a:endParaRPr>
            </a:p>
          </p:txBody>
        </p:sp>
        <p:sp>
          <p:nvSpPr>
            <p:cNvPr id="64" name="Line 39"/>
            <p:cNvSpPr>
              <a:spLocks noChangeShapeType="1"/>
            </p:cNvSpPr>
            <p:nvPr/>
          </p:nvSpPr>
          <p:spPr bwMode="auto">
            <a:xfrm>
              <a:off x="623" y="1907"/>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 name="Text Box 40"/>
            <p:cNvSpPr txBox="1">
              <a:spLocks noChangeArrowheads="1"/>
            </p:cNvSpPr>
            <p:nvPr/>
          </p:nvSpPr>
          <p:spPr bwMode="auto">
            <a:xfrm>
              <a:off x="567" y="1739"/>
              <a:ext cx="89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300">
                  <a:cs typeface="ＭＳ Ｐゴシック" charset="0"/>
                </a:rPr>
                <a:t>13.35            (2</a:t>
              </a:r>
              <a:r>
                <a:rPr lang="en-US" sz="1300" baseline="30000">
                  <a:cs typeface="ＭＳ Ｐゴシック" charset="0"/>
                </a:rPr>
                <a:t>-</a:t>
              </a:r>
              <a:r>
                <a:rPr lang="en-US" sz="1300">
                  <a:cs typeface="ＭＳ Ｐゴシック" charset="0"/>
                </a:rPr>
                <a:t>)</a:t>
              </a:r>
              <a:endParaRPr lang="en-US" sz="2200">
                <a:cs typeface="ＭＳ Ｐゴシック" charset="0"/>
              </a:endParaRPr>
            </a:p>
          </p:txBody>
        </p:sp>
        <p:sp>
          <p:nvSpPr>
            <p:cNvPr id="66" name="Line 41"/>
            <p:cNvSpPr>
              <a:spLocks noChangeShapeType="1"/>
            </p:cNvSpPr>
            <p:nvPr/>
          </p:nvSpPr>
          <p:spPr bwMode="auto">
            <a:xfrm>
              <a:off x="631" y="1693"/>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 name="Text Box 42"/>
            <p:cNvSpPr txBox="1">
              <a:spLocks noChangeArrowheads="1"/>
            </p:cNvSpPr>
            <p:nvPr/>
          </p:nvSpPr>
          <p:spPr bwMode="auto">
            <a:xfrm>
              <a:off x="567" y="1536"/>
              <a:ext cx="89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300">
                  <a:cs typeface="ＭＳ Ｐゴシック" charset="0"/>
                </a:rPr>
                <a:t>14.08	4</a:t>
              </a:r>
              <a:r>
                <a:rPr lang="en-US" sz="1300" baseline="30000">
                  <a:cs typeface="ＭＳ Ｐゴシック" charset="0"/>
                </a:rPr>
                <a:t>+</a:t>
              </a:r>
              <a:endParaRPr lang="en-US" sz="2200">
                <a:cs typeface="ＭＳ Ｐゴシック" charset="0"/>
              </a:endParaRPr>
            </a:p>
          </p:txBody>
        </p:sp>
        <p:sp>
          <p:nvSpPr>
            <p:cNvPr id="68" name="Line 43"/>
            <p:cNvSpPr>
              <a:spLocks noChangeShapeType="1"/>
            </p:cNvSpPr>
            <p:nvPr/>
          </p:nvSpPr>
          <p:spPr bwMode="auto">
            <a:xfrm>
              <a:off x="631" y="1464"/>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 name="Text Box 44"/>
            <p:cNvSpPr txBox="1">
              <a:spLocks noChangeArrowheads="1"/>
            </p:cNvSpPr>
            <p:nvPr/>
          </p:nvSpPr>
          <p:spPr bwMode="auto">
            <a:xfrm>
              <a:off x="567" y="1307"/>
              <a:ext cx="89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300">
                  <a:cs typeface="ＭＳ Ｐゴシック" charset="0"/>
                </a:rPr>
                <a:t>15.11	1</a:t>
              </a:r>
              <a:r>
                <a:rPr lang="en-US" sz="1300" baseline="30000">
                  <a:cs typeface="ＭＳ Ｐゴシック" charset="0"/>
                </a:rPr>
                <a:t>+</a:t>
              </a:r>
              <a:endParaRPr lang="en-US" sz="2200">
                <a:cs typeface="ＭＳ Ｐゴシック" charset="0"/>
              </a:endParaRPr>
            </a:p>
          </p:txBody>
        </p:sp>
        <p:sp>
          <p:nvSpPr>
            <p:cNvPr id="70" name="Line 45"/>
            <p:cNvSpPr>
              <a:spLocks noChangeShapeType="1"/>
            </p:cNvSpPr>
            <p:nvPr/>
          </p:nvSpPr>
          <p:spPr bwMode="auto">
            <a:xfrm>
              <a:off x="620" y="1261"/>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 name="Text Box 46"/>
            <p:cNvSpPr txBox="1">
              <a:spLocks noChangeArrowheads="1"/>
            </p:cNvSpPr>
            <p:nvPr/>
          </p:nvSpPr>
          <p:spPr bwMode="auto">
            <a:xfrm>
              <a:off x="556" y="1104"/>
              <a:ext cx="89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300">
                  <a:cs typeface="ＭＳ Ｐゴシック" charset="0"/>
                </a:rPr>
                <a:t>16.11	2</a:t>
              </a:r>
              <a:r>
                <a:rPr lang="en-US" sz="1300" baseline="30000">
                  <a:cs typeface="ＭＳ Ｐゴシック" charset="0"/>
                </a:rPr>
                <a:t>+</a:t>
              </a:r>
              <a:endParaRPr lang="en-US" sz="2200">
                <a:cs typeface="ＭＳ Ｐゴシック" charset="0"/>
              </a:endParaRPr>
            </a:p>
          </p:txBody>
        </p:sp>
        <p:sp>
          <p:nvSpPr>
            <p:cNvPr id="72" name="Line 47"/>
            <p:cNvSpPr>
              <a:spLocks noChangeShapeType="1"/>
            </p:cNvSpPr>
            <p:nvPr/>
          </p:nvSpPr>
          <p:spPr bwMode="auto">
            <a:xfrm>
              <a:off x="326" y="3253"/>
              <a:ext cx="1162"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 name="Text Box 48"/>
            <p:cNvSpPr txBox="1">
              <a:spLocks noChangeArrowheads="1"/>
            </p:cNvSpPr>
            <p:nvPr/>
          </p:nvSpPr>
          <p:spPr bwMode="auto">
            <a:xfrm>
              <a:off x="1456" y="3120"/>
              <a:ext cx="704"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a:latin typeface="Symbol" charset="0"/>
                  <a:cs typeface="ＭＳ Ｐゴシック" charset="0"/>
                  <a:sym typeface="Symbol" charset="0"/>
                </a:rPr>
                <a:t></a:t>
              </a:r>
              <a:endParaRPr lang="en-US" sz="2200">
                <a:latin typeface="Helvetica" charset="0"/>
                <a:cs typeface="ＭＳ Ｐゴシック" charset="0"/>
              </a:endParaRPr>
            </a:p>
          </p:txBody>
        </p:sp>
        <p:sp>
          <p:nvSpPr>
            <p:cNvPr id="74" name="Rectangle 49"/>
            <p:cNvSpPr>
              <a:spLocks noChangeArrowheads="1"/>
            </p:cNvSpPr>
            <p:nvPr/>
          </p:nvSpPr>
          <p:spPr bwMode="auto">
            <a:xfrm>
              <a:off x="34" y="3153"/>
              <a:ext cx="33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829452" eaLnBrk="0"/>
              <a:r>
                <a:rPr lang="en-US" sz="1300">
                  <a:cs typeface="ＭＳ Ｐゴシック" charset="0"/>
                </a:rPr>
                <a:t>7.27</a:t>
              </a:r>
            </a:p>
          </p:txBody>
        </p:sp>
        <p:sp>
          <p:nvSpPr>
            <p:cNvPr id="75" name="Line 50"/>
            <p:cNvSpPr>
              <a:spLocks noChangeShapeType="1"/>
            </p:cNvSpPr>
            <p:nvPr/>
          </p:nvSpPr>
          <p:spPr bwMode="auto">
            <a:xfrm>
              <a:off x="336" y="1296"/>
              <a:ext cx="1152"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 name="Text Box 51"/>
            <p:cNvSpPr txBox="1">
              <a:spLocks noChangeArrowheads="1"/>
            </p:cNvSpPr>
            <p:nvPr/>
          </p:nvSpPr>
          <p:spPr bwMode="auto">
            <a:xfrm>
              <a:off x="1456" y="1159"/>
              <a:ext cx="704"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600">
                  <a:cs typeface="ＭＳ Ｐゴシック" charset="0"/>
                </a:rPr>
                <a:t>p+</a:t>
              </a:r>
              <a:r>
                <a:rPr lang="en-US" sz="1600" baseline="30000">
                  <a:cs typeface="ＭＳ Ｐゴシック" charset="0"/>
                </a:rPr>
                <a:t>11</a:t>
              </a:r>
              <a:r>
                <a:rPr lang="en-US" sz="1600">
                  <a:cs typeface="ＭＳ Ｐゴシック" charset="0"/>
                </a:rPr>
                <a:t>B</a:t>
              </a:r>
              <a:endParaRPr lang="en-US" sz="2200">
                <a:latin typeface="Helvetica" charset="0"/>
                <a:cs typeface="ＭＳ Ｐゴシック" charset="0"/>
              </a:endParaRPr>
            </a:p>
          </p:txBody>
        </p:sp>
        <p:sp>
          <p:nvSpPr>
            <p:cNvPr id="77" name="Rectangle 52"/>
            <p:cNvSpPr>
              <a:spLocks noChangeArrowheads="1"/>
            </p:cNvSpPr>
            <p:nvPr/>
          </p:nvSpPr>
          <p:spPr bwMode="auto">
            <a:xfrm>
              <a:off x="0" y="1200"/>
              <a:ext cx="392"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829452" eaLnBrk="0"/>
              <a:r>
                <a:rPr lang="en-US" sz="1300">
                  <a:cs typeface="ＭＳ Ｐゴシック" charset="0"/>
                </a:rPr>
                <a:t>15.96</a:t>
              </a:r>
            </a:p>
          </p:txBody>
        </p:sp>
      </p:grpSp>
    </p:spTree>
    <p:extLst>
      <p:ext uri="{BB962C8B-B14F-4D97-AF65-F5344CB8AC3E}">
        <p14:creationId xmlns:p14="http://schemas.microsoft.com/office/powerpoint/2010/main" val="16907141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3" name="Group 49"/>
          <p:cNvGrpSpPr>
            <a:grpSpLocks/>
          </p:cNvGrpSpPr>
          <p:nvPr/>
        </p:nvGrpSpPr>
        <p:grpSpPr bwMode="auto">
          <a:xfrm>
            <a:off x="552960" y="2566349"/>
            <a:ext cx="1589760" cy="829527"/>
            <a:chOff x="384" y="1776"/>
            <a:chExt cx="1104" cy="576"/>
          </a:xfrm>
        </p:grpSpPr>
        <p:sp>
          <p:nvSpPr>
            <p:cNvPr id="61481" name="Rectangle 46"/>
            <p:cNvSpPr>
              <a:spLocks noChangeArrowheads="1"/>
            </p:cNvSpPr>
            <p:nvPr/>
          </p:nvSpPr>
          <p:spPr bwMode="auto">
            <a:xfrm>
              <a:off x="384" y="1968"/>
              <a:ext cx="1104" cy="144"/>
            </a:xfrm>
            <a:prstGeom prst="rect">
              <a:avLst/>
            </a:prstGeom>
            <a:solidFill>
              <a:srgbClr val="00B8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82" name="Rectangle 47"/>
            <p:cNvSpPr>
              <a:spLocks noChangeArrowheads="1"/>
            </p:cNvSpPr>
            <p:nvPr/>
          </p:nvSpPr>
          <p:spPr bwMode="auto">
            <a:xfrm>
              <a:off x="384" y="1776"/>
              <a:ext cx="1104" cy="144"/>
            </a:xfrm>
            <a:prstGeom prst="rect">
              <a:avLst/>
            </a:prstGeom>
            <a:solidFill>
              <a:srgbClr val="00B8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83" name="Rectangle 45"/>
            <p:cNvSpPr>
              <a:spLocks noChangeArrowheads="1"/>
            </p:cNvSpPr>
            <p:nvPr/>
          </p:nvSpPr>
          <p:spPr bwMode="auto">
            <a:xfrm>
              <a:off x="384" y="2208"/>
              <a:ext cx="1104" cy="144"/>
            </a:xfrm>
            <a:prstGeom prst="rect">
              <a:avLst/>
            </a:prstGeom>
            <a:solidFill>
              <a:srgbClr val="00B8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61444" name="Group 44"/>
          <p:cNvGrpSpPr>
            <a:grpSpLocks/>
          </p:cNvGrpSpPr>
          <p:nvPr/>
        </p:nvGrpSpPr>
        <p:grpSpPr bwMode="auto">
          <a:xfrm>
            <a:off x="0" y="1589927"/>
            <a:ext cx="3110400" cy="4647368"/>
            <a:chOff x="0" y="1104"/>
            <a:chExt cx="2160" cy="3227"/>
          </a:xfrm>
        </p:grpSpPr>
        <p:sp>
          <p:nvSpPr>
            <p:cNvPr id="61449" name="Text Box 20"/>
            <p:cNvSpPr txBox="1">
              <a:spLocks noChangeArrowheads="1"/>
            </p:cNvSpPr>
            <p:nvPr/>
          </p:nvSpPr>
          <p:spPr bwMode="auto">
            <a:xfrm>
              <a:off x="688" y="4032"/>
              <a:ext cx="464"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algn="ctr" defTabSz="829452">
                <a:spcBef>
                  <a:spcPct val="50000"/>
                </a:spcBef>
              </a:pPr>
              <a:r>
                <a:rPr lang="en-US" sz="2200" baseline="30000">
                  <a:cs typeface="ＭＳ Ｐゴシック" charset="0"/>
                </a:rPr>
                <a:t>12</a:t>
              </a:r>
              <a:r>
                <a:rPr lang="en-US" sz="2200">
                  <a:cs typeface="ＭＳ Ｐゴシック" charset="0"/>
                </a:rPr>
                <a:t>C</a:t>
              </a:r>
            </a:p>
          </p:txBody>
        </p:sp>
        <p:sp>
          <p:nvSpPr>
            <p:cNvPr id="61450" name="Line 22"/>
            <p:cNvSpPr>
              <a:spLocks noChangeShapeType="1"/>
            </p:cNvSpPr>
            <p:nvPr/>
          </p:nvSpPr>
          <p:spPr bwMode="auto">
            <a:xfrm>
              <a:off x="623" y="2099"/>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51" name="Line 23"/>
            <p:cNvSpPr>
              <a:spLocks noChangeShapeType="1"/>
            </p:cNvSpPr>
            <p:nvPr/>
          </p:nvSpPr>
          <p:spPr bwMode="auto">
            <a:xfrm>
              <a:off x="623" y="3563"/>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52" name="Line 24"/>
            <p:cNvSpPr>
              <a:spLocks noChangeShapeType="1"/>
            </p:cNvSpPr>
            <p:nvPr/>
          </p:nvSpPr>
          <p:spPr bwMode="auto">
            <a:xfrm>
              <a:off x="623" y="3947"/>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53" name="Text Box 25"/>
            <p:cNvSpPr txBox="1">
              <a:spLocks noChangeArrowheads="1"/>
            </p:cNvSpPr>
            <p:nvPr/>
          </p:nvSpPr>
          <p:spPr bwMode="auto">
            <a:xfrm>
              <a:off x="559" y="1942"/>
              <a:ext cx="89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300">
                  <a:cs typeface="ＭＳ Ｐゴシック" charset="0"/>
                </a:rPr>
                <a:t>12.71	1</a:t>
              </a:r>
              <a:r>
                <a:rPr lang="en-US" sz="1300" baseline="30000">
                  <a:cs typeface="ＭＳ Ｐゴシック" charset="0"/>
                </a:rPr>
                <a:t>+</a:t>
              </a:r>
              <a:endParaRPr lang="en-US" sz="2200">
                <a:cs typeface="ＭＳ Ｐゴシック" charset="0"/>
              </a:endParaRPr>
            </a:p>
          </p:txBody>
        </p:sp>
        <p:sp>
          <p:nvSpPr>
            <p:cNvPr id="61454" name="Rectangle 26"/>
            <p:cNvSpPr>
              <a:spLocks noChangeArrowheads="1"/>
            </p:cNvSpPr>
            <p:nvPr/>
          </p:nvSpPr>
          <p:spPr bwMode="auto">
            <a:xfrm>
              <a:off x="632" y="2614"/>
              <a:ext cx="672" cy="310"/>
            </a:xfrm>
            <a:prstGeom prst="rect">
              <a:avLst/>
            </a:prstGeom>
            <a:solidFill>
              <a:srgbClr val="B9B9B9">
                <a:alpha val="788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829452" eaLnBrk="0"/>
              <a:endParaRPr lang="da-DK" sz="2200">
                <a:cs typeface="ＭＳ Ｐゴシック" charset="0"/>
              </a:endParaRPr>
            </a:p>
          </p:txBody>
        </p:sp>
        <p:sp>
          <p:nvSpPr>
            <p:cNvPr id="61455" name="Line 27"/>
            <p:cNvSpPr>
              <a:spLocks noChangeShapeType="1"/>
            </p:cNvSpPr>
            <p:nvPr/>
          </p:nvSpPr>
          <p:spPr bwMode="auto">
            <a:xfrm>
              <a:off x="623" y="2769"/>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56" name="Text Box 28"/>
            <p:cNvSpPr txBox="1">
              <a:spLocks noChangeArrowheads="1"/>
            </p:cNvSpPr>
            <p:nvPr/>
          </p:nvSpPr>
          <p:spPr bwMode="auto">
            <a:xfrm>
              <a:off x="588" y="2614"/>
              <a:ext cx="89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300">
                  <a:cs typeface="ＭＳ Ｐゴシック" charset="0"/>
                </a:rPr>
                <a:t>≈10.3           (0</a:t>
              </a:r>
              <a:r>
                <a:rPr lang="en-US" sz="1300" baseline="30000">
                  <a:cs typeface="ＭＳ Ｐゴシック" charset="0"/>
                </a:rPr>
                <a:t>+</a:t>
              </a:r>
              <a:r>
                <a:rPr lang="en-US" sz="1300">
                  <a:cs typeface="ＭＳ Ｐゴシック" charset="0"/>
                </a:rPr>
                <a:t>)</a:t>
              </a:r>
            </a:p>
          </p:txBody>
        </p:sp>
        <p:sp>
          <p:nvSpPr>
            <p:cNvPr id="61457" name="Text Box 29"/>
            <p:cNvSpPr txBox="1">
              <a:spLocks noChangeArrowheads="1"/>
            </p:cNvSpPr>
            <p:nvPr/>
          </p:nvSpPr>
          <p:spPr bwMode="auto">
            <a:xfrm>
              <a:off x="567" y="3395"/>
              <a:ext cx="89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300" dirty="0">
                  <a:cs typeface="ＭＳ Ｐゴシック" charset="0"/>
                </a:rPr>
                <a:t>4.44	2</a:t>
              </a:r>
              <a:r>
                <a:rPr lang="en-US" sz="1300" baseline="30000" dirty="0">
                  <a:cs typeface="ＭＳ Ｐゴシック" charset="0"/>
                </a:rPr>
                <a:t>+</a:t>
              </a:r>
              <a:endParaRPr lang="en-US" sz="2200" dirty="0">
                <a:cs typeface="ＭＳ Ｐゴシック" charset="0"/>
              </a:endParaRPr>
            </a:p>
          </p:txBody>
        </p:sp>
        <p:sp>
          <p:nvSpPr>
            <p:cNvPr id="61458" name="Text Box 30"/>
            <p:cNvSpPr txBox="1">
              <a:spLocks noChangeArrowheads="1"/>
            </p:cNvSpPr>
            <p:nvPr/>
          </p:nvSpPr>
          <p:spPr bwMode="auto">
            <a:xfrm>
              <a:off x="559" y="3779"/>
              <a:ext cx="89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300">
                  <a:cs typeface="ＭＳ Ｐゴシック" charset="0"/>
                </a:rPr>
                <a:t>g.s.	0</a:t>
              </a:r>
              <a:r>
                <a:rPr lang="en-US" sz="1300" baseline="30000">
                  <a:cs typeface="ＭＳ Ｐゴシック" charset="0"/>
                </a:rPr>
                <a:t>+</a:t>
              </a:r>
              <a:endParaRPr lang="en-US" sz="2200">
                <a:cs typeface="ＭＳ Ｐゴシック" charset="0"/>
              </a:endParaRPr>
            </a:p>
          </p:txBody>
        </p:sp>
        <p:sp>
          <p:nvSpPr>
            <p:cNvPr id="61459" name="Line 31"/>
            <p:cNvSpPr>
              <a:spLocks noChangeShapeType="1"/>
            </p:cNvSpPr>
            <p:nvPr/>
          </p:nvSpPr>
          <p:spPr bwMode="auto">
            <a:xfrm>
              <a:off x="623" y="3203"/>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60" name="Text Box 32"/>
            <p:cNvSpPr txBox="1">
              <a:spLocks noChangeArrowheads="1"/>
            </p:cNvSpPr>
            <p:nvPr/>
          </p:nvSpPr>
          <p:spPr bwMode="auto">
            <a:xfrm>
              <a:off x="567" y="3035"/>
              <a:ext cx="89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300">
                  <a:cs typeface="ＭＳ Ｐゴシック" charset="0"/>
                </a:rPr>
                <a:t>7.65	0</a:t>
              </a:r>
              <a:r>
                <a:rPr lang="en-US" sz="1300" baseline="30000">
                  <a:cs typeface="ＭＳ Ｐゴシック" charset="0"/>
                </a:rPr>
                <a:t>+</a:t>
              </a:r>
              <a:endParaRPr lang="en-US" sz="2200">
                <a:cs typeface="ＭＳ Ｐゴシック" charset="0"/>
              </a:endParaRPr>
            </a:p>
          </p:txBody>
        </p:sp>
        <p:sp>
          <p:nvSpPr>
            <p:cNvPr id="61461" name="Line 33"/>
            <p:cNvSpPr>
              <a:spLocks noChangeShapeType="1"/>
            </p:cNvSpPr>
            <p:nvPr/>
          </p:nvSpPr>
          <p:spPr bwMode="auto">
            <a:xfrm>
              <a:off x="623" y="2963"/>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62" name="Text Box 34"/>
            <p:cNvSpPr txBox="1">
              <a:spLocks noChangeArrowheads="1"/>
            </p:cNvSpPr>
            <p:nvPr/>
          </p:nvSpPr>
          <p:spPr bwMode="auto">
            <a:xfrm>
              <a:off x="578" y="2784"/>
              <a:ext cx="89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300">
                  <a:cs typeface="ＭＳ Ｐゴシック" charset="0"/>
                </a:rPr>
                <a:t>9.64	3</a:t>
              </a:r>
              <a:r>
                <a:rPr lang="en-US" sz="1300" baseline="30000">
                  <a:cs typeface="ＭＳ Ｐゴシック" charset="0"/>
                </a:rPr>
                <a:t>-</a:t>
              </a:r>
              <a:endParaRPr lang="en-US" sz="2200">
                <a:cs typeface="ＭＳ Ｐゴシック" charset="0"/>
              </a:endParaRPr>
            </a:p>
          </p:txBody>
        </p:sp>
        <p:sp>
          <p:nvSpPr>
            <p:cNvPr id="61463" name="Line 35"/>
            <p:cNvSpPr>
              <a:spLocks noChangeShapeType="1"/>
            </p:cNvSpPr>
            <p:nvPr/>
          </p:nvSpPr>
          <p:spPr bwMode="auto">
            <a:xfrm>
              <a:off x="623" y="2564"/>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64" name="Text Box 36"/>
            <p:cNvSpPr txBox="1">
              <a:spLocks noChangeArrowheads="1"/>
            </p:cNvSpPr>
            <p:nvPr/>
          </p:nvSpPr>
          <p:spPr bwMode="auto">
            <a:xfrm>
              <a:off x="567" y="2396"/>
              <a:ext cx="89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300">
                  <a:cs typeface="ＭＳ Ｐゴシック" charset="0"/>
                </a:rPr>
                <a:t>10.84	1</a:t>
              </a:r>
              <a:r>
                <a:rPr lang="en-US" sz="1300" baseline="30000">
                  <a:cs typeface="ＭＳ Ｐゴシック" charset="0"/>
                </a:rPr>
                <a:t>-</a:t>
              </a:r>
              <a:endParaRPr lang="en-US" sz="2200">
                <a:cs typeface="ＭＳ Ｐゴシック" charset="0"/>
              </a:endParaRPr>
            </a:p>
          </p:txBody>
        </p:sp>
        <p:sp>
          <p:nvSpPr>
            <p:cNvPr id="61465" name="Line 37"/>
            <p:cNvSpPr>
              <a:spLocks noChangeShapeType="1"/>
            </p:cNvSpPr>
            <p:nvPr/>
          </p:nvSpPr>
          <p:spPr bwMode="auto">
            <a:xfrm>
              <a:off x="623" y="2339"/>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66" name="Text Box 38"/>
            <p:cNvSpPr txBox="1">
              <a:spLocks noChangeArrowheads="1"/>
            </p:cNvSpPr>
            <p:nvPr/>
          </p:nvSpPr>
          <p:spPr bwMode="auto">
            <a:xfrm>
              <a:off x="567" y="2171"/>
              <a:ext cx="89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300">
                  <a:cs typeface="ＭＳ Ｐゴシック" charset="0"/>
                </a:rPr>
                <a:t>11.83	2</a:t>
              </a:r>
              <a:r>
                <a:rPr lang="en-US" sz="1300" baseline="30000">
                  <a:cs typeface="ＭＳ Ｐゴシック" charset="0"/>
                </a:rPr>
                <a:t>-</a:t>
              </a:r>
              <a:endParaRPr lang="en-US" sz="2200">
                <a:cs typeface="ＭＳ Ｐゴシック" charset="0"/>
              </a:endParaRPr>
            </a:p>
          </p:txBody>
        </p:sp>
        <p:sp>
          <p:nvSpPr>
            <p:cNvPr id="61467" name="Line 39"/>
            <p:cNvSpPr>
              <a:spLocks noChangeShapeType="1"/>
            </p:cNvSpPr>
            <p:nvPr/>
          </p:nvSpPr>
          <p:spPr bwMode="auto">
            <a:xfrm>
              <a:off x="623" y="1907"/>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68" name="Text Box 40"/>
            <p:cNvSpPr txBox="1">
              <a:spLocks noChangeArrowheads="1"/>
            </p:cNvSpPr>
            <p:nvPr/>
          </p:nvSpPr>
          <p:spPr bwMode="auto">
            <a:xfrm>
              <a:off x="567" y="1739"/>
              <a:ext cx="89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300">
                  <a:cs typeface="ＭＳ Ｐゴシック" charset="0"/>
                </a:rPr>
                <a:t>13.35            (2</a:t>
              </a:r>
              <a:r>
                <a:rPr lang="en-US" sz="1300" baseline="30000">
                  <a:cs typeface="ＭＳ Ｐゴシック" charset="0"/>
                </a:rPr>
                <a:t>-</a:t>
              </a:r>
              <a:r>
                <a:rPr lang="en-US" sz="1300">
                  <a:cs typeface="ＭＳ Ｐゴシック" charset="0"/>
                </a:rPr>
                <a:t>)</a:t>
              </a:r>
              <a:endParaRPr lang="en-US" sz="2200">
                <a:cs typeface="ＭＳ Ｐゴシック" charset="0"/>
              </a:endParaRPr>
            </a:p>
          </p:txBody>
        </p:sp>
        <p:sp>
          <p:nvSpPr>
            <p:cNvPr id="61469" name="Line 41"/>
            <p:cNvSpPr>
              <a:spLocks noChangeShapeType="1"/>
            </p:cNvSpPr>
            <p:nvPr/>
          </p:nvSpPr>
          <p:spPr bwMode="auto">
            <a:xfrm>
              <a:off x="631" y="1693"/>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70" name="Text Box 42"/>
            <p:cNvSpPr txBox="1">
              <a:spLocks noChangeArrowheads="1"/>
            </p:cNvSpPr>
            <p:nvPr/>
          </p:nvSpPr>
          <p:spPr bwMode="auto">
            <a:xfrm>
              <a:off x="567" y="1536"/>
              <a:ext cx="89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300">
                  <a:cs typeface="ＭＳ Ｐゴシック" charset="0"/>
                </a:rPr>
                <a:t>14.08	4</a:t>
              </a:r>
              <a:r>
                <a:rPr lang="en-US" sz="1300" baseline="30000">
                  <a:cs typeface="ＭＳ Ｐゴシック" charset="0"/>
                </a:rPr>
                <a:t>+</a:t>
              </a:r>
              <a:endParaRPr lang="en-US" sz="2200">
                <a:cs typeface="ＭＳ Ｐゴシック" charset="0"/>
              </a:endParaRPr>
            </a:p>
          </p:txBody>
        </p:sp>
        <p:sp>
          <p:nvSpPr>
            <p:cNvPr id="61471" name="Line 43"/>
            <p:cNvSpPr>
              <a:spLocks noChangeShapeType="1"/>
            </p:cNvSpPr>
            <p:nvPr/>
          </p:nvSpPr>
          <p:spPr bwMode="auto">
            <a:xfrm>
              <a:off x="631" y="1464"/>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72" name="Text Box 44"/>
            <p:cNvSpPr txBox="1">
              <a:spLocks noChangeArrowheads="1"/>
            </p:cNvSpPr>
            <p:nvPr/>
          </p:nvSpPr>
          <p:spPr bwMode="auto">
            <a:xfrm>
              <a:off x="567" y="1307"/>
              <a:ext cx="89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300">
                  <a:cs typeface="ＭＳ Ｐゴシック" charset="0"/>
                </a:rPr>
                <a:t>15.11	1</a:t>
              </a:r>
              <a:r>
                <a:rPr lang="en-US" sz="1300" baseline="30000">
                  <a:cs typeface="ＭＳ Ｐゴシック" charset="0"/>
                </a:rPr>
                <a:t>+</a:t>
              </a:r>
              <a:endParaRPr lang="en-US" sz="2200">
                <a:cs typeface="ＭＳ Ｐゴシック" charset="0"/>
              </a:endParaRPr>
            </a:p>
          </p:txBody>
        </p:sp>
        <p:sp>
          <p:nvSpPr>
            <p:cNvPr id="61473" name="Line 45"/>
            <p:cNvSpPr>
              <a:spLocks noChangeShapeType="1"/>
            </p:cNvSpPr>
            <p:nvPr/>
          </p:nvSpPr>
          <p:spPr bwMode="auto">
            <a:xfrm>
              <a:off x="620" y="1261"/>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74" name="Text Box 46"/>
            <p:cNvSpPr txBox="1">
              <a:spLocks noChangeArrowheads="1"/>
            </p:cNvSpPr>
            <p:nvPr/>
          </p:nvSpPr>
          <p:spPr bwMode="auto">
            <a:xfrm>
              <a:off x="556" y="1104"/>
              <a:ext cx="89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300">
                  <a:cs typeface="ＭＳ Ｐゴシック" charset="0"/>
                </a:rPr>
                <a:t>16.11	2</a:t>
              </a:r>
              <a:r>
                <a:rPr lang="en-US" sz="1300" baseline="30000">
                  <a:cs typeface="ＭＳ Ｐゴシック" charset="0"/>
                </a:rPr>
                <a:t>+</a:t>
              </a:r>
              <a:endParaRPr lang="en-US" sz="2200">
                <a:cs typeface="ＭＳ Ｐゴシック" charset="0"/>
              </a:endParaRPr>
            </a:p>
          </p:txBody>
        </p:sp>
        <p:sp>
          <p:nvSpPr>
            <p:cNvPr id="61475" name="Line 47"/>
            <p:cNvSpPr>
              <a:spLocks noChangeShapeType="1"/>
            </p:cNvSpPr>
            <p:nvPr/>
          </p:nvSpPr>
          <p:spPr bwMode="auto">
            <a:xfrm>
              <a:off x="326" y="3253"/>
              <a:ext cx="1162"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76" name="Text Box 48"/>
            <p:cNvSpPr txBox="1">
              <a:spLocks noChangeArrowheads="1"/>
            </p:cNvSpPr>
            <p:nvPr/>
          </p:nvSpPr>
          <p:spPr bwMode="auto">
            <a:xfrm>
              <a:off x="1456" y="3120"/>
              <a:ext cx="704"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a:latin typeface="Symbol" charset="0"/>
                  <a:cs typeface="ＭＳ Ｐゴシック" charset="0"/>
                  <a:sym typeface="Symbol" charset="0"/>
                </a:rPr>
                <a:t></a:t>
              </a:r>
              <a:endParaRPr lang="en-US" sz="2200">
                <a:latin typeface="Helvetica" charset="0"/>
                <a:cs typeface="ＭＳ Ｐゴシック" charset="0"/>
              </a:endParaRPr>
            </a:p>
          </p:txBody>
        </p:sp>
        <p:sp>
          <p:nvSpPr>
            <p:cNvPr id="61477" name="Rectangle 49"/>
            <p:cNvSpPr>
              <a:spLocks noChangeArrowheads="1"/>
            </p:cNvSpPr>
            <p:nvPr/>
          </p:nvSpPr>
          <p:spPr bwMode="auto">
            <a:xfrm>
              <a:off x="34" y="3153"/>
              <a:ext cx="33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829452" eaLnBrk="0"/>
              <a:r>
                <a:rPr lang="en-US" sz="1300">
                  <a:cs typeface="ＭＳ Ｐゴシック" charset="0"/>
                </a:rPr>
                <a:t>7.27</a:t>
              </a:r>
            </a:p>
          </p:txBody>
        </p:sp>
        <p:sp>
          <p:nvSpPr>
            <p:cNvPr id="61478" name="Line 50"/>
            <p:cNvSpPr>
              <a:spLocks noChangeShapeType="1"/>
            </p:cNvSpPr>
            <p:nvPr/>
          </p:nvSpPr>
          <p:spPr bwMode="auto">
            <a:xfrm>
              <a:off x="336" y="1296"/>
              <a:ext cx="1152"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79" name="Text Box 51"/>
            <p:cNvSpPr txBox="1">
              <a:spLocks noChangeArrowheads="1"/>
            </p:cNvSpPr>
            <p:nvPr/>
          </p:nvSpPr>
          <p:spPr bwMode="auto">
            <a:xfrm>
              <a:off x="1456" y="1159"/>
              <a:ext cx="704"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600">
                  <a:cs typeface="ＭＳ Ｐゴシック" charset="0"/>
                </a:rPr>
                <a:t>p+</a:t>
              </a:r>
              <a:r>
                <a:rPr lang="en-US" sz="1600" baseline="30000">
                  <a:cs typeface="ＭＳ Ｐゴシック" charset="0"/>
                </a:rPr>
                <a:t>11</a:t>
              </a:r>
              <a:r>
                <a:rPr lang="en-US" sz="1600">
                  <a:cs typeface="ＭＳ Ｐゴシック" charset="0"/>
                </a:rPr>
                <a:t>B</a:t>
              </a:r>
              <a:endParaRPr lang="en-US" sz="2200">
                <a:latin typeface="Helvetica" charset="0"/>
                <a:cs typeface="ＭＳ Ｐゴシック" charset="0"/>
              </a:endParaRPr>
            </a:p>
          </p:txBody>
        </p:sp>
        <p:sp>
          <p:nvSpPr>
            <p:cNvPr id="61480" name="Rectangle 52"/>
            <p:cNvSpPr>
              <a:spLocks noChangeArrowheads="1"/>
            </p:cNvSpPr>
            <p:nvPr/>
          </p:nvSpPr>
          <p:spPr bwMode="auto">
            <a:xfrm>
              <a:off x="0" y="1200"/>
              <a:ext cx="392"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829452" eaLnBrk="0"/>
              <a:r>
                <a:rPr lang="en-US" sz="1300">
                  <a:cs typeface="ＭＳ Ｐゴシック" charset="0"/>
                </a:rPr>
                <a:t>15.96</a:t>
              </a:r>
            </a:p>
          </p:txBody>
        </p:sp>
      </p:grpSp>
      <p:sp>
        <p:nvSpPr>
          <p:cNvPr id="61446" name="Text Box 2"/>
          <p:cNvSpPr txBox="1">
            <a:spLocks noChangeArrowheads="1"/>
          </p:cNvSpPr>
          <p:nvPr/>
        </p:nvSpPr>
        <p:spPr bwMode="auto">
          <a:xfrm>
            <a:off x="2034720" y="475250"/>
            <a:ext cx="4946400" cy="56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54535" rIns="81639" bIns="40820"/>
          <a:lstStyle>
            <a:lvl1pPr eaLnBrk="0">
              <a:tabLst>
                <a:tab pos="723900" algn="l"/>
                <a:tab pos="1447800" algn="l"/>
                <a:tab pos="2171700" algn="l"/>
                <a:tab pos="2895600" algn="l"/>
                <a:tab pos="3619500" algn="l"/>
                <a:tab pos="4343400" algn="l"/>
                <a:tab pos="5067300" algn="l"/>
              </a:tabLst>
              <a:defRPr sz="2000">
                <a:solidFill>
                  <a:schemeClr val="tx1"/>
                </a:solidFill>
                <a:latin typeface="Candara" charset="0"/>
                <a:ea typeface="ＭＳ Ｐゴシック" charset="0"/>
                <a:cs typeface="Arial Unicode MS" charset="0"/>
              </a:defRPr>
            </a:lvl1pPr>
            <a:lvl2pPr marL="37931725" indent="-37474525" eaLnBrk="0">
              <a:tabLst>
                <a:tab pos="723900" algn="l"/>
                <a:tab pos="1447800" algn="l"/>
                <a:tab pos="2171700" algn="l"/>
                <a:tab pos="2895600" algn="l"/>
                <a:tab pos="3619500" algn="l"/>
                <a:tab pos="4343400" algn="l"/>
                <a:tab pos="5067300" algn="l"/>
              </a:tabLst>
              <a:defRPr sz="2000">
                <a:solidFill>
                  <a:schemeClr val="tx1"/>
                </a:solidFill>
                <a:latin typeface="Candara" charset="0"/>
                <a:ea typeface="Arial Unicode MS" charset="0"/>
                <a:cs typeface="Arial Unicode MS" charset="0"/>
              </a:defRPr>
            </a:lvl2pPr>
            <a:lvl3pPr eaLnBrk="0">
              <a:tabLst>
                <a:tab pos="723900" algn="l"/>
                <a:tab pos="1447800" algn="l"/>
                <a:tab pos="2171700" algn="l"/>
                <a:tab pos="2895600" algn="l"/>
                <a:tab pos="3619500" algn="l"/>
                <a:tab pos="4343400" algn="l"/>
                <a:tab pos="5067300" algn="l"/>
              </a:tabLst>
              <a:defRPr sz="2000">
                <a:solidFill>
                  <a:schemeClr val="tx1"/>
                </a:solidFill>
                <a:latin typeface="Candara" charset="0"/>
                <a:ea typeface="Arial Unicode MS" charset="0"/>
                <a:cs typeface="Arial Unicode MS" charset="0"/>
              </a:defRPr>
            </a:lvl3pPr>
            <a:lvl4pPr eaLnBrk="0">
              <a:tabLst>
                <a:tab pos="723900" algn="l"/>
                <a:tab pos="1447800" algn="l"/>
                <a:tab pos="2171700" algn="l"/>
                <a:tab pos="2895600" algn="l"/>
                <a:tab pos="3619500" algn="l"/>
                <a:tab pos="4343400" algn="l"/>
                <a:tab pos="5067300" algn="l"/>
              </a:tabLst>
              <a:defRPr sz="2000">
                <a:solidFill>
                  <a:schemeClr val="tx1"/>
                </a:solidFill>
                <a:latin typeface="Candara" charset="0"/>
                <a:ea typeface="Arial Unicode MS" charset="0"/>
                <a:cs typeface="Arial Unicode MS" charset="0"/>
              </a:defRPr>
            </a:lvl4pPr>
            <a:lvl5pPr eaLnBrk="0">
              <a:tabLst>
                <a:tab pos="723900" algn="l"/>
                <a:tab pos="1447800" algn="l"/>
                <a:tab pos="2171700" algn="l"/>
                <a:tab pos="2895600" algn="l"/>
                <a:tab pos="3619500" algn="l"/>
                <a:tab pos="4343400" algn="l"/>
                <a:tab pos="5067300" algn="l"/>
              </a:tabLst>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tabLst>
                <a:tab pos="723900" algn="l"/>
                <a:tab pos="1447800" algn="l"/>
                <a:tab pos="2171700" algn="l"/>
                <a:tab pos="2895600" algn="l"/>
                <a:tab pos="3619500" algn="l"/>
                <a:tab pos="4343400" algn="l"/>
                <a:tab pos="5067300" algn="l"/>
              </a:tabLs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tabLst>
                <a:tab pos="723900" algn="l"/>
                <a:tab pos="1447800" algn="l"/>
                <a:tab pos="2171700" algn="l"/>
                <a:tab pos="2895600" algn="l"/>
                <a:tab pos="3619500" algn="l"/>
                <a:tab pos="4343400" algn="l"/>
                <a:tab pos="5067300" algn="l"/>
              </a:tabLs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tabLst>
                <a:tab pos="723900" algn="l"/>
                <a:tab pos="1447800" algn="l"/>
                <a:tab pos="2171700" algn="l"/>
                <a:tab pos="2895600" algn="l"/>
                <a:tab pos="3619500" algn="l"/>
                <a:tab pos="4343400" algn="l"/>
                <a:tab pos="5067300" algn="l"/>
              </a:tabLs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tabLst>
                <a:tab pos="723900" algn="l"/>
                <a:tab pos="1447800" algn="l"/>
                <a:tab pos="2171700" algn="l"/>
                <a:tab pos="2895600" algn="l"/>
                <a:tab pos="3619500" algn="l"/>
                <a:tab pos="4343400" algn="l"/>
                <a:tab pos="5067300" algn="l"/>
              </a:tabLst>
              <a:defRPr sz="2000">
                <a:solidFill>
                  <a:schemeClr val="tx1"/>
                </a:solidFill>
                <a:latin typeface="Candara" charset="0"/>
                <a:ea typeface="Arial Unicode MS" charset="0"/>
                <a:cs typeface="Arial Unicode MS" charset="0"/>
              </a:defRPr>
            </a:lvl9pPr>
          </a:lstStyle>
          <a:p>
            <a:pPr algn="ctr" eaLnBrk="1"/>
            <a:r>
              <a:rPr lang="en-US" sz="3300" dirty="0">
                <a:solidFill>
                  <a:srgbClr val="000000"/>
                </a:solidFill>
              </a:rPr>
              <a:t>Experimental </a:t>
            </a:r>
            <a:r>
              <a:rPr lang="en-US" sz="3300" dirty="0" err="1">
                <a:solidFill>
                  <a:srgbClr val="000000"/>
                </a:solidFill>
              </a:rPr>
              <a:t>Dalitz</a:t>
            </a:r>
            <a:r>
              <a:rPr lang="en-US" sz="3300" dirty="0">
                <a:solidFill>
                  <a:srgbClr val="000000"/>
                </a:solidFill>
              </a:rPr>
              <a:t> plots</a:t>
            </a:r>
            <a:endParaRPr lang="en-US" sz="2700" dirty="0">
              <a:solidFill>
                <a:srgbClr val="000000"/>
              </a:solidFill>
            </a:endParaRPr>
          </a:p>
        </p:txBody>
      </p:sp>
      <p:pic>
        <p:nvPicPr>
          <p:cNvPr id="61447" name="Picture 5" descr="expdata"/>
          <p:cNvPicPr>
            <a:picLocks noChangeAspect="1" noChangeArrowheads="1"/>
          </p:cNvPicPr>
          <p:nvPr/>
        </p:nvPicPr>
        <p:blipFill>
          <a:blip r:embed="rId3">
            <a:extLst>
              <a:ext uri="{28A0092B-C50C-407E-A947-70E740481C1C}">
                <a14:useLocalDpi xmlns:a14="http://schemas.microsoft.com/office/drawing/2010/main" val="0"/>
              </a:ext>
            </a:extLst>
          </a:blip>
          <a:srcRect l="-359" t="5429" r="4408" b="5481"/>
          <a:stretch>
            <a:fillRect/>
          </a:stretch>
        </p:blipFill>
        <p:spPr bwMode="auto">
          <a:xfrm>
            <a:off x="3179520" y="2096860"/>
            <a:ext cx="5667840" cy="253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8" name="Rectangle 50"/>
          <p:cNvSpPr>
            <a:spLocks noChangeArrowheads="1"/>
          </p:cNvSpPr>
          <p:nvPr/>
        </p:nvSpPr>
        <p:spPr bwMode="auto">
          <a:xfrm>
            <a:off x="7810560" y="2212072"/>
            <a:ext cx="276480" cy="3456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945" tIns="41473" rIns="82945" bIns="41473" anchor="ctr"/>
          <a:lstStyle/>
          <a:p>
            <a:endParaRPr lang="en-US"/>
          </a:p>
        </p:txBody>
      </p:sp>
      <p:pic>
        <p:nvPicPr>
          <p:cNvPr id="44" name="Picture 1026"/>
          <p:cNvPicPr>
            <a:picLocks noChangeAspect="1" noChangeArrowheads="1"/>
          </p:cNvPicPr>
          <p:nvPr/>
        </p:nvPicPr>
        <p:blipFill rotWithShape="1">
          <a:blip r:embed="rId4">
            <a:extLst>
              <a:ext uri="{28A0092B-C50C-407E-A947-70E740481C1C}">
                <a14:useLocalDpi xmlns:a14="http://schemas.microsoft.com/office/drawing/2010/main" val="0"/>
              </a:ext>
            </a:extLst>
          </a:blip>
          <a:srcRect l="33323" b="53923"/>
          <a:stretch/>
        </p:blipFill>
        <p:spPr bwMode="auto">
          <a:xfrm>
            <a:off x="3276600" y="4225249"/>
            <a:ext cx="3357670" cy="1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026"/>
          <p:cNvPicPr>
            <a:picLocks noChangeAspect="1" noChangeArrowheads="1"/>
          </p:cNvPicPr>
          <p:nvPr/>
        </p:nvPicPr>
        <p:blipFill rotWithShape="1">
          <a:blip r:embed="rId4">
            <a:extLst>
              <a:ext uri="{28A0092B-C50C-407E-A947-70E740481C1C}">
                <a14:useLocalDpi xmlns:a14="http://schemas.microsoft.com/office/drawing/2010/main" val="0"/>
              </a:ext>
            </a:extLst>
          </a:blip>
          <a:srcRect l="-724" t="51908" r="69452" b="4714"/>
          <a:stretch/>
        </p:blipFill>
        <p:spPr bwMode="auto">
          <a:xfrm>
            <a:off x="6626540" y="4267168"/>
            <a:ext cx="1574800" cy="152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5034769"/>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1028"/>
          <p:cNvSpPr>
            <a:spLocks noChangeArrowheads="1"/>
          </p:cNvSpPr>
          <p:nvPr/>
        </p:nvSpPr>
        <p:spPr bwMode="auto">
          <a:xfrm>
            <a:off x="552960" y="2566349"/>
            <a:ext cx="1589760" cy="207382"/>
          </a:xfrm>
          <a:prstGeom prst="rect">
            <a:avLst/>
          </a:prstGeom>
          <a:solidFill>
            <a:srgbClr val="00B8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945" tIns="41473" rIns="82945" bIns="41473" anchor="ctr"/>
          <a:lstStyle/>
          <a:p>
            <a:endParaRPr lang="en-US"/>
          </a:p>
        </p:txBody>
      </p:sp>
      <p:grpSp>
        <p:nvGrpSpPr>
          <p:cNvPr id="69636" name="Group 1030"/>
          <p:cNvGrpSpPr>
            <a:grpSpLocks/>
          </p:cNvGrpSpPr>
          <p:nvPr/>
        </p:nvGrpSpPr>
        <p:grpSpPr bwMode="auto">
          <a:xfrm>
            <a:off x="0" y="1589927"/>
            <a:ext cx="3110400" cy="4647368"/>
            <a:chOff x="0" y="1104"/>
            <a:chExt cx="2160" cy="3227"/>
          </a:xfrm>
        </p:grpSpPr>
        <p:sp>
          <p:nvSpPr>
            <p:cNvPr id="69649" name="Text Box 20"/>
            <p:cNvSpPr txBox="1">
              <a:spLocks noChangeArrowheads="1"/>
            </p:cNvSpPr>
            <p:nvPr/>
          </p:nvSpPr>
          <p:spPr bwMode="auto">
            <a:xfrm>
              <a:off x="688" y="4032"/>
              <a:ext cx="464"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algn="ctr" defTabSz="829452">
                <a:spcBef>
                  <a:spcPct val="50000"/>
                </a:spcBef>
              </a:pPr>
              <a:r>
                <a:rPr lang="en-US" sz="2200" baseline="30000">
                  <a:cs typeface="ＭＳ Ｐゴシック" charset="0"/>
                </a:rPr>
                <a:t>12</a:t>
              </a:r>
              <a:r>
                <a:rPr lang="en-US" sz="2200">
                  <a:cs typeface="ＭＳ Ｐゴシック" charset="0"/>
                </a:rPr>
                <a:t>C</a:t>
              </a:r>
            </a:p>
          </p:txBody>
        </p:sp>
        <p:sp>
          <p:nvSpPr>
            <p:cNvPr id="69650" name="Line 22"/>
            <p:cNvSpPr>
              <a:spLocks noChangeShapeType="1"/>
            </p:cNvSpPr>
            <p:nvPr/>
          </p:nvSpPr>
          <p:spPr bwMode="auto">
            <a:xfrm>
              <a:off x="623" y="2099"/>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51" name="Line 23"/>
            <p:cNvSpPr>
              <a:spLocks noChangeShapeType="1"/>
            </p:cNvSpPr>
            <p:nvPr/>
          </p:nvSpPr>
          <p:spPr bwMode="auto">
            <a:xfrm>
              <a:off x="623" y="3563"/>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52" name="Line 24"/>
            <p:cNvSpPr>
              <a:spLocks noChangeShapeType="1"/>
            </p:cNvSpPr>
            <p:nvPr/>
          </p:nvSpPr>
          <p:spPr bwMode="auto">
            <a:xfrm>
              <a:off x="623" y="3947"/>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53" name="Text Box 25"/>
            <p:cNvSpPr txBox="1">
              <a:spLocks noChangeArrowheads="1"/>
            </p:cNvSpPr>
            <p:nvPr/>
          </p:nvSpPr>
          <p:spPr bwMode="auto">
            <a:xfrm>
              <a:off x="559" y="1942"/>
              <a:ext cx="89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300">
                  <a:cs typeface="ＭＳ Ｐゴシック" charset="0"/>
                </a:rPr>
                <a:t>12.71	1</a:t>
              </a:r>
              <a:r>
                <a:rPr lang="en-US" sz="1300" baseline="30000">
                  <a:cs typeface="ＭＳ Ｐゴシック" charset="0"/>
                </a:rPr>
                <a:t>+</a:t>
              </a:r>
              <a:endParaRPr lang="en-US" sz="2200">
                <a:cs typeface="ＭＳ Ｐゴシック" charset="0"/>
              </a:endParaRPr>
            </a:p>
          </p:txBody>
        </p:sp>
        <p:sp>
          <p:nvSpPr>
            <p:cNvPr id="69654" name="Rectangle 26"/>
            <p:cNvSpPr>
              <a:spLocks noChangeArrowheads="1"/>
            </p:cNvSpPr>
            <p:nvPr/>
          </p:nvSpPr>
          <p:spPr bwMode="auto">
            <a:xfrm>
              <a:off x="632" y="2614"/>
              <a:ext cx="672" cy="310"/>
            </a:xfrm>
            <a:prstGeom prst="rect">
              <a:avLst/>
            </a:prstGeom>
            <a:solidFill>
              <a:srgbClr val="B9B9B9">
                <a:alpha val="788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829452" eaLnBrk="0"/>
              <a:endParaRPr lang="da-DK" sz="2200">
                <a:cs typeface="ＭＳ Ｐゴシック" charset="0"/>
              </a:endParaRPr>
            </a:p>
          </p:txBody>
        </p:sp>
        <p:sp>
          <p:nvSpPr>
            <p:cNvPr id="69655" name="Line 27"/>
            <p:cNvSpPr>
              <a:spLocks noChangeShapeType="1"/>
            </p:cNvSpPr>
            <p:nvPr/>
          </p:nvSpPr>
          <p:spPr bwMode="auto">
            <a:xfrm>
              <a:off x="623" y="2769"/>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56" name="Text Box 28"/>
            <p:cNvSpPr txBox="1">
              <a:spLocks noChangeArrowheads="1"/>
            </p:cNvSpPr>
            <p:nvPr/>
          </p:nvSpPr>
          <p:spPr bwMode="auto">
            <a:xfrm>
              <a:off x="588" y="2614"/>
              <a:ext cx="89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300">
                  <a:cs typeface="ＭＳ Ｐゴシック" charset="0"/>
                </a:rPr>
                <a:t>≈10.3           (0</a:t>
              </a:r>
              <a:r>
                <a:rPr lang="en-US" sz="1300" baseline="30000">
                  <a:cs typeface="ＭＳ Ｐゴシック" charset="0"/>
                </a:rPr>
                <a:t>+</a:t>
              </a:r>
              <a:r>
                <a:rPr lang="en-US" sz="1300">
                  <a:cs typeface="ＭＳ Ｐゴシック" charset="0"/>
                </a:rPr>
                <a:t>)</a:t>
              </a:r>
            </a:p>
          </p:txBody>
        </p:sp>
        <p:sp>
          <p:nvSpPr>
            <p:cNvPr id="69657" name="Text Box 29"/>
            <p:cNvSpPr txBox="1">
              <a:spLocks noChangeArrowheads="1"/>
            </p:cNvSpPr>
            <p:nvPr/>
          </p:nvSpPr>
          <p:spPr bwMode="auto">
            <a:xfrm>
              <a:off x="567" y="3395"/>
              <a:ext cx="89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300">
                  <a:cs typeface="ＭＳ Ｐゴシック" charset="0"/>
                </a:rPr>
                <a:t>4.44	2</a:t>
              </a:r>
              <a:r>
                <a:rPr lang="en-US" sz="1300" baseline="30000">
                  <a:cs typeface="ＭＳ Ｐゴシック" charset="0"/>
                </a:rPr>
                <a:t>+</a:t>
              </a:r>
              <a:endParaRPr lang="en-US" sz="2200">
                <a:cs typeface="ＭＳ Ｐゴシック" charset="0"/>
              </a:endParaRPr>
            </a:p>
          </p:txBody>
        </p:sp>
        <p:sp>
          <p:nvSpPr>
            <p:cNvPr id="69658" name="Text Box 30"/>
            <p:cNvSpPr txBox="1">
              <a:spLocks noChangeArrowheads="1"/>
            </p:cNvSpPr>
            <p:nvPr/>
          </p:nvSpPr>
          <p:spPr bwMode="auto">
            <a:xfrm>
              <a:off x="559" y="3779"/>
              <a:ext cx="89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300">
                  <a:cs typeface="ＭＳ Ｐゴシック" charset="0"/>
                </a:rPr>
                <a:t>g.s.	0</a:t>
              </a:r>
              <a:r>
                <a:rPr lang="en-US" sz="1300" baseline="30000">
                  <a:cs typeface="ＭＳ Ｐゴシック" charset="0"/>
                </a:rPr>
                <a:t>+</a:t>
              </a:r>
              <a:endParaRPr lang="en-US" sz="2200">
                <a:cs typeface="ＭＳ Ｐゴシック" charset="0"/>
              </a:endParaRPr>
            </a:p>
          </p:txBody>
        </p:sp>
        <p:sp>
          <p:nvSpPr>
            <p:cNvPr id="69659" name="Line 31"/>
            <p:cNvSpPr>
              <a:spLocks noChangeShapeType="1"/>
            </p:cNvSpPr>
            <p:nvPr/>
          </p:nvSpPr>
          <p:spPr bwMode="auto">
            <a:xfrm>
              <a:off x="623" y="3203"/>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60" name="Text Box 32"/>
            <p:cNvSpPr txBox="1">
              <a:spLocks noChangeArrowheads="1"/>
            </p:cNvSpPr>
            <p:nvPr/>
          </p:nvSpPr>
          <p:spPr bwMode="auto">
            <a:xfrm>
              <a:off x="567" y="3035"/>
              <a:ext cx="89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300">
                  <a:cs typeface="ＭＳ Ｐゴシック" charset="0"/>
                </a:rPr>
                <a:t>7.65	0</a:t>
              </a:r>
              <a:r>
                <a:rPr lang="en-US" sz="1300" baseline="30000">
                  <a:cs typeface="ＭＳ Ｐゴシック" charset="0"/>
                </a:rPr>
                <a:t>+</a:t>
              </a:r>
              <a:endParaRPr lang="en-US" sz="2200">
                <a:cs typeface="ＭＳ Ｐゴシック" charset="0"/>
              </a:endParaRPr>
            </a:p>
          </p:txBody>
        </p:sp>
        <p:sp>
          <p:nvSpPr>
            <p:cNvPr id="69661" name="Line 33"/>
            <p:cNvSpPr>
              <a:spLocks noChangeShapeType="1"/>
            </p:cNvSpPr>
            <p:nvPr/>
          </p:nvSpPr>
          <p:spPr bwMode="auto">
            <a:xfrm>
              <a:off x="623" y="2963"/>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62" name="Text Box 34"/>
            <p:cNvSpPr txBox="1">
              <a:spLocks noChangeArrowheads="1"/>
            </p:cNvSpPr>
            <p:nvPr/>
          </p:nvSpPr>
          <p:spPr bwMode="auto">
            <a:xfrm>
              <a:off x="578" y="2784"/>
              <a:ext cx="89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300">
                  <a:cs typeface="ＭＳ Ｐゴシック" charset="0"/>
                </a:rPr>
                <a:t>9.64	3</a:t>
              </a:r>
              <a:r>
                <a:rPr lang="en-US" sz="1300" baseline="30000">
                  <a:cs typeface="ＭＳ Ｐゴシック" charset="0"/>
                </a:rPr>
                <a:t>-</a:t>
              </a:r>
              <a:endParaRPr lang="en-US" sz="2200">
                <a:cs typeface="ＭＳ Ｐゴシック" charset="0"/>
              </a:endParaRPr>
            </a:p>
          </p:txBody>
        </p:sp>
        <p:sp>
          <p:nvSpPr>
            <p:cNvPr id="69663" name="Line 35"/>
            <p:cNvSpPr>
              <a:spLocks noChangeShapeType="1"/>
            </p:cNvSpPr>
            <p:nvPr/>
          </p:nvSpPr>
          <p:spPr bwMode="auto">
            <a:xfrm>
              <a:off x="623" y="2564"/>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64" name="Text Box 36"/>
            <p:cNvSpPr txBox="1">
              <a:spLocks noChangeArrowheads="1"/>
            </p:cNvSpPr>
            <p:nvPr/>
          </p:nvSpPr>
          <p:spPr bwMode="auto">
            <a:xfrm>
              <a:off x="567" y="2396"/>
              <a:ext cx="89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300">
                  <a:cs typeface="ＭＳ Ｐゴシック" charset="0"/>
                </a:rPr>
                <a:t>10.84	1</a:t>
              </a:r>
              <a:r>
                <a:rPr lang="en-US" sz="1300" baseline="30000">
                  <a:cs typeface="ＭＳ Ｐゴシック" charset="0"/>
                </a:rPr>
                <a:t>-</a:t>
              </a:r>
              <a:endParaRPr lang="en-US" sz="2200">
                <a:cs typeface="ＭＳ Ｐゴシック" charset="0"/>
              </a:endParaRPr>
            </a:p>
          </p:txBody>
        </p:sp>
        <p:sp>
          <p:nvSpPr>
            <p:cNvPr id="69665" name="Line 37"/>
            <p:cNvSpPr>
              <a:spLocks noChangeShapeType="1"/>
            </p:cNvSpPr>
            <p:nvPr/>
          </p:nvSpPr>
          <p:spPr bwMode="auto">
            <a:xfrm>
              <a:off x="623" y="2339"/>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66" name="Text Box 38"/>
            <p:cNvSpPr txBox="1">
              <a:spLocks noChangeArrowheads="1"/>
            </p:cNvSpPr>
            <p:nvPr/>
          </p:nvSpPr>
          <p:spPr bwMode="auto">
            <a:xfrm>
              <a:off x="567" y="2171"/>
              <a:ext cx="89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300">
                  <a:cs typeface="ＭＳ Ｐゴシック" charset="0"/>
                </a:rPr>
                <a:t>11.83	2</a:t>
              </a:r>
              <a:r>
                <a:rPr lang="en-US" sz="1300" baseline="30000">
                  <a:cs typeface="ＭＳ Ｐゴシック" charset="0"/>
                </a:rPr>
                <a:t>-</a:t>
              </a:r>
              <a:endParaRPr lang="en-US" sz="2200">
                <a:cs typeface="ＭＳ Ｐゴシック" charset="0"/>
              </a:endParaRPr>
            </a:p>
          </p:txBody>
        </p:sp>
        <p:sp>
          <p:nvSpPr>
            <p:cNvPr id="69667" name="Line 39"/>
            <p:cNvSpPr>
              <a:spLocks noChangeShapeType="1"/>
            </p:cNvSpPr>
            <p:nvPr/>
          </p:nvSpPr>
          <p:spPr bwMode="auto">
            <a:xfrm>
              <a:off x="623" y="1907"/>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68" name="Text Box 40"/>
            <p:cNvSpPr txBox="1">
              <a:spLocks noChangeArrowheads="1"/>
            </p:cNvSpPr>
            <p:nvPr/>
          </p:nvSpPr>
          <p:spPr bwMode="auto">
            <a:xfrm>
              <a:off x="567" y="1739"/>
              <a:ext cx="89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300">
                  <a:cs typeface="ＭＳ Ｐゴシック" charset="0"/>
                </a:rPr>
                <a:t>13.35            (2</a:t>
              </a:r>
              <a:r>
                <a:rPr lang="en-US" sz="1300" baseline="30000">
                  <a:cs typeface="ＭＳ Ｐゴシック" charset="0"/>
                </a:rPr>
                <a:t>-</a:t>
              </a:r>
              <a:r>
                <a:rPr lang="en-US" sz="1300">
                  <a:cs typeface="ＭＳ Ｐゴシック" charset="0"/>
                </a:rPr>
                <a:t>)</a:t>
              </a:r>
              <a:endParaRPr lang="en-US" sz="2200">
                <a:cs typeface="ＭＳ Ｐゴシック" charset="0"/>
              </a:endParaRPr>
            </a:p>
          </p:txBody>
        </p:sp>
        <p:sp>
          <p:nvSpPr>
            <p:cNvPr id="69669" name="Line 41"/>
            <p:cNvSpPr>
              <a:spLocks noChangeShapeType="1"/>
            </p:cNvSpPr>
            <p:nvPr/>
          </p:nvSpPr>
          <p:spPr bwMode="auto">
            <a:xfrm>
              <a:off x="631" y="1693"/>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70" name="Text Box 42"/>
            <p:cNvSpPr txBox="1">
              <a:spLocks noChangeArrowheads="1"/>
            </p:cNvSpPr>
            <p:nvPr/>
          </p:nvSpPr>
          <p:spPr bwMode="auto">
            <a:xfrm>
              <a:off x="567" y="1536"/>
              <a:ext cx="89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300">
                  <a:cs typeface="ＭＳ Ｐゴシック" charset="0"/>
                </a:rPr>
                <a:t>14.08	4</a:t>
              </a:r>
              <a:r>
                <a:rPr lang="en-US" sz="1300" baseline="30000">
                  <a:cs typeface="ＭＳ Ｐゴシック" charset="0"/>
                </a:rPr>
                <a:t>+</a:t>
              </a:r>
              <a:endParaRPr lang="en-US" sz="2200">
                <a:cs typeface="ＭＳ Ｐゴシック" charset="0"/>
              </a:endParaRPr>
            </a:p>
          </p:txBody>
        </p:sp>
        <p:sp>
          <p:nvSpPr>
            <p:cNvPr id="69671" name="Line 43"/>
            <p:cNvSpPr>
              <a:spLocks noChangeShapeType="1"/>
            </p:cNvSpPr>
            <p:nvPr/>
          </p:nvSpPr>
          <p:spPr bwMode="auto">
            <a:xfrm>
              <a:off x="631" y="1464"/>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72" name="Text Box 44"/>
            <p:cNvSpPr txBox="1">
              <a:spLocks noChangeArrowheads="1"/>
            </p:cNvSpPr>
            <p:nvPr/>
          </p:nvSpPr>
          <p:spPr bwMode="auto">
            <a:xfrm>
              <a:off x="567" y="1307"/>
              <a:ext cx="89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300">
                  <a:cs typeface="ＭＳ Ｐゴシック" charset="0"/>
                </a:rPr>
                <a:t>15.11	1</a:t>
              </a:r>
              <a:r>
                <a:rPr lang="en-US" sz="1300" baseline="30000">
                  <a:cs typeface="ＭＳ Ｐゴシック" charset="0"/>
                </a:rPr>
                <a:t>+</a:t>
              </a:r>
              <a:endParaRPr lang="en-US" sz="2200">
                <a:cs typeface="ＭＳ Ｐゴシック" charset="0"/>
              </a:endParaRPr>
            </a:p>
          </p:txBody>
        </p:sp>
        <p:sp>
          <p:nvSpPr>
            <p:cNvPr id="69673" name="Line 45"/>
            <p:cNvSpPr>
              <a:spLocks noChangeShapeType="1"/>
            </p:cNvSpPr>
            <p:nvPr/>
          </p:nvSpPr>
          <p:spPr bwMode="auto">
            <a:xfrm>
              <a:off x="620" y="1261"/>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74" name="Text Box 46"/>
            <p:cNvSpPr txBox="1">
              <a:spLocks noChangeArrowheads="1"/>
            </p:cNvSpPr>
            <p:nvPr/>
          </p:nvSpPr>
          <p:spPr bwMode="auto">
            <a:xfrm>
              <a:off x="556" y="1104"/>
              <a:ext cx="89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300">
                  <a:cs typeface="ＭＳ Ｐゴシック" charset="0"/>
                </a:rPr>
                <a:t>16.11	2</a:t>
              </a:r>
              <a:r>
                <a:rPr lang="en-US" sz="1300" baseline="30000">
                  <a:cs typeface="ＭＳ Ｐゴシック" charset="0"/>
                </a:rPr>
                <a:t>+</a:t>
              </a:r>
              <a:endParaRPr lang="en-US" sz="2200">
                <a:cs typeface="ＭＳ Ｐゴシック" charset="0"/>
              </a:endParaRPr>
            </a:p>
          </p:txBody>
        </p:sp>
        <p:sp>
          <p:nvSpPr>
            <p:cNvPr id="69675" name="Line 47"/>
            <p:cNvSpPr>
              <a:spLocks noChangeShapeType="1"/>
            </p:cNvSpPr>
            <p:nvPr/>
          </p:nvSpPr>
          <p:spPr bwMode="auto">
            <a:xfrm>
              <a:off x="326" y="3253"/>
              <a:ext cx="1162"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76" name="Text Box 48"/>
            <p:cNvSpPr txBox="1">
              <a:spLocks noChangeArrowheads="1"/>
            </p:cNvSpPr>
            <p:nvPr/>
          </p:nvSpPr>
          <p:spPr bwMode="auto">
            <a:xfrm>
              <a:off x="1456" y="3120"/>
              <a:ext cx="704"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a:latin typeface="Symbol" charset="0"/>
                  <a:cs typeface="ＭＳ Ｐゴシック" charset="0"/>
                  <a:sym typeface="Symbol" charset="0"/>
                </a:rPr>
                <a:t></a:t>
              </a:r>
              <a:endParaRPr lang="en-US" sz="2200">
                <a:latin typeface="Helvetica" charset="0"/>
                <a:cs typeface="ＭＳ Ｐゴシック" charset="0"/>
              </a:endParaRPr>
            </a:p>
          </p:txBody>
        </p:sp>
        <p:sp>
          <p:nvSpPr>
            <p:cNvPr id="69677" name="Rectangle 49"/>
            <p:cNvSpPr>
              <a:spLocks noChangeArrowheads="1"/>
            </p:cNvSpPr>
            <p:nvPr/>
          </p:nvSpPr>
          <p:spPr bwMode="auto">
            <a:xfrm>
              <a:off x="34" y="3153"/>
              <a:ext cx="33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829452" eaLnBrk="0"/>
              <a:r>
                <a:rPr lang="en-US" sz="1300">
                  <a:cs typeface="ＭＳ Ｐゴシック" charset="0"/>
                </a:rPr>
                <a:t>7.27</a:t>
              </a:r>
            </a:p>
          </p:txBody>
        </p:sp>
        <p:sp>
          <p:nvSpPr>
            <p:cNvPr id="69678" name="Line 50"/>
            <p:cNvSpPr>
              <a:spLocks noChangeShapeType="1"/>
            </p:cNvSpPr>
            <p:nvPr/>
          </p:nvSpPr>
          <p:spPr bwMode="auto">
            <a:xfrm>
              <a:off x="336" y="1296"/>
              <a:ext cx="1152"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79" name="Text Box 51"/>
            <p:cNvSpPr txBox="1">
              <a:spLocks noChangeArrowheads="1"/>
            </p:cNvSpPr>
            <p:nvPr/>
          </p:nvSpPr>
          <p:spPr bwMode="auto">
            <a:xfrm>
              <a:off x="1456" y="1159"/>
              <a:ext cx="704"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600">
                  <a:cs typeface="ＭＳ Ｐゴシック" charset="0"/>
                </a:rPr>
                <a:t>p+</a:t>
              </a:r>
              <a:r>
                <a:rPr lang="en-US" sz="1600" baseline="30000">
                  <a:cs typeface="ＭＳ Ｐゴシック" charset="0"/>
                </a:rPr>
                <a:t>11</a:t>
              </a:r>
              <a:r>
                <a:rPr lang="en-US" sz="1600">
                  <a:cs typeface="ＭＳ Ｐゴシック" charset="0"/>
                </a:rPr>
                <a:t>B</a:t>
              </a:r>
              <a:endParaRPr lang="en-US" sz="2200">
                <a:latin typeface="Helvetica" charset="0"/>
                <a:cs typeface="ＭＳ Ｐゴシック" charset="0"/>
              </a:endParaRPr>
            </a:p>
          </p:txBody>
        </p:sp>
        <p:sp>
          <p:nvSpPr>
            <p:cNvPr id="69680" name="Rectangle 52"/>
            <p:cNvSpPr>
              <a:spLocks noChangeArrowheads="1"/>
            </p:cNvSpPr>
            <p:nvPr/>
          </p:nvSpPr>
          <p:spPr bwMode="auto">
            <a:xfrm>
              <a:off x="0" y="1200"/>
              <a:ext cx="392"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829452" eaLnBrk="0"/>
              <a:r>
                <a:rPr lang="en-US" sz="1300">
                  <a:cs typeface="ＭＳ Ｐゴシック" charset="0"/>
                </a:rPr>
                <a:t>15.96</a:t>
              </a:r>
            </a:p>
          </p:txBody>
        </p:sp>
      </p:grpSp>
      <p:sp>
        <p:nvSpPr>
          <p:cNvPr id="69638" name="Text Box 2"/>
          <p:cNvSpPr txBox="1">
            <a:spLocks noChangeArrowheads="1"/>
          </p:cNvSpPr>
          <p:nvPr/>
        </p:nvSpPr>
        <p:spPr bwMode="auto">
          <a:xfrm>
            <a:off x="2034720" y="475250"/>
            <a:ext cx="4946400" cy="56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54535" rIns="81639" bIns="40820"/>
          <a:lstStyle>
            <a:lvl1pPr eaLnBrk="0">
              <a:tabLst>
                <a:tab pos="723900" algn="l"/>
                <a:tab pos="1447800" algn="l"/>
                <a:tab pos="2171700" algn="l"/>
                <a:tab pos="2895600" algn="l"/>
                <a:tab pos="3619500" algn="l"/>
                <a:tab pos="4343400" algn="l"/>
                <a:tab pos="5067300" algn="l"/>
              </a:tabLst>
              <a:defRPr sz="2000">
                <a:solidFill>
                  <a:schemeClr val="tx1"/>
                </a:solidFill>
                <a:latin typeface="Candara" charset="0"/>
                <a:ea typeface="ＭＳ Ｐゴシック" charset="0"/>
                <a:cs typeface="Arial Unicode MS" charset="0"/>
              </a:defRPr>
            </a:lvl1pPr>
            <a:lvl2pPr marL="37931725" indent="-37474525" eaLnBrk="0">
              <a:tabLst>
                <a:tab pos="723900" algn="l"/>
                <a:tab pos="1447800" algn="l"/>
                <a:tab pos="2171700" algn="l"/>
                <a:tab pos="2895600" algn="l"/>
                <a:tab pos="3619500" algn="l"/>
                <a:tab pos="4343400" algn="l"/>
                <a:tab pos="5067300" algn="l"/>
              </a:tabLst>
              <a:defRPr sz="2000">
                <a:solidFill>
                  <a:schemeClr val="tx1"/>
                </a:solidFill>
                <a:latin typeface="Candara" charset="0"/>
                <a:ea typeface="Arial Unicode MS" charset="0"/>
                <a:cs typeface="Arial Unicode MS" charset="0"/>
              </a:defRPr>
            </a:lvl2pPr>
            <a:lvl3pPr eaLnBrk="0">
              <a:tabLst>
                <a:tab pos="723900" algn="l"/>
                <a:tab pos="1447800" algn="l"/>
                <a:tab pos="2171700" algn="l"/>
                <a:tab pos="2895600" algn="l"/>
                <a:tab pos="3619500" algn="l"/>
                <a:tab pos="4343400" algn="l"/>
                <a:tab pos="5067300" algn="l"/>
              </a:tabLst>
              <a:defRPr sz="2000">
                <a:solidFill>
                  <a:schemeClr val="tx1"/>
                </a:solidFill>
                <a:latin typeface="Candara" charset="0"/>
                <a:ea typeface="Arial Unicode MS" charset="0"/>
                <a:cs typeface="Arial Unicode MS" charset="0"/>
              </a:defRPr>
            </a:lvl3pPr>
            <a:lvl4pPr eaLnBrk="0">
              <a:tabLst>
                <a:tab pos="723900" algn="l"/>
                <a:tab pos="1447800" algn="l"/>
                <a:tab pos="2171700" algn="l"/>
                <a:tab pos="2895600" algn="l"/>
                <a:tab pos="3619500" algn="l"/>
                <a:tab pos="4343400" algn="l"/>
                <a:tab pos="5067300" algn="l"/>
              </a:tabLst>
              <a:defRPr sz="2000">
                <a:solidFill>
                  <a:schemeClr val="tx1"/>
                </a:solidFill>
                <a:latin typeface="Candara" charset="0"/>
                <a:ea typeface="Arial Unicode MS" charset="0"/>
                <a:cs typeface="Arial Unicode MS" charset="0"/>
              </a:defRPr>
            </a:lvl4pPr>
            <a:lvl5pPr eaLnBrk="0">
              <a:tabLst>
                <a:tab pos="723900" algn="l"/>
                <a:tab pos="1447800" algn="l"/>
                <a:tab pos="2171700" algn="l"/>
                <a:tab pos="2895600" algn="l"/>
                <a:tab pos="3619500" algn="l"/>
                <a:tab pos="4343400" algn="l"/>
                <a:tab pos="5067300" algn="l"/>
              </a:tabLst>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tabLst>
                <a:tab pos="723900" algn="l"/>
                <a:tab pos="1447800" algn="l"/>
                <a:tab pos="2171700" algn="l"/>
                <a:tab pos="2895600" algn="l"/>
                <a:tab pos="3619500" algn="l"/>
                <a:tab pos="4343400" algn="l"/>
                <a:tab pos="5067300" algn="l"/>
              </a:tabLs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tabLst>
                <a:tab pos="723900" algn="l"/>
                <a:tab pos="1447800" algn="l"/>
                <a:tab pos="2171700" algn="l"/>
                <a:tab pos="2895600" algn="l"/>
                <a:tab pos="3619500" algn="l"/>
                <a:tab pos="4343400" algn="l"/>
                <a:tab pos="5067300" algn="l"/>
              </a:tabLs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tabLst>
                <a:tab pos="723900" algn="l"/>
                <a:tab pos="1447800" algn="l"/>
                <a:tab pos="2171700" algn="l"/>
                <a:tab pos="2895600" algn="l"/>
                <a:tab pos="3619500" algn="l"/>
                <a:tab pos="4343400" algn="l"/>
                <a:tab pos="5067300" algn="l"/>
              </a:tabLs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tabLst>
                <a:tab pos="723900" algn="l"/>
                <a:tab pos="1447800" algn="l"/>
                <a:tab pos="2171700" algn="l"/>
                <a:tab pos="2895600" algn="l"/>
                <a:tab pos="3619500" algn="l"/>
                <a:tab pos="4343400" algn="l"/>
                <a:tab pos="5067300" algn="l"/>
              </a:tabLst>
              <a:defRPr sz="2000">
                <a:solidFill>
                  <a:schemeClr val="tx1"/>
                </a:solidFill>
                <a:latin typeface="Candara" charset="0"/>
                <a:ea typeface="Arial Unicode MS" charset="0"/>
                <a:cs typeface="Arial Unicode MS" charset="0"/>
              </a:defRPr>
            </a:lvl9pPr>
          </a:lstStyle>
          <a:p>
            <a:pPr algn="ctr" eaLnBrk="1"/>
            <a:r>
              <a:rPr lang="en-US" sz="3300">
                <a:solidFill>
                  <a:srgbClr val="000000"/>
                </a:solidFill>
              </a:rPr>
              <a:t>The 13.35 MeV state</a:t>
            </a:r>
            <a:endParaRPr lang="en-US" sz="2700">
              <a:solidFill>
                <a:srgbClr val="000000"/>
              </a:solidFill>
            </a:endParaRPr>
          </a:p>
        </p:txBody>
      </p:sp>
      <p:pic>
        <p:nvPicPr>
          <p:cNvPr id="69639" name="Picture 1065" descr="expdata"/>
          <p:cNvPicPr>
            <a:picLocks noChangeAspect="1" noChangeArrowheads="1"/>
          </p:cNvPicPr>
          <p:nvPr/>
        </p:nvPicPr>
        <p:blipFill>
          <a:blip r:embed="rId3">
            <a:extLst>
              <a:ext uri="{28A0092B-C50C-407E-A947-70E740481C1C}">
                <a14:useLocalDpi xmlns:a14="http://schemas.microsoft.com/office/drawing/2010/main" val="0"/>
              </a:ext>
            </a:extLst>
          </a:blip>
          <a:srcRect l="58148" t="21628" r="11429" b="15199"/>
          <a:stretch>
            <a:fillRect/>
          </a:stretch>
        </p:blipFill>
        <p:spPr bwMode="auto">
          <a:xfrm>
            <a:off x="4631040" y="1520800"/>
            <a:ext cx="2764800" cy="2765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0" name="Picture 1066" descr="zemach_all"/>
          <p:cNvPicPr>
            <a:picLocks noChangeAspect="1" noChangeArrowheads="1"/>
          </p:cNvPicPr>
          <p:nvPr/>
        </p:nvPicPr>
        <p:blipFill>
          <a:blip r:embed="rId4">
            <a:extLst>
              <a:ext uri="{28A0092B-C50C-407E-A947-70E740481C1C}">
                <a14:useLocalDpi xmlns:a14="http://schemas.microsoft.com/office/drawing/2010/main" val="0"/>
              </a:ext>
            </a:extLst>
          </a:blip>
          <a:srcRect l="67874" t="52995" r="17897" b="29826"/>
          <a:stretch>
            <a:fillRect/>
          </a:stretch>
        </p:blipFill>
        <p:spPr bwMode="auto">
          <a:xfrm>
            <a:off x="4216320" y="4285890"/>
            <a:ext cx="1520640" cy="1376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9641" name="Group 1069"/>
          <p:cNvGrpSpPr>
            <a:grpSpLocks/>
          </p:cNvGrpSpPr>
          <p:nvPr/>
        </p:nvGrpSpPr>
        <p:grpSpPr bwMode="auto">
          <a:xfrm>
            <a:off x="6289920" y="4285890"/>
            <a:ext cx="1520640" cy="1376785"/>
            <a:chOff x="4368" y="2976"/>
            <a:chExt cx="1056" cy="956"/>
          </a:xfrm>
        </p:grpSpPr>
        <p:pic>
          <p:nvPicPr>
            <p:cNvPr id="69647" name="Picture 1067" descr="zemach_all"/>
            <p:cNvPicPr>
              <a:picLocks noChangeAspect="1" noChangeArrowheads="1"/>
            </p:cNvPicPr>
            <p:nvPr/>
          </p:nvPicPr>
          <p:blipFill>
            <a:blip r:embed="rId4">
              <a:extLst>
                <a:ext uri="{28A0092B-C50C-407E-A947-70E740481C1C}">
                  <a14:useLocalDpi xmlns:a14="http://schemas.microsoft.com/office/drawing/2010/main" val="0"/>
                </a:ext>
              </a:extLst>
            </a:blip>
            <a:srcRect l="67874" t="52995" r="17897" b="29826"/>
            <a:stretch>
              <a:fillRect/>
            </a:stretch>
          </p:blipFill>
          <p:spPr bwMode="auto">
            <a:xfrm>
              <a:off x="4368" y="2976"/>
              <a:ext cx="1056" cy="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8" name="Rectangle 1068"/>
            <p:cNvSpPr>
              <a:spLocks noChangeArrowheads="1"/>
            </p:cNvSpPr>
            <p:nvPr/>
          </p:nvSpPr>
          <p:spPr bwMode="auto">
            <a:xfrm>
              <a:off x="4800" y="3312"/>
              <a:ext cx="288"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69642" name="Text Box 1070"/>
          <p:cNvSpPr txBox="1">
            <a:spLocks noChangeArrowheads="1"/>
          </p:cNvSpPr>
          <p:nvPr/>
        </p:nvSpPr>
        <p:spPr bwMode="auto">
          <a:xfrm>
            <a:off x="4700160" y="5737562"/>
            <a:ext cx="622080" cy="53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algn="ctr" eaLnBrk="1">
              <a:spcBef>
                <a:spcPct val="50000"/>
              </a:spcBef>
            </a:pPr>
            <a:r>
              <a:rPr lang="en-US" sz="2900"/>
              <a:t>2</a:t>
            </a:r>
            <a:r>
              <a:rPr lang="en-US" sz="2900" baseline="30000"/>
              <a:t>–</a:t>
            </a:r>
            <a:endParaRPr lang="en-US" sz="2900"/>
          </a:p>
        </p:txBody>
      </p:sp>
      <p:sp>
        <p:nvSpPr>
          <p:cNvPr id="69643" name="Text Box 1071"/>
          <p:cNvSpPr txBox="1">
            <a:spLocks noChangeArrowheads="1"/>
          </p:cNvSpPr>
          <p:nvPr/>
        </p:nvSpPr>
        <p:spPr bwMode="auto">
          <a:xfrm>
            <a:off x="6791040" y="5737562"/>
            <a:ext cx="622080" cy="53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algn="ctr" eaLnBrk="1">
              <a:spcBef>
                <a:spcPct val="50000"/>
              </a:spcBef>
            </a:pPr>
            <a:r>
              <a:rPr lang="en-US" sz="2900"/>
              <a:t>4</a:t>
            </a:r>
            <a:r>
              <a:rPr lang="en-US" sz="2900" baseline="30000"/>
              <a:t>–</a:t>
            </a:r>
            <a:endParaRPr lang="en-US"/>
          </a:p>
        </p:txBody>
      </p:sp>
      <p:grpSp>
        <p:nvGrpSpPr>
          <p:cNvPr id="4" name="Group 1075"/>
          <p:cNvGrpSpPr>
            <a:grpSpLocks/>
          </p:cNvGrpSpPr>
          <p:nvPr/>
        </p:nvGrpSpPr>
        <p:grpSpPr bwMode="auto">
          <a:xfrm>
            <a:off x="3732480" y="4177880"/>
            <a:ext cx="4631040" cy="885693"/>
            <a:chOff x="2592" y="2901"/>
            <a:chExt cx="3216" cy="615"/>
          </a:xfrm>
        </p:grpSpPr>
        <p:sp>
          <p:nvSpPr>
            <p:cNvPr id="69645" name="Text Box 1072"/>
            <p:cNvSpPr txBox="1">
              <a:spLocks noChangeArrowheads="1"/>
            </p:cNvSpPr>
            <p:nvPr/>
          </p:nvSpPr>
          <p:spPr bwMode="auto">
            <a:xfrm>
              <a:off x="5424" y="2928"/>
              <a:ext cx="384" cy="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eaLnBrk="1">
                <a:spcBef>
                  <a:spcPct val="50000"/>
                </a:spcBef>
              </a:pPr>
              <a:r>
                <a:rPr lang="en-US" sz="4900" b="1" i="1">
                  <a:solidFill>
                    <a:srgbClr val="0CC41C"/>
                  </a:solidFill>
                </a:rPr>
                <a:t>√</a:t>
              </a:r>
              <a:endParaRPr lang="en-US" sz="4900" b="1">
                <a:solidFill>
                  <a:srgbClr val="0CC41C"/>
                </a:solidFill>
              </a:endParaRPr>
            </a:p>
          </p:txBody>
        </p:sp>
        <p:sp>
          <p:nvSpPr>
            <p:cNvPr id="69646" name="Text Box 1074"/>
            <p:cNvSpPr txBox="1">
              <a:spLocks noChangeArrowheads="1"/>
            </p:cNvSpPr>
            <p:nvPr/>
          </p:nvSpPr>
          <p:spPr bwMode="auto">
            <a:xfrm>
              <a:off x="2592" y="2901"/>
              <a:ext cx="528" cy="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eaLnBrk="1">
                <a:spcBef>
                  <a:spcPct val="50000"/>
                </a:spcBef>
              </a:pPr>
              <a:r>
                <a:rPr lang="en-US" sz="4900" b="1">
                  <a:solidFill>
                    <a:srgbClr val="F3140B"/>
                  </a:solidFill>
                </a:rPr>
                <a:t>X</a:t>
              </a:r>
              <a:endParaRPr lang="en-US"/>
            </a:p>
          </p:txBody>
        </p:sp>
      </p:grpSp>
    </p:spTree>
    <p:extLst>
      <p:ext uri="{BB962C8B-B14F-4D97-AF65-F5344CB8AC3E}">
        <p14:creationId xmlns:p14="http://schemas.microsoft.com/office/powerpoint/2010/main" val="3419178044"/>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3" name="Picture 48" descr="expdata"/>
          <p:cNvPicPr>
            <a:picLocks noChangeAspect="1" noChangeArrowheads="1"/>
          </p:cNvPicPr>
          <p:nvPr/>
        </p:nvPicPr>
        <p:blipFill>
          <a:blip r:embed="rId3">
            <a:extLst>
              <a:ext uri="{28A0092B-C50C-407E-A947-70E740481C1C}">
                <a14:useLocalDpi xmlns:a14="http://schemas.microsoft.com/office/drawing/2010/main" val="0"/>
              </a:ext>
            </a:extLst>
          </a:blip>
          <a:srcRect t="20425" r="71086" b="20879"/>
          <a:stretch>
            <a:fillRect/>
          </a:stretch>
        </p:blipFill>
        <p:spPr bwMode="auto">
          <a:xfrm>
            <a:off x="2833920" y="1797309"/>
            <a:ext cx="2903040" cy="283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Rectangle 2"/>
          <p:cNvSpPr>
            <a:spLocks noChangeArrowheads="1"/>
          </p:cNvSpPr>
          <p:nvPr/>
        </p:nvSpPr>
        <p:spPr bwMode="auto">
          <a:xfrm>
            <a:off x="552960" y="3179854"/>
            <a:ext cx="1589760" cy="207382"/>
          </a:xfrm>
          <a:prstGeom prst="rect">
            <a:avLst/>
          </a:prstGeom>
          <a:solidFill>
            <a:srgbClr val="00B8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945" tIns="41473" rIns="82945" bIns="41473" anchor="ctr"/>
          <a:lstStyle/>
          <a:p>
            <a:endParaRPr lang="en-US"/>
          </a:p>
        </p:txBody>
      </p:sp>
      <p:grpSp>
        <p:nvGrpSpPr>
          <p:cNvPr id="71685" name="Group 3"/>
          <p:cNvGrpSpPr>
            <a:grpSpLocks/>
          </p:cNvGrpSpPr>
          <p:nvPr/>
        </p:nvGrpSpPr>
        <p:grpSpPr bwMode="auto">
          <a:xfrm>
            <a:off x="0" y="1589927"/>
            <a:ext cx="3110400" cy="4647368"/>
            <a:chOff x="0" y="1104"/>
            <a:chExt cx="2160" cy="3227"/>
          </a:xfrm>
        </p:grpSpPr>
        <p:sp>
          <p:nvSpPr>
            <p:cNvPr id="71697" name="Text Box 20"/>
            <p:cNvSpPr txBox="1">
              <a:spLocks noChangeArrowheads="1"/>
            </p:cNvSpPr>
            <p:nvPr/>
          </p:nvSpPr>
          <p:spPr bwMode="auto">
            <a:xfrm>
              <a:off x="688" y="4032"/>
              <a:ext cx="464"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algn="ctr" defTabSz="829452">
                <a:spcBef>
                  <a:spcPct val="50000"/>
                </a:spcBef>
              </a:pPr>
              <a:r>
                <a:rPr lang="en-US" sz="2200" baseline="30000">
                  <a:cs typeface="ＭＳ Ｐゴシック" charset="0"/>
                </a:rPr>
                <a:t>12</a:t>
              </a:r>
              <a:r>
                <a:rPr lang="en-US" sz="2200">
                  <a:cs typeface="ＭＳ Ｐゴシック" charset="0"/>
                </a:rPr>
                <a:t>C</a:t>
              </a:r>
            </a:p>
          </p:txBody>
        </p:sp>
        <p:sp>
          <p:nvSpPr>
            <p:cNvPr id="71698" name="Line 22"/>
            <p:cNvSpPr>
              <a:spLocks noChangeShapeType="1"/>
            </p:cNvSpPr>
            <p:nvPr/>
          </p:nvSpPr>
          <p:spPr bwMode="auto">
            <a:xfrm>
              <a:off x="623" y="2099"/>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699" name="Line 23"/>
            <p:cNvSpPr>
              <a:spLocks noChangeShapeType="1"/>
            </p:cNvSpPr>
            <p:nvPr/>
          </p:nvSpPr>
          <p:spPr bwMode="auto">
            <a:xfrm>
              <a:off x="623" y="3563"/>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00" name="Line 24"/>
            <p:cNvSpPr>
              <a:spLocks noChangeShapeType="1"/>
            </p:cNvSpPr>
            <p:nvPr/>
          </p:nvSpPr>
          <p:spPr bwMode="auto">
            <a:xfrm>
              <a:off x="623" y="3947"/>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01" name="Text Box 25"/>
            <p:cNvSpPr txBox="1">
              <a:spLocks noChangeArrowheads="1"/>
            </p:cNvSpPr>
            <p:nvPr/>
          </p:nvSpPr>
          <p:spPr bwMode="auto">
            <a:xfrm>
              <a:off x="559" y="1942"/>
              <a:ext cx="89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300">
                  <a:cs typeface="ＭＳ Ｐゴシック" charset="0"/>
                </a:rPr>
                <a:t>12.71	1</a:t>
              </a:r>
              <a:r>
                <a:rPr lang="en-US" sz="1300" baseline="30000">
                  <a:cs typeface="ＭＳ Ｐゴシック" charset="0"/>
                </a:rPr>
                <a:t>+</a:t>
              </a:r>
              <a:endParaRPr lang="en-US" sz="2200">
                <a:cs typeface="ＭＳ Ｐゴシック" charset="0"/>
              </a:endParaRPr>
            </a:p>
          </p:txBody>
        </p:sp>
        <p:sp>
          <p:nvSpPr>
            <p:cNvPr id="71702" name="Rectangle 26"/>
            <p:cNvSpPr>
              <a:spLocks noChangeArrowheads="1"/>
            </p:cNvSpPr>
            <p:nvPr/>
          </p:nvSpPr>
          <p:spPr bwMode="auto">
            <a:xfrm>
              <a:off x="632" y="2614"/>
              <a:ext cx="672" cy="310"/>
            </a:xfrm>
            <a:prstGeom prst="rect">
              <a:avLst/>
            </a:prstGeom>
            <a:solidFill>
              <a:srgbClr val="B9B9B9">
                <a:alpha val="788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829452" eaLnBrk="0"/>
              <a:endParaRPr lang="da-DK" sz="2200">
                <a:cs typeface="ＭＳ Ｐゴシック" charset="0"/>
              </a:endParaRPr>
            </a:p>
          </p:txBody>
        </p:sp>
        <p:sp>
          <p:nvSpPr>
            <p:cNvPr id="71703" name="Line 27"/>
            <p:cNvSpPr>
              <a:spLocks noChangeShapeType="1"/>
            </p:cNvSpPr>
            <p:nvPr/>
          </p:nvSpPr>
          <p:spPr bwMode="auto">
            <a:xfrm>
              <a:off x="623" y="2769"/>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04" name="Text Box 28"/>
            <p:cNvSpPr txBox="1">
              <a:spLocks noChangeArrowheads="1"/>
            </p:cNvSpPr>
            <p:nvPr/>
          </p:nvSpPr>
          <p:spPr bwMode="auto">
            <a:xfrm>
              <a:off x="588" y="2614"/>
              <a:ext cx="89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300">
                  <a:cs typeface="ＭＳ Ｐゴシック" charset="0"/>
                </a:rPr>
                <a:t>≈10.3           (0</a:t>
              </a:r>
              <a:r>
                <a:rPr lang="en-US" sz="1300" baseline="30000">
                  <a:cs typeface="ＭＳ Ｐゴシック" charset="0"/>
                </a:rPr>
                <a:t>+</a:t>
              </a:r>
              <a:r>
                <a:rPr lang="en-US" sz="1300">
                  <a:cs typeface="ＭＳ Ｐゴシック" charset="0"/>
                </a:rPr>
                <a:t>)</a:t>
              </a:r>
            </a:p>
          </p:txBody>
        </p:sp>
        <p:sp>
          <p:nvSpPr>
            <p:cNvPr id="71705" name="Text Box 29"/>
            <p:cNvSpPr txBox="1">
              <a:spLocks noChangeArrowheads="1"/>
            </p:cNvSpPr>
            <p:nvPr/>
          </p:nvSpPr>
          <p:spPr bwMode="auto">
            <a:xfrm>
              <a:off x="567" y="3395"/>
              <a:ext cx="89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300">
                  <a:cs typeface="ＭＳ Ｐゴシック" charset="0"/>
                </a:rPr>
                <a:t>4.44	2</a:t>
              </a:r>
              <a:r>
                <a:rPr lang="en-US" sz="1300" baseline="30000">
                  <a:cs typeface="ＭＳ Ｐゴシック" charset="0"/>
                </a:rPr>
                <a:t>+</a:t>
              </a:r>
              <a:endParaRPr lang="en-US" sz="2200">
                <a:cs typeface="ＭＳ Ｐゴシック" charset="0"/>
              </a:endParaRPr>
            </a:p>
          </p:txBody>
        </p:sp>
        <p:sp>
          <p:nvSpPr>
            <p:cNvPr id="71706" name="Text Box 30"/>
            <p:cNvSpPr txBox="1">
              <a:spLocks noChangeArrowheads="1"/>
            </p:cNvSpPr>
            <p:nvPr/>
          </p:nvSpPr>
          <p:spPr bwMode="auto">
            <a:xfrm>
              <a:off x="559" y="3779"/>
              <a:ext cx="89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300">
                  <a:cs typeface="ＭＳ Ｐゴシック" charset="0"/>
                </a:rPr>
                <a:t>g.s.	0</a:t>
              </a:r>
              <a:r>
                <a:rPr lang="en-US" sz="1300" baseline="30000">
                  <a:cs typeface="ＭＳ Ｐゴシック" charset="0"/>
                </a:rPr>
                <a:t>+</a:t>
              </a:r>
              <a:endParaRPr lang="en-US" sz="2200">
                <a:cs typeface="ＭＳ Ｐゴシック" charset="0"/>
              </a:endParaRPr>
            </a:p>
          </p:txBody>
        </p:sp>
        <p:sp>
          <p:nvSpPr>
            <p:cNvPr id="71707" name="Line 31"/>
            <p:cNvSpPr>
              <a:spLocks noChangeShapeType="1"/>
            </p:cNvSpPr>
            <p:nvPr/>
          </p:nvSpPr>
          <p:spPr bwMode="auto">
            <a:xfrm>
              <a:off x="623" y="3203"/>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08" name="Text Box 32"/>
            <p:cNvSpPr txBox="1">
              <a:spLocks noChangeArrowheads="1"/>
            </p:cNvSpPr>
            <p:nvPr/>
          </p:nvSpPr>
          <p:spPr bwMode="auto">
            <a:xfrm>
              <a:off x="567" y="3035"/>
              <a:ext cx="89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300">
                  <a:cs typeface="ＭＳ Ｐゴシック" charset="0"/>
                </a:rPr>
                <a:t>7.65	0</a:t>
              </a:r>
              <a:r>
                <a:rPr lang="en-US" sz="1300" baseline="30000">
                  <a:cs typeface="ＭＳ Ｐゴシック" charset="0"/>
                </a:rPr>
                <a:t>+</a:t>
              </a:r>
              <a:endParaRPr lang="en-US" sz="2200">
                <a:cs typeface="ＭＳ Ｐゴシック" charset="0"/>
              </a:endParaRPr>
            </a:p>
          </p:txBody>
        </p:sp>
        <p:sp>
          <p:nvSpPr>
            <p:cNvPr id="71709" name="Line 33"/>
            <p:cNvSpPr>
              <a:spLocks noChangeShapeType="1"/>
            </p:cNvSpPr>
            <p:nvPr/>
          </p:nvSpPr>
          <p:spPr bwMode="auto">
            <a:xfrm>
              <a:off x="623" y="2963"/>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10" name="Text Box 34"/>
            <p:cNvSpPr txBox="1">
              <a:spLocks noChangeArrowheads="1"/>
            </p:cNvSpPr>
            <p:nvPr/>
          </p:nvSpPr>
          <p:spPr bwMode="auto">
            <a:xfrm>
              <a:off x="578" y="2784"/>
              <a:ext cx="89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300">
                  <a:cs typeface="ＭＳ Ｐゴシック" charset="0"/>
                </a:rPr>
                <a:t>9.64	3</a:t>
              </a:r>
              <a:r>
                <a:rPr lang="en-US" sz="1300" baseline="30000">
                  <a:cs typeface="ＭＳ Ｐゴシック" charset="0"/>
                </a:rPr>
                <a:t>-</a:t>
              </a:r>
              <a:endParaRPr lang="en-US" sz="2200">
                <a:cs typeface="ＭＳ Ｐゴシック" charset="0"/>
              </a:endParaRPr>
            </a:p>
          </p:txBody>
        </p:sp>
        <p:sp>
          <p:nvSpPr>
            <p:cNvPr id="71711" name="Line 35"/>
            <p:cNvSpPr>
              <a:spLocks noChangeShapeType="1"/>
            </p:cNvSpPr>
            <p:nvPr/>
          </p:nvSpPr>
          <p:spPr bwMode="auto">
            <a:xfrm>
              <a:off x="623" y="2564"/>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12" name="Text Box 36"/>
            <p:cNvSpPr txBox="1">
              <a:spLocks noChangeArrowheads="1"/>
            </p:cNvSpPr>
            <p:nvPr/>
          </p:nvSpPr>
          <p:spPr bwMode="auto">
            <a:xfrm>
              <a:off x="567" y="2396"/>
              <a:ext cx="89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300">
                  <a:cs typeface="ＭＳ Ｐゴシック" charset="0"/>
                </a:rPr>
                <a:t>10.84	1</a:t>
              </a:r>
              <a:r>
                <a:rPr lang="en-US" sz="1300" baseline="30000">
                  <a:cs typeface="ＭＳ Ｐゴシック" charset="0"/>
                </a:rPr>
                <a:t>-</a:t>
              </a:r>
              <a:endParaRPr lang="en-US" sz="2200">
                <a:cs typeface="ＭＳ Ｐゴシック" charset="0"/>
              </a:endParaRPr>
            </a:p>
          </p:txBody>
        </p:sp>
        <p:sp>
          <p:nvSpPr>
            <p:cNvPr id="71713" name="Line 37"/>
            <p:cNvSpPr>
              <a:spLocks noChangeShapeType="1"/>
            </p:cNvSpPr>
            <p:nvPr/>
          </p:nvSpPr>
          <p:spPr bwMode="auto">
            <a:xfrm>
              <a:off x="623" y="2339"/>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14" name="Text Box 38"/>
            <p:cNvSpPr txBox="1">
              <a:spLocks noChangeArrowheads="1"/>
            </p:cNvSpPr>
            <p:nvPr/>
          </p:nvSpPr>
          <p:spPr bwMode="auto">
            <a:xfrm>
              <a:off x="567" y="2171"/>
              <a:ext cx="89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300">
                  <a:cs typeface="ＭＳ Ｐゴシック" charset="0"/>
                </a:rPr>
                <a:t>11.83	2</a:t>
              </a:r>
              <a:r>
                <a:rPr lang="en-US" sz="1300" baseline="30000">
                  <a:cs typeface="ＭＳ Ｐゴシック" charset="0"/>
                </a:rPr>
                <a:t>-</a:t>
              </a:r>
              <a:endParaRPr lang="en-US" sz="2200">
                <a:cs typeface="ＭＳ Ｐゴシック" charset="0"/>
              </a:endParaRPr>
            </a:p>
          </p:txBody>
        </p:sp>
        <p:sp>
          <p:nvSpPr>
            <p:cNvPr id="71715" name="Line 39"/>
            <p:cNvSpPr>
              <a:spLocks noChangeShapeType="1"/>
            </p:cNvSpPr>
            <p:nvPr/>
          </p:nvSpPr>
          <p:spPr bwMode="auto">
            <a:xfrm>
              <a:off x="623" y="1907"/>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16" name="Text Box 40"/>
            <p:cNvSpPr txBox="1">
              <a:spLocks noChangeArrowheads="1"/>
            </p:cNvSpPr>
            <p:nvPr/>
          </p:nvSpPr>
          <p:spPr bwMode="auto">
            <a:xfrm>
              <a:off x="567" y="1739"/>
              <a:ext cx="89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300">
                  <a:cs typeface="ＭＳ Ｐゴシック" charset="0"/>
                </a:rPr>
                <a:t>13.35            (2</a:t>
              </a:r>
              <a:r>
                <a:rPr lang="en-US" sz="1300" baseline="30000">
                  <a:cs typeface="ＭＳ Ｐゴシック" charset="0"/>
                </a:rPr>
                <a:t>-</a:t>
              </a:r>
              <a:r>
                <a:rPr lang="en-US" sz="1300">
                  <a:cs typeface="ＭＳ Ｐゴシック" charset="0"/>
                </a:rPr>
                <a:t>)</a:t>
              </a:r>
              <a:endParaRPr lang="en-US" sz="2200">
                <a:cs typeface="ＭＳ Ｐゴシック" charset="0"/>
              </a:endParaRPr>
            </a:p>
          </p:txBody>
        </p:sp>
        <p:sp>
          <p:nvSpPr>
            <p:cNvPr id="71717" name="Line 41"/>
            <p:cNvSpPr>
              <a:spLocks noChangeShapeType="1"/>
            </p:cNvSpPr>
            <p:nvPr/>
          </p:nvSpPr>
          <p:spPr bwMode="auto">
            <a:xfrm>
              <a:off x="631" y="1693"/>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18" name="Text Box 42"/>
            <p:cNvSpPr txBox="1">
              <a:spLocks noChangeArrowheads="1"/>
            </p:cNvSpPr>
            <p:nvPr/>
          </p:nvSpPr>
          <p:spPr bwMode="auto">
            <a:xfrm>
              <a:off x="567" y="1536"/>
              <a:ext cx="89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300">
                  <a:cs typeface="ＭＳ Ｐゴシック" charset="0"/>
                </a:rPr>
                <a:t>14.08	4</a:t>
              </a:r>
              <a:r>
                <a:rPr lang="en-US" sz="1300" baseline="30000">
                  <a:cs typeface="ＭＳ Ｐゴシック" charset="0"/>
                </a:rPr>
                <a:t>+</a:t>
              </a:r>
              <a:endParaRPr lang="en-US" sz="2200">
                <a:cs typeface="ＭＳ Ｐゴシック" charset="0"/>
              </a:endParaRPr>
            </a:p>
          </p:txBody>
        </p:sp>
        <p:sp>
          <p:nvSpPr>
            <p:cNvPr id="71719" name="Line 43"/>
            <p:cNvSpPr>
              <a:spLocks noChangeShapeType="1"/>
            </p:cNvSpPr>
            <p:nvPr/>
          </p:nvSpPr>
          <p:spPr bwMode="auto">
            <a:xfrm>
              <a:off x="631" y="1464"/>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20" name="Text Box 44"/>
            <p:cNvSpPr txBox="1">
              <a:spLocks noChangeArrowheads="1"/>
            </p:cNvSpPr>
            <p:nvPr/>
          </p:nvSpPr>
          <p:spPr bwMode="auto">
            <a:xfrm>
              <a:off x="567" y="1307"/>
              <a:ext cx="89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300">
                  <a:cs typeface="ＭＳ Ｐゴシック" charset="0"/>
                </a:rPr>
                <a:t>15.11	1</a:t>
              </a:r>
              <a:r>
                <a:rPr lang="en-US" sz="1300" baseline="30000">
                  <a:cs typeface="ＭＳ Ｐゴシック" charset="0"/>
                </a:rPr>
                <a:t>+</a:t>
              </a:r>
              <a:endParaRPr lang="en-US" sz="2200">
                <a:cs typeface="ＭＳ Ｐゴシック" charset="0"/>
              </a:endParaRPr>
            </a:p>
          </p:txBody>
        </p:sp>
        <p:sp>
          <p:nvSpPr>
            <p:cNvPr id="71721" name="Line 45"/>
            <p:cNvSpPr>
              <a:spLocks noChangeShapeType="1"/>
            </p:cNvSpPr>
            <p:nvPr/>
          </p:nvSpPr>
          <p:spPr bwMode="auto">
            <a:xfrm>
              <a:off x="620" y="1261"/>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22" name="Text Box 46"/>
            <p:cNvSpPr txBox="1">
              <a:spLocks noChangeArrowheads="1"/>
            </p:cNvSpPr>
            <p:nvPr/>
          </p:nvSpPr>
          <p:spPr bwMode="auto">
            <a:xfrm>
              <a:off x="556" y="1104"/>
              <a:ext cx="89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300">
                  <a:cs typeface="ＭＳ Ｐゴシック" charset="0"/>
                </a:rPr>
                <a:t>16.11	2</a:t>
              </a:r>
              <a:r>
                <a:rPr lang="en-US" sz="1300" baseline="30000">
                  <a:cs typeface="ＭＳ Ｐゴシック" charset="0"/>
                </a:rPr>
                <a:t>+</a:t>
              </a:r>
              <a:endParaRPr lang="en-US" sz="2200">
                <a:cs typeface="ＭＳ Ｐゴシック" charset="0"/>
              </a:endParaRPr>
            </a:p>
          </p:txBody>
        </p:sp>
        <p:sp>
          <p:nvSpPr>
            <p:cNvPr id="71723" name="Line 47"/>
            <p:cNvSpPr>
              <a:spLocks noChangeShapeType="1"/>
            </p:cNvSpPr>
            <p:nvPr/>
          </p:nvSpPr>
          <p:spPr bwMode="auto">
            <a:xfrm>
              <a:off x="326" y="3253"/>
              <a:ext cx="1162"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24" name="Text Box 48"/>
            <p:cNvSpPr txBox="1">
              <a:spLocks noChangeArrowheads="1"/>
            </p:cNvSpPr>
            <p:nvPr/>
          </p:nvSpPr>
          <p:spPr bwMode="auto">
            <a:xfrm>
              <a:off x="1456" y="3120"/>
              <a:ext cx="704"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a:latin typeface="Symbol" charset="0"/>
                  <a:cs typeface="ＭＳ Ｐゴシック" charset="0"/>
                  <a:sym typeface="Symbol" charset="0"/>
                </a:rPr>
                <a:t></a:t>
              </a:r>
              <a:endParaRPr lang="en-US" sz="2200">
                <a:latin typeface="Helvetica" charset="0"/>
                <a:cs typeface="ＭＳ Ｐゴシック" charset="0"/>
              </a:endParaRPr>
            </a:p>
          </p:txBody>
        </p:sp>
        <p:sp>
          <p:nvSpPr>
            <p:cNvPr id="71725" name="Rectangle 49"/>
            <p:cNvSpPr>
              <a:spLocks noChangeArrowheads="1"/>
            </p:cNvSpPr>
            <p:nvPr/>
          </p:nvSpPr>
          <p:spPr bwMode="auto">
            <a:xfrm>
              <a:off x="34" y="3153"/>
              <a:ext cx="33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829452" eaLnBrk="0"/>
              <a:r>
                <a:rPr lang="en-US" sz="1300">
                  <a:cs typeface="ＭＳ Ｐゴシック" charset="0"/>
                </a:rPr>
                <a:t>7.27</a:t>
              </a:r>
            </a:p>
          </p:txBody>
        </p:sp>
        <p:sp>
          <p:nvSpPr>
            <p:cNvPr id="71726" name="Line 50"/>
            <p:cNvSpPr>
              <a:spLocks noChangeShapeType="1"/>
            </p:cNvSpPr>
            <p:nvPr/>
          </p:nvSpPr>
          <p:spPr bwMode="auto">
            <a:xfrm>
              <a:off x="336" y="1296"/>
              <a:ext cx="1152"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27" name="Text Box 51"/>
            <p:cNvSpPr txBox="1">
              <a:spLocks noChangeArrowheads="1"/>
            </p:cNvSpPr>
            <p:nvPr/>
          </p:nvSpPr>
          <p:spPr bwMode="auto">
            <a:xfrm>
              <a:off x="1456" y="1159"/>
              <a:ext cx="704"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600">
                  <a:cs typeface="ＭＳ Ｐゴシック" charset="0"/>
                </a:rPr>
                <a:t>p+</a:t>
              </a:r>
              <a:r>
                <a:rPr lang="en-US" sz="1600" baseline="30000">
                  <a:cs typeface="ＭＳ Ｐゴシック" charset="0"/>
                </a:rPr>
                <a:t>11</a:t>
              </a:r>
              <a:r>
                <a:rPr lang="en-US" sz="1600">
                  <a:cs typeface="ＭＳ Ｐゴシック" charset="0"/>
                </a:rPr>
                <a:t>B</a:t>
              </a:r>
              <a:endParaRPr lang="en-US" sz="2200">
                <a:latin typeface="Helvetica" charset="0"/>
                <a:cs typeface="ＭＳ Ｐゴシック" charset="0"/>
              </a:endParaRPr>
            </a:p>
          </p:txBody>
        </p:sp>
        <p:sp>
          <p:nvSpPr>
            <p:cNvPr id="71728" name="Rectangle 52"/>
            <p:cNvSpPr>
              <a:spLocks noChangeArrowheads="1"/>
            </p:cNvSpPr>
            <p:nvPr/>
          </p:nvSpPr>
          <p:spPr bwMode="auto">
            <a:xfrm>
              <a:off x="0" y="1200"/>
              <a:ext cx="392"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829452" eaLnBrk="0"/>
              <a:r>
                <a:rPr lang="en-US" sz="1300">
                  <a:cs typeface="ＭＳ Ｐゴシック" charset="0"/>
                </a:rPr>
                <a:t>15.96</a:t>
              </a:r>
            </a:p>
          </p:txBody>
        </p:sp>
      </p:grpSp>
      <p:sp>
        <p:nvSpPr>
          <p:cNvPr id="71687" name="Text Box 2"/>
          <p:cNvSpPr txBox="1">
            <a:spLocks noChangeArrowheads="1"/>
          </p:cNvSpPr>
          <p:nvPr/>
        </p:nvSpPr>
        <p:spPr bwMode="auto">
          <a:xfrm>
            <a:off x="2034720" y="475250"/>
            <a:ext cx="4946400" cy="56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54535" rIns="81639" bIns="40820"/>
          <a:lstStyle>
            <a:lvl1pPr eaLnBrk="0">
              <a:tabLst>
                <a:tab pos="723900" algn="l"/>
                <a:tab pos="1447800" algn="l"/>
                <a:tab pos="2171700" algn="l"/>
                <a:tab pos="2895600" algn="l"/>
                <a:tab pos="3619500" algn="l"/>
                <a:tab pos="4343400" algn="l"/>
                <a:tab pos="5067300" algn="l"/>
              </a:tabLst>
              <a:defRPr sz="2000">
                <a:solidFill>
                  <a:schemeClr val="tx1"/>
                </a:solidFill>
                <a:latin typeface="Candara" charset="0"/>
                <a:ea typeface="ＭＳ Ｐゴシック" charset="0"/>
                <a:cs typeface="Arial Unicode MS" charset="0"/>
              </a:defRPr>
            </a:lvl1pPr>
            <a:lvl2pPr marL="37931725" indent="-37474525" eaLnBrk="0">
              <a:tabLst>
                <a:tab pos="723900" algn="l"/>
                <a:tab pos="1447800" algn="l"/>
                <a:tab pos="2171700" algn="l"/>
                <a:tab pos="2895600" algn="l"/>
                <a:tab pos="3619500" algn="l"/>
                <a:tab pos="4343400" algn="l"/>
                <a:tab pos="5067300" algn="l"/>
              </a:tabLst>
              <a:defRPr sz="2000">
                <a:solidFill>
                  <a:schemeClr val="tx1"/>
                </a:solidFill>
                <a:latin typeface="Candara" charset="0"/>
                <a:ea typeface="Arial Unicode MS" charset="0"/>
                <a:cs typeface="Arial Unicode MS" charset="0"/>
              </a:defRPr>
            </a:lvl2pPr>
            <a:lvl3pPr eaLnBrk="0">
              <a:tabLst>
                <a:tab pos="723900" algn="l"/>
                <a:tab pos="1447800" algn="l"/>
                <a:tab pos="2171700" algn="l"/>
                <a:tab pos="2895600" algn="l"/>
                <a:tab pos="3619500" algn="l"/>
                <a:tab pos="4343400" algn="l"/>
                <a:tab pos="5067300" algn="l"/>
              </a:tabLst>
              <a:defRPr sz="2000">
                <a:solidFill>
                  <a:schemeClr val="tx1"/>
                </a:solidFill>
                <a:latin typeface="Candara" charset="0"/>
                <a:ea typeface="Arial Unicode MS" charset="0"/>
                <a:cs typeface="Arial Unicode MS" charset="0"/>
              </a:defRPr>
            </a:lvl3pPr>
            <a:lvl4pPr eaLnBrk="0">
              <a:tabLst>
                <a:tab pos="723900" algn="l"/>
                <a:tab pos="1447800" algn="l"/>
                <a:tab pos="2171700" algn="l"/>
                <a:tab pos="2895600" algn="l"/>
                <a:tab pos="3619500" algn="l"/>
                <a:tab pos="4343400" algn="l"/>
                <a:tab pos="5067300" algn="l"/>
              </a:tabLst>
              <a:defRPr sz="2000">
                <a:solidFill>
                  <a:schemeClr val="tx1"/>
                </a:solidFill>
                <a:latin typeface="Candara" charset="0"/>
                <a:ea typeface="Arial Unicode MS" charset="0"/>
                <a:cs typeface="Arial Unicode MS" charset="0"/>
              </a:defRPr>
            </a:lvl4pPr>
            <a:lvl5pPr eaLnBrk="0">
              <a:tabLst>
                <a:tab pos="723900" algn="l"/>
                <a:tab pos="1447800" algn="l"/>
                <a:tab pos="2171700" algn="l"/>
                <a:tab pos="2895600" algn="l"/>
                <a:tab pos="3619500" algn="l"/>
                <a:tab pos="4343400" algn="l"/>
                <a:tab pos="5067300" algn="l"/>
              </a:tabLst>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tabLst>
                <a:tab pos="723900" algn="l"/>
                <a:tab pos="1447800" algn="l"/>
                <a:tab pos="2171700" algn="l"/>
                <a:tab pos="2895600" algn="l"/>
                <a:tab pos="3619500" algn="l"/>
                <a:tab pos="4343400" algn="l"/>
                <a:tab pos="5067300" algn="l"/>
              </a:tabLs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tabLst>
                <a:tab pos="723900" algn="l"/>
                <a:tab pos="1447800" algn="l"/>
                <a:tab pos="2171700" algn="l"/>
                <a:tab pos="2895600" algn="l"/>
                <a:tab pos="3619500" algn="l"/>
                <a:tab pos="4343400" algn="l"/>
                <a:tab pos="5067300" algn="l"/>
              </a:tabLs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tabLst>
                <a:tab pos="723900" algn="l"/>
                <a:tab pos="1447800" algn="l"/>
                <a:tab pos="2171700" algn="l"/>
                <a:tab pos="2895600" algn="l"/>
                <a:tab pos="3619500" algn="l"/>
                <a:tab pos="4343400" algn="l"/>
                <a:tab pos="5067300" algn="l"/>
              </a:tabLs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tabLst>
                <a:tab pos="723900" algn="l"/>
                <a:tab pos="1447800" algn="l"/>
                <a:tab pos="2171700" algn="l"/>
                <a:tab pos="2895600" algn="l"/>
                <a:tab pos="3619500" algn="l"/>
                <a:tab pos="4343400" algn="l"/>
                <a:tab pos="5067300" algn="l"/>
              </a:tabLst>
              <a:defRPr sz="2000">
                <a:solidFill>
                  <a:schemeClr val="tx1"/>
                </a:solidFill>
                <a:latin typeface="Candara" charset="0"/>
                <a:ea typeface="Arial Unicode MS" charset="0"/>
                <a:cs typeface="Arial Unicode MS" charset="0"/>
              </a:defRPr>
            </a:lvl9pPr>
          </a:lstStyle>
          <a:p>
            <a:pPr algn="ctr" eaLnBrk="1"/>
            <a:r>
              <a:rPr lang="en-US" sz="3300">
                <a:solidFill>
                  <a:srgbClr val="000000"/>
                </a:solidFill>
              </a:rPr>
              <a:t>The 11.83 MeV state</a:t>
            </a:r>
            <a:endParaRPr lang="en-US" sz="2700">
              <a:solidFill>
                <a:srgbClr val="000000"/>
              </a:solidFill>
            </a:endParaRPr>
          </a:p>
        </p:txBody>
      </p:sp>
      <p:pic>
        <p:nvPicPr>
          <p:cNvPr id="71688" name="Picture 39" descr="zemach_all"/>
          <p:cNvPicPr>
            <a:picLocks noChangeAspect="1" noChangeArrowheads="1"/>
          </p:cNvPicPr>
          <p:nvPr/>
        </p:nvPicPr>
        <p:blipFill>
          <a:blip r:embed="rId4">
            <a:extLst>
              <a:ext uri="{28A0092B-C50C-407E-A947-70E740481C1C}">
                <a14:useLocalDpi xmlns:a14="http://schemas.microsoft.com/office/drawing/2010/main" val="0"/>
              </a:ext>
            </a:extLst>
          </a:blip>
          <a:srcRect l="67874" t="52995" r="17897" b="29826"/>
          <a:stretch>
            <a:fillRect/>
          </a:stretch>
        </p:blipFill>
        <p:spPr bwMode="auto">
          <a:xfrm>
            <a:off x="3110400" y="5021807"/>
            <a:ext cx="1520640" cy="1376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9" name="Text Box 43"/>
          <p:cNvSpPr txBox="1">
            <a:spLocks noChangeArrowheads="1"/>
          </p:cNvSpPr>
          <p:nvPr/>
        </p:nvSpPr>
        <p:spPr bwMode="auto">
          <a:xfrm>
            <a:off x="7948800" y="2118463"/>
            <a:ext cx="622080" cy="53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algn="ctr" eaLnBrk="1">
              <a:spcBef>
                <a:spcPct val="50000"/>
              </a:spcBef>
            </a:pPr>
            <a:r>
              <a:rPr lang="en-US" sz="2900"/>
              <a:t>2</a:t>
            </a:r>
            <a:r>
              <a:rPr lang="en-US" sz="2900" baseline="30000"/>
              <a:t>–</a:t>
            </a:r>
            <a:endParaRPr lang="en-US" sz="2900"/>
          </a:p>
        </p:txBody>
      </p:sp>
      <p:pic>
        <p:nvPicPr>
          <p:cNvPr id="71690" name="Picture 49" descr="2m_models"/>
          <p:cNvPicPr>
            <a:picLocks noChangeAspect="1" noChangeArrowheads="1"/>
          </p:cNvPicPr>
          <p:nvPr/>
        </p:nvPicPr>
        <p:blipFill>
          <a:blip r:embed="rId5">
            <a:extLst>
              <a:ext uri="{28A0092B-C50C-407E-A947-70E740481C1C}">
                <a14:useLocalDpi xmlns:a14="http://schemas.microsoft.com/office/drawing/2010/main" val="0"/>
              </a:ext>
            </a:extLst>
          </a:blip>
          <a:srcRect l="6174" t="14513" r="4706" b="5328"/>
          <a:stretch>
            <a:fillRect/>
          </a:stretch>
        </p:blipFill>
        <p:spPr bwMode="auto">
          <a:xfrm>
            <a:off x="5529600" y="1395507"/>
            <a:ext cx="3594240" cy="351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1" name="Text Box 50"/>
          <p:cNvSpPr txBox="1">
            <a:spLocks noChangeArrowheads="1"/>
          </p:cNvSpPr>
          <p:nvPr/>
        </p:nvSpPr>
        <p:spPr bwMode="auto">
          <a:xfrm>
            <a:off x="2903040" y="6127844"/>
            <a:ext cx="622080" cy="53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algn="ctr" eaLnBrk="1">
              <a:spcBef>
                <a:spcPct val="50000"/>
              </a:spcBef>
            </a:pPr>
            <a:r>
              <a:rPr lang="en-US" sz="2900"/>
              <a:t>2</a:t>
            </a:r>
            <a:r>
              <a:rPr lang="en-US" sz="2900" baseline="30000"/>
              <a:t>–</a:t>
            </a:r>
            <a:endParaRPr lang="en-US" sz="2900"/>
          </a:p>
        </p:txBody>
      </p:sp>
      <p:sp>
        <p:nvSpPr>
          <p:cNvPr id="71692" name="Rectangle 34"/>
          <p:cNvSpPr>
            <a:spLocks noChangeArrowheads="1"/>
          </p:cNvSpPr>
          <p:nvPr/>
        </p:nvSpPr>
        <p:spPr bwMode="auto">
          <a:xfrm>
            <a:off x="5253121" y="5253671"/>
            <a:ext cx="3657153" cy="68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45" tIns="41473" rIns="82945" bIns="41473">
            <a:spAutoFit/>
          </a:bodyPr>
          <a:lstStyle/>
          <a:p>
            <a:pPr marL="414726" indent="-414726" defTabSz="829452" eaLnBrk="0"/>
            <a:r>
              <a:rPr lang="en-US" sz="1300">
                <a:cs typeface="ＭＳ Ｐゴシック" charset="0"/>
              </a:rPr>
              <a:t>1)  A.A.Korsheninnikov, Sov. J. Nucl. Phys. </a:t>
            </a:r>
            <a:r>
              <a:rPr lang="en-US" sz="1300" b="1">
                <a:cs typeface="ＭＳ Ｐゴシック" charset="0"/>
              </a:rPr>
              <a:t>52</a:t>
            </a:r>
            <a:r>
              <a:rPr lang="en-US" sz="1300">
                <a:cs typeface="ＭＳ Ｐゴシック" charset="0"/>
              </a:rPr>
              <a:t> (1990)</a:t>
            </a:r>
          </a:p>
          <a:p>
            <a:pPr marL="414726" indent="-414726" defTabSz="829452" eaLnBrk="0"/>
            <a:r>
              <a:rPr lang="en-US" sz="1300">
                <a:cs typeface="ＭＳ Ｐゴシック" charset="0"/>
              </a:rPr>
              <a:t>2)  H.Fynbo et al., PRL </a:t>
            </a:r>
            <a:r>
              <a:rPr lang="en-US" sz="1300" b="1">
                <a:cs typeface="ＭＳ Ｐゴシック" charset="0"/>
              </a:rPr>
              <a:t>91</a:t>
            </a:r>
            <a:r>
              <a:rPr lang="en-US" sz="1300">
                <a:cs typeface="ＭＳ Ｐゴシック" charset="0"/>
              </a:rPr>
              <a:t> (2003)</a:t>
            </a:r>
          </a:p>
          <a:p>
            <a:pPr marL="414726" indent="-414726" defTabSz="829452" eaLnBrk="0"/>
            <a:r>
              <a:rPr lang="en-US" sz="1300">
                <a:cs typeface="ＭＳ Ｐゴシック" charset="0"/>
              </a:rPr>
              <a:t>3)  R.Alvarez-Rodriguez et al., PRL </a:t>
            </a:r>
            <a:r>
              <a:rPr lang="en-US" sz="1300" b="1">
                <a:cs typeface="ＭＳ Ｐゴシック" charset="0"/>
              </a:rPr>
              <a:t>99</a:t>
            </a:r>
            <a:r>
              <a:rPr lang="en-US" sz="1300">
                <a:cs typeface="ＭＳ Ｐゴシック" charset="0"/>
              </a:rPr>
              <a:t> (2007)</a:t>
            </a:r>
            <a:endParaRPr lang="en-US" sz="1300">
              <a:latin typeface="Gill Sans" charset="0"/>
              <a:cs typeface="ＭＳ Ｐゴシック" charset="0"/>
            </a:endParaRPr>
          </a:p>
        </p:txBody>
      </p:sp>
      <p:sp>
        <p:nvSpPr>
          <p:cNvPr id="71693" name="Text Box 73"/>
          <p:cNvSpPr txBox="1">
            <a:spLocks noChangeArrowheads="1"/>
          </p:cNvSpPr>
          <p:nvPr/>
        </p:nvSpPr>
        <p:spPr bwMode="auto">
          <a:xfrm>
            <a:off x="6759360" y="1520800"/>
            <a:ext cx="290880" cy="21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eaLnBrk="1">
              <a:spcBef>
                <a:spcPct val="50000"/>
              </a:spcBef>
            </a:pPr>
            <a:r>
              <a:rPr lang="en-US" sz="1300" baseline="30000"/>
              <a:t>1)</a:t>
            </a:r>
          </a:p>
        </p:txBody>
      </p:sp>
      <p:sp>
        <p:nvSpPr>
          <p:cNvPr id="71694" name="Text Box 74"/>
          <p:cNvSpPr txBox="1">
            <a:spLocks noChangeArrowheads="1"/>
          </p:cNvSpPr>
          <p:nvPr/>
        </p:nvSpPr>
        <p:spPr bwMode="auto">
          <a:xfrm>
            <a:off x="8640000" y="1520800"/>
            <a:ext cx="290880" cy="21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eaLnBrk="1">
              <a:spcBef>
                <a:spcPct val="50000"/>
              </a:spcBef>
            </a:pPr>
            <a:r>
              <a:rPr lang="en-US" sz="1300" baseline="30000"/>
              <a:t>2)</a:t>
            </a:r>
          </a:p>
        </p:txBody>
      </p:sp>
      <p:sp>
        <p:nvSpPr>
          <p:cNvPr id="71695" name="Text Box 75"/>
          <p:cNvSpPr txBox="1">
            <a:spLocks noChangeArrowheads="1"/>
          </p:cNvSpPr>
          <p:nvPr/>
        </p:nvSpPr>
        <p:spPr bwMode="auto">
          <a:xfrm>
            <a:off x="8665920" y="3231699"/>
            <a:ext cx="290880" cy="21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eaLnBrk="1">
              <a:spcBef>
                <a:spcPct val="50000"/>
              </a:spcBef>
            </a:pPr>
            <a:r>
              <a:rPr lang="en-US" sz="1300" baseline="30000"/>
              <a:t>2)</a:t>
            </a:r>
          </a:p>
        </p:txBody>
      </p:sp>
      <p:sp>
        <p:nvSpPr>
          <p:cNvPr id="71696" name="Text Box 76"/>
          <p:cNvSpPr txBox="1">
            <a:spLocks noChangeArrowheads="1"/>
          </p:cNvSpPr>
          <p:nvPr/>
        </p:nvSpPr>
        <p:spPr bwMode="auto">
          <a:xfrm>
            <a:off x="6782400" y="3240340"/>
            <a:ext cx="290880" cy="21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eaLnBrk="1">
              <a:spcBef>
                <a:spcPct val="50000"/>
              </a:spcBef>
            </a:pPr>
            <a:r>
              <a:rPr lang="en-US" sz="1300" baseline="30000"/>
              <a:t>3)</a:t>
            </a:r>
          </a:p>
        </p:txBody>
      </p:sp>
    </p:spTree>
    <p:extLst>
      <p:ext uri="{BB962C8B-B14F-4D97-AF65-F5344CB8AC3E}">
        <p14:creationId xmlns:p14="http://schemas.microsoft.com/office/powerpoint/2010/main" val="3674116034"/>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986374" y="3181348"/>
            <a:ext cx="1066800" cy="609600"/>
          </a:xfrm>
          <a:prstGeom prst="rect">
            <a:avLst/>
          </a:prstGeom>
          <a:solidFill>
            <a:srgbClr val="B9B9B9">
              <a:alpha val="78822"/>
            </a:srgbClr>
          </a:solidFill>
          <a:ln w="9525">
            <a:noFill/>
            <a:miter lim="800000"/>
            <a:headEnd/>
            <a:tailEnd/>
          </a:ln>
        </p:spPr>
        <p:txBody>
          <a:bodyPr wrap="none" anchor="ctr"/>
          <a:lstStyle/>
          <a:p>
            <a:pPr defTabSz="914400"/>
            <a:endParaRPr lang="es-ES">
              <a:solidFill>
                <a:prstClr val="black"/>
              </a:solidFill>
              <a:latin typeface="Calibri"/>
            </a:endParaRPr>
          </a:p>
        </p:txBody>
      </p:sp>
      <p:sp>
        <p:nvSpPr>
          <p:cNvPr id="3" name="Text Box 4"/>
          <p:cNvSpPr txBox="1">
            <a:spLocks noChangeArrowheads="1"/>
          </p:cNvSpPr>
          <p:nvPr/>
        </p:nvSpPr>
        <p:spPr bwMode="auto">
          <a:xfrm>
            <a:off x="4084414" y="4268782"/>
            <a:ext cx="989010" cy="369332"/>
          </a:xfrm>
          <a:prstGeom prst="rect">
            <a:avLst/>
          </a:prstGeom>
          <a:noFill/>
          <a:ln w="9525">
            <a:noFill/>
            <a:miter lim="800000"/>
            <a:headEnd/>
            <a:tailEnd/>
          </a:ln>
        </p:spPr>
        <p:txBody>
          <a:bodyPr wrap="square">
            <a:spAutoFit/>
          </a:bodyPr>
          <a:lstStyle/>
          <a:p>
            <a:pPr defTabSz="914400"/>
            <a:r>
              <a:rPr lang="en-US" b="1" baseline="30000">
                <a:solidFill>
                  <a:prstClr val="black"/>
                </a:solidFill>
                <a:latin typeface="Calibri"/>
              </a:rPr>
              <a:t>4</a:t>
            </a:r>
            <a:r>
              <a:rPr lang="en-US" b="1">
                <a:solidFill>
                  <a:prstClr val="black"/>
                </a:solidFill>
                <a:latin typeface="Calibri"/>
              </a:rPr>
              <a:t>He</a:t>
            </a:r>
            <a:r>
              <a:rPr lang="en-US" b="1" baseline="30000">
                <a:solidFill>
                  <a:prstClr val="black"/>
                </a:solidFill>
                <a:latin typeface="Calibri"/>
              </a:rPr>
              <a:t>+4</a:t>
            </a:r>
            <a:r>
              <a:rPr lang="en-US" b="1">
                <a:solidFill>
                  <a:prstClr val="black"/>
                </a:solidFill>
                <a:latin typeface="Calibri"/>
              </a:rPr>
              <a:t>He</a:t>
            </a:r>
            <a:endParaRPr lang="en-US">
              <a:solidFill>
                <a:prstClr val="black"/>
              </a:solidFill>
              <a:latin typeface="Calibri"/>
            </a:endParaRPr>
          </a:p>
        </p:txBody>
      </p:sp>
      <p:sp>
        <p:nvSpPr>
          <p:cNvPr id="4" name="Rectangle 6"/>
          <p:cNvSpPr>
            <a:spLocks noChangeArrowheads="1"/>
          </p:cNvSpPr>
          <p:nvPr/>
        </p:nvSpPr>
        <p:spPr bwMode="auto">
          <a:xfrm>
            <a:off x="5576650" y="3143248"/>
            <a:ext cx="1066800" cy="609600"/>
          </a:xfrm>
          <a:prstGeom prst="rect">
            <a:avLst/>
          </a:prstGeom>
          <a:solidFill>
            <a:srgbClr val="B9B9B9">
              <a:alpha val="78822"/>
            </a:srgbClr>
          </a:solidFill>
          <a:ln w="9525">
            <a:noFill/>
            <a:miter lim="800000"/>
            <a:headEnd/>
            <a:tailEnd/>
          </a:ln>
        </p:spPr>
        <p:txBody>
          <a:bodyPr wrap="none" anchor="ctr"/>
          <a:lstStyle/>
          <a:p>
            <a:pPr defTabSz="914400"/>
            <a:endParaRPr lang="es-ES">
              <a:solidFill>
                <a:prstClr val="black"/>
              </a:solidFill>
              <a:latin typeface="Calibri"/>
            </a:endParaRPr>
          </a:p>
        </p:txBody>
      </p:sp>
      <p:sp>
        <p:nvSpPr>
          <p:cNvPr id="5" name="Line 7"/>
          <p:cNvSpPr>
            <a:spLocks noChangeShapeType="1"/>
          </p:cNvSpPr>
          <p:nvPr/>
        </p:nvSpPr>
        <p:spPr bwMode="auto">
          <a:xfrm>
            <a:off x="4071934" y="4224562"/>
            <a:ext cx="1066800" cy="0"/>
          </a:xfrm>
          <a:prstGeom prst="line">
            <a:avLst/>
          </a:prstGeom>
          <a:noFill/>
          <a:ln w="19050">
            <a:solidFill>
              <a:schemeClr val="tx1"/>
            </a:solidFill>
            <a:round/>
            <a:headEnd/>
            <a:tailEnd/>
          </a:ln>
        </p:spPr>
        <p:txBody>
          <a:bodyPr wrap="none" anchor="ctr"/>
          <a:lstStyle/>
          <a:p>
            <a:pPr defTabSz="914400"/>
            <a:endParaRPr lang="es-ES">
              <a:solidFill>
                <a:prstClr val="black"/>
              </a:solidFill>
              <a:latin typeface="Calibri"/>
            </a:endParaRPr>
          </a:p>
        </p:txBody>
      </p:sp>
      <p:sp>
        <p:nvSpPr>
          <p:cNvPr id="6" name="Line 9"/>
          <p:cNvSpPr>
            <a:spLocks noChangeShapeType="1"/>
          </p:cNvSpPr>
          <p:nvPr/>
        </p:nvSpPr>
        <p:spPr bwMode="auto">
          <a:xfrm>
            <a:off x="5576650" y="3448048"/>
            <a:ext cx="1066800" cy="0"/>
          </a:xfrm>
          <a:prstGeom prst="line">
            <a:avLst/>
          </a:prstGeom>
          <a:noFill/>
          <a:ln w="19050">
            <a:solidFill>
              <a:schemeClr val="tx1"/>
            </a:solidFill>
            <a:round/>
            <a:headEnd/>
            <a:tailEnd/>
          </a:ln>
        </p:spPr>
        <p:txBody>
          <a:bodyPr wrap="none" anchor="ctr"/>
          <a:lstStyle/>
          <a:p>
            <a:pPr defTabSz="914400"/>
            <a:endParaRPr lang="es-ES">
              <a:solidFill>
                <a:prstClr val="black"/>
              </a:solidFill>
              <a:latin typeface="Calibri"/>
            </a:endParaRPr>
          </a:p>
        </p:txBody>
      </p:sp>
      <p:sp>
        <p:nvSpPr>
          <p:cNvPr id="7" name="Text Box 17"/>
          <p:cNvSpPr txBox="1">
            <a:spLocks noChangeArrowheads="1"/>
          </p:cNvSpPr>
          <p:nvPr/>
        </p:nvSpPr>
        <p:spPr bwMode="auto">
          <a:xfrm>
            <a:off x="5487750" y="3181348"/>
            <a:ext cx="1422400" cy="304800"/>
          </a:xfrm>
          <a:prstGeom prst="rect">
            <a:avLst/>
          </a:prstGeom>
          <a:noFill/>
          <a:ln w="9525">
            <a:noFill/>
            <a:miter lim="800000"/>
            <a:headEnd/>
            <a:tailEnd/>
          </a:ln>
        </p:spPr>
        <p:txBody>
          <a:bodyPr>
            <a:spAutoFit/>
          </a:bodyPr>
          <a:lstStyle/>
          <a:p>
            <a:pPr defTabSz="914400"/>
            <a:r>
              <a:rPr lang="en-US" sz="1400">
                <a:solidFill>
                  <a:prstClr val="black"/>
                </a:solidFill>
                <a:latin typeface="Calibri"/>
              </a:rPr>
              <a:t>3.03	2</a:t>
            </a:r>
            <a:r>
              <a:rPr lang="en-US" sz="1400" baseline="30000">
                <a:solidFill>
                  <a:prstClr val="black"/>
                </a:solidFill>
                <a:latin typeface="Calibri"/>
              </a:rPr>
              <a:t>+</a:t>
            </a:r>
            <a:endParaRPr lang="en-US">
              <a:solidFill>
                <a:prstClr val="black"/>
              </a:solidFill>
              <a:latin typeface="Calibri"/>
            </a:endParaRPr>
          </a:p>
        </p:txBody>
      </p:sp>
      <p:sp>
        <p:nvSpPr>
          <p:cNvPr id="8" name="Text Box 19"/>
          <p:cNvSpPr txBox="1">
            <a:spLocks noChangeArrowheads="1"/>
          </p:cNvSpPr>
          <p:nvPr/>
        </p:nvSpPr>
        <p:spPr bwMode="auto">
          <a:xfrm>
            <a:off x="4222528" y="3956048"/>
            <a:ext cx="850896" cy="307777"/>
          </a:xfrm>
          <a:prstGeom prst="rect">
            <a:avLst/>
          </a:prstGeom>
          <a:noFill/>
          <a:ln w="9525">
            <a:noFill/>
            <a:miter lim="800000"/>
            <a:headEnd/>
            <a:tailEnd/>
          </a:ln>
        </p:spPr>
        <p:txBody>
          <a:bodyPr wrap="square">
            <a:spAutoFit/>
          </a:bodyPr>
          <a:lstStyle/>
          <a:p>
            <a:pPr defTabSz="914400"/>
            <a:r>
              <a:rPr lang="en-US" sz="1400">
                <a:solidFill>
                  <a:prstClr val="black"/>
                </a:solidFill>
                <a:latin typeface="Calibri"/>
              </a:rPr>
              <a:t>-0.092</a:t>
            </a:r>
            <a:endParaRPr lang="en-US">
              <a:solidFill>
                <a:prstClr val="black"/>
              </a:solidFill>
              <a:latin typeface="Calibri"/>
            </a:endParaRPr>
          </a:p>
        </p:txBody>
      </p:sp>
      <p:grpSp>
        <p:nvGrpSpPr>
          <p:cNvPr id="9" name="Group 8"/>
          <p:cNvGrpSpPr/>
          <p:nvPr/>
        </p:nvGrpSpPr>
        <p:grpSpPr>
          <a:xfrm>
            <a:off x="5475050" y="3905248"/>
            <a:ext cx="1422400" cy="863600"/>
            <a:chOff x="4259246" y="5208606"/>
            <a:chExt cx="1422400" cy="863600"/>
          </a:xfrm>
        </p:grpSpPr>
        <p:sp>
          <p:nvSpPr>
            <p:cNvPr id="10" name="Line 10"/>
            <p:cNvSpPr>
              <a:spLocks noChangeShapeType="1"/>
            </p:cNvSpPr>
            <p:nvPr/>
          </p:nvSpPr>
          <p:spPr bwMode="auto">
            <a:xfrm>
              <a:off x="4360846" y="5488006"/>
              <a:ext cx="1066800" cy="0"/>
            </a:xfrm>
            <a:prstGeom prst="line">
              <a:avLst/>
            </a:prstGeom>
            <a:noFill/>
            <a:ln w="19050">
              <a:solidFill>
                <a:schemeClr val="tx1"/>
              </a:solidFill>
              <a:round/>
              <a:headEnd/>
              <a:tailEnd/>
            </a:ln>
          </p:spPr>
          <p:txBody>
            <a:bodyPr wrap="none" anchor="ctr"/>
            <a:lstStyle/>
            <a:p>
              <a:pPr defTabSz="914400"/>
              <a:endParaRPr lang="es-ES">
                <a:solidFill>
                  <a:prstClr val="black"/>
                </a:solidFill>
                <a:latin typeface="Calibri"/>
              </a:endParaRPr>
            </a:p>
          </p:txBody>
        </p:sp>
        <p:sp>
          <p:nvSpPr>
            <p:cNvPr id="11" name="Text Box 18"/>
            <p:cNvSpPr txBox="1">
              <a:spLocks noChangeArrowheads="1"/>
            </p:cNvSpPr>
            <p:nvPr/>
          </p:nvSpPr>
          <p:spPr bwMode="auto">
            <a:xfrm>
              <a:off x="4259246" y="5208606"/>
              <a:ext cx="1422400" cy="304800"/>
            </a:xfrm>
            <a:prstGeom prst="rect">
              <a:avLst/>
            </a:prstGeom>
            <a:noFill/>
            <a:ln w="9525">
              <a:noFill/>
              <a:miter lim="800000"/>
              <a:headEnd/>
              <a:tailEnd/>
            </a:ln>
          </p:spPr>
          <p:txBody>
            <a:bodyPr>
              <a:spAutoFit/>
            </a:bodyPr>
            <a:lstStyle/>
            <a:p>
              <a:pPr defTabSz="914400"/>
              <a:r>
                <a:rPr lang="en-US" sz="1400" err="1">
                  <a:solidFill>
                    <a:prstClr val="black"/>
                  </a:solidFill>
                  <a:latin typeface="Calibri"/>
                </a:rPr>
                <a:t>g.s</a:t>
              </a:r>
              <a:r>
                <a:rPr lang="en-US" sz="1400">
                  <a:solidFill>
                    <a:prstClr val="black"/>
                  </a:solidFill>
                  <a:latin typeface="Calibri"/>
                </a:rPr>
                <a:t>.	0</a:t>
              </a:r>
              <a:r>
                <a:rPr lang="en-US" sz="1400" baseline="30000">
                  <a:solidFill>
                    <a:prstClr val="black"/>
                  </a:solidFill>
                  <a:latin typeface="Calibri"/>
                </a:rPr>
                <a:t>+</a:t>
              </a:r>
              <a:endParaRPr lang="en-US">
                <a:solidFill>
                  <a:prstClr val="black"/>
                </a:solidFill>
                <a:latin typeface="Calibri"/>
              </a:endParaRPr>
            </a:p>
          </p:txBody>
        </p:sp>
        <p:sp>
          <p:nvSpPr>
            <p:cNvPr id="12" name="Text Box 20"/>
            <p:cNvSpPr txBox="1">
              <a:spLocks noChangeArrowheads="1"/>
            </p:cNvSpPr>
            <p:nvPr/>
          </p:nvSpPr>
          <p:spPr bwMode="auto">
            <a:xfrm>
              <a:off x="4500546" y="5615006"/>
              <a:ext cx="736600" cy="457200"/>
            </a:xfrm>
            <a:prstGeom prst="rect">
              <a:avLst/>
            </a:prstGeom>
            <a:noFill/>
            <a:ln w="9525">
              <a:noFill/>
              <a:miter lim="800000"/>
              <a:headEnd/>
              <a:tailEnd/>
            </a:ln>
          </p:spPr>
          <p:txBody>
            <a:bodyPr>
              <a:spAutoFit/>
            </a:bodyPr>
            <a:lstStyle/>
            <a:p>
              <a:pPr defTabSz="914400"/>
              <a:r>
                <a:rPr lang="en-US" b="1" baseline="30000">
                  <a:solidFill>
                    <a:prstClr val="black"/>
                  </a:solidFill>
                  <a:latin typeface="Calibri"/>
                </a:rPr>
                <a:t>8</a:t>
              </a:r>
              <a:r>
                <a:rPr lang="en-US" b="1">
                  <a:solidFill>
                    <a:prstClr val="black"/>
                  </a:solidFill>
                  <a:latin typeface="Calibri"/>
                </a:rPr>
                <a:t>Be</a:t>
              </a:r>
              <a:endParaRPr lang="en-US">
                <a:solidFill>
                  <a:prstClr val="black"/>
                </a:solidFill>
                <a:latin typeface="Calibri"/>
              </a:endParaRPr>
            </a:p>
          </p:txBody>
        </p:sp>
      </p:grpSp>
      <p:sp>
        <p:nvSpPr>
          <p:cNvPr id="13" name="Line 22"/>
          <p:cNvSpPr>
            <a:spLocks noChangeShapeType="1"/>
          </p:cNvSpPr>
          <p:nvPr/>
        </p:nvSpPr>
        <p:spPr bwMode="auto">
          <a:xfrm>
            <a:off x="4698236" y="4214818"/>
            <a:ext cx="3420000" cy="0"/>
          </a:xfrm>
          <a:prstGeom prst="line">
            <a:avLst/>
          </a:prstGeom>
          <a:noFill/>
          <a:ln w="6350">
            <a:solidFill>
              <a:schemeClr val="tx1"/>
            </a:solidFill>
            <a:prstDash val="dash"/>
            <a:round/>
            <a:headEnd/>
            <a:tailEnd/>
          </a:ln>
        </p:spPr>
        <p:txBody>
          <a:bodyPr wrap="none" anchor="ctr"/>
          <a:lstStyle/>
          <a:p>
            <a:pPr defTabSz="914400"/>
            <a:endParaRPr lang="es-ES">
              <a:solidFill>
                <a:prstClr val="black"/>
              </a:solidFill>
              <a:latin typeface="Calibri"/>
            </a:endParaRPr>
          </a:p>
        </p:txBody>
      </p:sp>
      <p:grpSp>
        <p:nvGrpSpPr>
          <p:cNvPr id="14" name="Group 13"/>
          <p:cNvGrpSpPr>
            <a:grpSpLocks/>
          </p:cNvGrpSpPr>
          <p:nvPr/>
        </p:nvGrpSpPr>
        <p:grpSpPr bwMode="auto">
          <a:xfrm>
            <a:off x="6859374" y="3829048"/>
            <a:ext cx="1422400" cy="304800"/>
            <a:chOff x="616" y="3209"/>
            <a:chExt cx="896" cy="192"/>
          </a:xfrm>
        </p:grpSpPr>
        <p:sp>
          <p:nvSpPr>
            <p:cNvPr id="15" name="Line 14"/>
            <p:cNvSpPr>
              <a:spLocks noChangeShapeType="1"/>
            </p:cNvSpPr>
            <p:nvPr/>
          </p:nvSpPr>
          <p:spPr bwMode="auto">
            <a:xfrm>
              <a:off x="680" y="3377"/>
              <a:ext cx="672" cy="0"/>
            </a:xfrm>
            <a:prstGeom prst="line">
              <a:avLst/>
            </a:prstGeom>
            <a:noFill/>
            <a:ln w="19050">
              <a:solidFill>
                <a:schemeClr val="tx1"/>
              </a:solidFill>
              <a:round/>
              <a:headEnd/>
              <a:tailEnd/>
            </a:ln>
          </p:spPr>
          <p:txBody>
            <a:bodyPr wrap="none" anchor="ctr"/>
            <a:lstStyle/>
            <a:p>
              <a:pPr defTabSz="914400"/>
              <a:endParaRPr lang="es-ES">
                <a:solidFill>
                  <a:prstClr val="black"/>
                </a:solidFill>
                <a:latin typeface="Calibri"/>
              </a:endParaRPr>
            </a:p>
          </p:txBody>
        </p:sp>
        <p:sp>
          <p:nvSpPr>
            <p:cNvPr id="16" name="Text Box 15"/>
            <p:cNvSpPr txBox="1">
              <a:spLocks noChangeArrowheads="1"/>
            </p:cNvSpPr>
            <p:nvPr/>
          </p:nvSpPr>
          <p:spPr bwMode="auto">
            <a:xfrm>
              <a:off x="616" y="3209"/>
              <a:ext cx="896" cy="192"/>
            </a:xfrm>
            <a:prstGeom prst="rect">
              <a:avLst/>
            </a:prstGeom>
            <a:noFill/>
            <a:ln w="9525">
              <a:noFill/>
              <a:miter lim="800000"/>
              <a:headEnd/>
              <a:tailEnd/>
            </a:ln>
          </p:spPr>
          <p:txBody>
            <a:bodyPr>
              <a:spAutoFit/>
            </a:bodyPr>
            <a:lstStyle/>
            <a:p>
              <a:pPr defTabSz="914400"/>
              <a:r>
                <a:rPr lang="en-US" sz="1400">
                  <a:solidFill>
                    <a:prstClr val="black"/>
                  </a:solidFill>
                  <a:latin typeface="Calibri"/>
                </a:rPr>
                <a:t>7.65	0</a:t>
              </a:r>
              <a:r>
                <a:rPr lang="en-US" sz="1400" baseline="30000">
                  <a:solidFill>
                    <a:prstClr val="black"/>
                  </a:solidFill>
                  <a:latin typeface="Calibri"/>
                </a:rPr>
                <a:t>+</a:t>
              </a:r>
              <a:endParaRPr lang="en-US">
                <a:solidFill>
                  <a:prstClr val="black"/>
                </a:solidFill>
                <a:latin typeface="Calibri"/>
              </a:endParaRPr>
            </a:p>
          </p:txBody>
        </p:sp>
      </p:grpSp>
      <p:sp>
        <p:nvSpPr>
          <p:cNvPr id="17" name="Line 51"/>
          <p:cNvSpPr>
            <a:spLocks noChangeShapeType="1"/>
          </p:cNvSpPr>
          <p:nvPr/>
        </p:nvSpPr>
        <p:spPr bwMode="auto">
          <a:xfrm>
            <a:off x="6973674" y="3498848"/>
            <a:ext cx="1066800" cy="0"/>
          </a:xfrm>
          <a:prstGeom prst="line">
            <a:avLst/>
          </a:prstGeom>
          <a:noFill/>
          <a:ln w="19050">
            <a:solidFill>
              <a:srgbClr val="393939"/>
            </a:solidFill>
            <a:round/>
            <a:headEnd/>
            <a:tailEnd/>
          </a:ln>
        </p:spPr>
        <p:txBody>
          <a:bodyPr wrap="none" anchor="ctr"/>
          <a:lstStyle/>
          <a:p>
            <a:pPr defTabSz="914400"/>
            <a:endParaRPr lang="es-ES">
              <a:solidFill>
                <a:prstClr val="black"/>
              </a:solidFill>
              <a:latin typeface="Calibri"/>
            </a:endParaRPr>
          </a:p>
        </p:txBody>
      </p:sp>
      <p:sp>
        <p:nvSpPr>
          <p:cNvPr id="18" name="Text Box 52"/>
          <p:cNvSpPr txBox="1">
            <a:spLocks noChangeArrowheads="1"/>
          </p:cNvSpPr>
          <p:nvPr/>
        </p:nvSpPr>
        <p:spPr bwMode="auto">
          <a:xfrm>
            <a:off x="6872074" y="3232148"/>
            <a:ext cx="1771892" cy="304800"/>
          </a:xfrm>
          <a:prstGeom prst="rect">
            <a:avLst/>
          </a:prstGeom>
          <a:noFill/>
          <a:ln w="9525">
            <a:noFill/>
            <a:miter lim="800000"/>
            <a:headEnd/>
            <a:tailEnd/>
          </a:ln>
        </p:spPr>
        <p:txBody>
          <a:bodyPr wrap="square">
            <a:spAutoFit/>
          </a:bodyPr>
          <a:lstStyle/>
          <a:p>
            <a:pPr defTabSz="914400"/>
            <a:r>
              <a:rPr lang="en-US" sz="1400">
                <a:solidFill>
                  <a:srgbClr val="393939"/>
                </a:solidFill>
                <a:latin typeface="Calibri"/>
              </a:rPr>
              <a:t>≈10	</a:t>
            </a:r>
            <a:r>
              <a:rPr lang="en-US" sz="1400" smtClean="0">
                <a:solidFill>
                  <a:srgbClr val="393939"/>
                </a:solidFill>
                <a:latin typeface="Calibri"/>
              </a:rPr>
              <a:t>     0</a:t>
            </a:r>
            <a:r>
              <a:rPr lang="en-US" sz="1400" baseline="30000" smtClean="0">
                <a:solidFill>
                  <a:srgbClr val="393939"/>
                </a:solidFill>
                <a:latin typeface="Calibri"/>
              </a:rPr>
              <a:t>+</a:t>
            </a:r>
            <a:r>
              <a:rPr lang="en-US" sz="1400" smtClean="0">
                <a:solidFill>
                  <a:srgbClr val="393939"/>
                </a:solidFill>
                <a:latin typeface="Calibri"/>
              </a:rPr>
              <a:t>,2</a:t>
            </a:r>
            <a:r>
              <a:rPr lang="en-US" sz="1400" baseline="30000" smtClean="0">
                <a:solidFill>
                  <a:srgbClr val="393939"/>
                </a:solidFill>
                <a:latin typeface="Calibri"/>
              </a:rPr>
              <a:t>+</a:t>
            </a:r>
            <a:endParaRPr lang="en-US">
              <a:solidFill>
                <a:srgbClr val="393939"/>
              </a:solidFill>
              <a:latin typeface="Calibri"/>
            </a:endParaRPr>
          </a:p>
        </p:txBody>
      </p:sp>
      <p:grpSp>
        <p:nvGrpSpPr>
          <p:cNvPr id="19" name="Group 63"/>
          <p:cNvGrpSpPr/>
          <p:nvPr/>
        </p:nvGrpSpPr>
        <p:grpSpPr>
          <a:xfrm rot="6983688">
            <a:off x="4531698" y="2595227"/>
            <a:ext cx="467956" cy="412876"/>
            <a:chOff x="2571736" y="3500438"/>
            <a:chExt cx="467956" cy="412876"/>
          </a:xfrm>
        </p:grpSpPr>
        <p:sp>
          <p:nvSpPr>
            <p:cNvPr id="20" name="Oval 19"/>
            <p:cNvSpPr/>
            <p:nvPr/>
          </p:nvSpPr>
          <p:spPr>
            <a:xfrm>
              <a:off x="2611064" y="3500438"/>
              <a:ext cx="270000" cy="270000"/>
            </a:xfrm>
            <a:prstGeom prst="ellipse">
              <a:avLst/>
            </a:prstGeom>
            <a:solidFill>
              <a:srgbClr val="B01A1A"/>
            </a:solidFill>
            <a:ln>
              <a:noFill/>
            </a:ln>
            <a:effectLst/>
            <a:scene3d>
              <a:camera prst="orthographicFront">
                <a:rot lat="0" lon="0" rev="0"/>
              </a:camera>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1" name="Oval 20"/>
            <p:cNvSpPr/>
            <p:nvPr/>
          </p:nvSpPr>
          <p:spPr>
            <a:xfrm>
              <a:off x="2769692" y="3516190"/>
              <a:ext cx="270000" cy="270000"/>
            </a:xfrm>
            <a:prstGeom prst="ellipse">
              <a:avLst/>
            </a:prstGeom>
            <a:solidFill>
              <a:schemeClr val="bg1">
                <a:lumMod val="50000"/>
              </a:schemeClr>
            </a:solidFill>
            <a:ln>
              <a:noFill/>
            </a:ln>
            <a:effectLst/>
            <a:scene3d>
              <a:camera prst="orthographicFront">
                <a:rot lat="0" lon="0" rev="0"/>
              </a:camera>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2" name="Oval 21"/>
            <p:cNvSpPr/>
            <p:nvPr/>
          </p:nvSpPr>
          <p:spPr>
            <a:xfrm>
              <a:off x="2571736" y="3643314"/>
              <a:ext cx="270000" cy="270000"/>
            </a:xfrm>
            <a:prstGeom prst="ellipse">
              <a:avLst/>
            </a:prstGeom>
            <a:solidFill>
              <a:schemeClr val="bg1">
                <a:lumMod val="50000"/>
              </a:schemeClr>
            </a:solidFill>
            <a:ln>
              <a:noFill/>
            </a:ln>
            <a:effectLst/>
            <a:scene3d>
              <a:camera prst="orthographicFront">
                <a:rot lat="0" lon="0" rev="0"/>
              </a:camera>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3" name="Oval 22"/>
            <p:cNvSpPr/>
            <p:nvPr/>
          </p:nvSpPr>
          <p:spPr>
            <a:xfrm>
              <a:off x="2723146" y="3639402"/>
              <a:ext cx="270000" cy="270000"/>
            </a:xfrm>
            <a:prstGeom prst="ellipse">
              <a:avLst/>
            </a:prstGeom>
            <a:solidFill>
              <a:srgbClr val="B01A1A"/>
            </a:solidFill>
            <a:ln>
              <a:noFill/>
            </a:ln>
            <a:effectLst/>
            <a:scene3d>
              <a:camera prst="orthographicFront">
                <a:rot lat="0" lon="0" rev="0"/>
              </a:camera>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grpSp>
      <p:grpSp>
        <p:nvGrpSpPr>
          <p:cNvPr id="24" name="Group 68"/>
          <p:cNvGrpSpPr/>
          <p:nvPr/>
        </p:nvGrpSpPr>
        <p:grpSpPr>
          <a:xfrm rot="16655574">
            <a:off x="614294" y="3124575"/>
            <a:ext cx="467956" cy="412876"/>
            <a:chOff x="2571736" y="3500438"/>
            <a:chExt cx="467956" cy="412876"/>
          </a:xfrm>
        </p:grpSpPr>
        <p:sp>
          <p:nvSpPr>
            <p:cNvPr id="25" name="Oval 24"/>
            <p:cNvSpPr/>
            <p:nvPr/>
          </p:nvSpPr>
          <p:spPr>
            <a:xfrm>
              <a:off x="2611064" y="3500438"/>
              <a:ext cx="270000" cy="270000"/>
            </a:xfrm>
            <a:prstGeom prst="ellipse">
              <a:avLst/>
            </a:prstGeom>
            <a:solidFill>
              <a:srgbClr val="B01A1A"/>
            </a:solidFill>
            <a:ln>
              <a:noFill/>
            </a:ln>
            <a:effectLst/>
            <a:scene3d>
              <a:camera prst="orthographicFront">
                <a:rot lat="0" lon="0" rev="0"/>
              </a:camera>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6" name="Oval 25"/>
            <p:cNvSpPr/>
            <p:nvPr/>
          </p:nvSpPr>
          <p:spPr>
            <a:xfrm>
              <a:off x="2769692" y="3516190"/>
              <a:ext cx="270000" cy="270000"/>
            </a:xfrm>
            <a:prstGeom prst="ellipse">
              <a:avLst/>
            </a:prstGeom>
            <a:solidFill>
              <a:schemeClr val="bg1">
                <a:lumMod val="50000"/>
              </a:schemeClr>
            </a:solidFill>
            <a:ln>
              <a:noFill/>
            </a:ln>
            <a:effectLst/>
            <a:scene3d>
              <a:camera prst="orthographicFront">
                <a:rot lat="0" lon="0" rev="0"/>
              </a:camera>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7" name="Oval 26"/>
            <p:cNvSpPr/>
            <p:nvPr/>
          </p:nvSpPr>
          <p:spPr>
            <a:xfrm>
              <a:off x="2571736" y="3643314"/>
              <a:ext cx="270000" cy="270000"/>
            </a:xfrm>
            <a:prstGeom prst="ellipse">
              <a:avLst/>
            </a:prstGeom>
            <a:solidFill>
              <a:schemeClr val="bg1">
                <a:lumMod val="50000"/>
              </a:schemeClr>
            </a:solidFill>
            <a:ln>
              <a:noFill/>
            </a:ln>
            <a:effectLst/>
            <a:scene3d>
              <a:camera prst="orthographicFront">
                <a:rot lat="0" lon="0" rev="0"/>
              </a:camera>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8" name="Oval 27"/>
            <p:cNvSpPr/>
            <p:nvPr/>
          </p:nvSpPr>
          <p:spPr>
            <a:xfrm>
              <a:off x="2723146" y="3639402"/>
              <a:ext cx="270000" cy="270000"/>
            </a:xfrm>
            <a:prstGeom prst="ellipse">
              <a:avLst/>
            </a:prstGeom>
            <a:solidFill>
              <a:srgbClr val="B01A1A"/>
            </a:solidFill>
            <a:ln>
              <a:noFill/>
            </a:ln>
            <a:effectLst/>
            <a:scene3d>
              <a:camera prst="orthographicFront">
                <a:rot lat="0" lon="0" rev="0"/>
              </a:camera>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grpSp>
      <p:grpSp>
        <p:nvGrpSpPr>
          <p:cNvPr id="29" name="Group 68"/>
          <p:cNvGrpSpPr/>
          <p:nvPr/>
        </p:nvGrpSpPr>
        <p:grpSpPr>
          <a:xfrm rot="20052284">
            <a:off x="536370" y="4653254"/>
            <a:ext cx="467956" cy="412876"/>
            <a:chOff x="2571736" y="3500438"/>
            <a:chExt cx="467956" cy="412876"/>
          </a:xfrm>
        </p:grpSpPr>
        <p:sp>
          <p:nvSpPr>
            <p:cNvPr id="30" name="Oval 29"/>
            <p:cNvSpPr/>
            <p:nvPr/>
          </p:nvSpPr>
          <p:spPr>
            <a:xfrm>
              <a:off x="2611064" y="3500438"/>
              <a:ext cx="270000" cy="270000"/>
            </a:xfrm>
            <a:prstGeom prst="ellipse">
              <a:avLst/>
            </a:prstGeom>
            <a:solidFill>
              <a:srgbClr val="B01A1A"/>
            </a:solidFill>
            <a:ln>
              <a:noFill/>
            </a:ln>
            <a:effectLst/>
            <a:scene3d>
              <a:camera prst="orthographicFront">
                <a:rot lat="0" lon="0" rev="0"/>
              </a:camera>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31" name="Oval 30"/>
            <p:cNvSpPr/>
            <p:nvPr/>
          </p:nvSpPr>
          <p:spPr>
            <a:xfrm>
              <a:off x="2769692" y="3516190"/>
              <a:ext cx="270000" cy="270000"/>
            </a:xfrm>
            <a:prstGeom prst="ellipse">
              <a:avLst/>
            </a:prstGeom>
            <a:solidFill>
              <a:schemeClr val="bg1">
                <a:lumMod val="50000"/>
              </a:schemeClr>
            </a:solidFill>
            <a:ln>
              <a:noFill/>
            </a:ln>
            <a:effectLst/>
            <a:scene3d>
              <a:camera prst="orthographicFront">
                <a:rot lat="0" lon="0" rev="0"/>
              </a:camera>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32" name="Oval 31"/>
            <p:cNvSpPr/>
            <p:nvPr/>
          </p:nvSpPr>
          <p:spPr>
            <a:xfrm>
              <a:off x="2571736" y="3643314"/>
              <a:ext cx="270000" cy="270000"/>
            </a:xfrm>
            <a:prstGeom prst="ellipse">
              <a:avLst/>
            </a:prstGeom>
            <a:solidFill>
              <a:schemeClr val="bg1">
                <a:lumMod val="50000"/>
              </a:schemeClr>
            </a:solidFill>
            <a:ln>
              <a:noFill/>
            </a:ln>
            <a:effectLst/>
            <a:scene3d>
              <a:camera prst="orthographicFront">
                <a:rot lat="0" lon="0" rev="0"/>
              </a:camera>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33" name="Oval 32"/>
            <p:cNvSpPr/>
            <p:nvPr/>
          </p:nvSpPr>
          <p:spPr>
            <a:xfrm>
              <a:off x="2723146" y="3639402"/>
              <a:ext cx="270000" cy="270000"/>
            </a:xfrm>
            <a:prstGeom prst="ellipse">
              <a:avLst/>
            </a:prstGeom>
            <a:solidFill>
              <a:srgbClr val="B01A1A"/>
            </a:solidFill>
            <a:ln>
              <a:noFill/>
            </a:ln>
            <a:effectLst/>
            <a:scene3d>
              <a:camera prst="orthographicFront">
                <a:rot lat="0" lon="0" rev="0"/>
              </a:camera>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grpSp>
      <p:grpSp>
        <p:nvGrpSpPr>
          <p:cNvPr id="34" name="Group 33"/>
          <p:cNvGrpSpPr/>
          <p:nvPr/>
        </p:nvGrpSpPr>
        <p:grpSpPr>
          <a:xfrm>
            <a:off x="2398678" y="3571876"/>
            <a:ext cx="648244" cy="617381"/>
            <a:chOff x="7029999" y="2015992"/>
            <a:chExt cx="648244" cy="617381"/>
          </a:xfrm>
        </p:grpSpPr>
        <p:grpSp>
          <p:nvGrpSpPr>
            <p:cNvPr id="35" name="Group 68"/>
            <p:cNvGrpSpPr/>
            <p:nvPr/>
          </p:nvGrpSpPr>
          <p:grpSpPr>
            <a:xfrm>
              <a:off x="7143768" y="2015992"/>
              <a:ext cx="467956" cy="412876"/>
              <a:chOff x="2571736" y="3500438"/>
              <a:chExt cx="467956" cy="412876"/>
            </a:xfrm>
          </p:grpSpPr>
          <p:sp>
            <p:nvSpPr>
              <p:cNvPr id="46" name="Oval 45"/>
              <p:cNvSpPr/>
              <p:nvPr/>
            </p:nvSpPr>
            <p:spPr>
              <a:xfrm>
                <a:off x="2611064" y="3500438"/>
                <a:ext cx="270000" cy="270000"/>
              </a:xfrm>
              <a:prstGeom prst="ellipse">
                <a:avLst/>
              </a:prstGeom>
              <a:solidFill>
                <a:srgbClr val="B01A1A"/>
              </a:solidFill>
              <a:ln>
                <a:noFill/>
              </a:ln>
              <a:effectLst/>
              <a:scene3d>
                <a:camera prst="orthographicFront">
                  <a:rot lat="0" lon="0" rev="0"/>
                </a:camera>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47" name="Oval 46"/>
              <p:cNvSpPr/>
              <p:nvPr/>
            </p:nvSpPr>
            <p:spPr>
              <a:xfrm>
                <a:off x="2769692" y="3516190"/>
                <a:ext cx="270000" cy="270000"/>
              </a:xfrm>
              <a:prstGeom prst="ellipse">
                <a:avLst/>
              </a:prstGeom>
              <a:solidFill>
                <a:schemeClr val="bg1">
                  <a:lumMod val="50000"/>
                </a:schemeClr>
              </a:solidFill>
              <a:ln>
                <a:noFill/>
              </a:ln>
              <a:effectLst/>
              <a:scene3d>
                <a:camera prst="orthographicFront">
                  <a:rot lat="0" lon="0" rev="0"/>
                </a:camera>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48" name="Oval 47"/>
              <p:cNvSpPr/>
              <p:nvPr/>
            </p:nvSpPr>
            <p:spPr>
              <a:xfrm>
                <a:off x="2571736" y="3643314"/>
                <a:ext cx="270000" cy="270000"/>
              </a:xfrm>
              <a:prstGeom prst="ellipse">
                <a:avLst/>
              </a:prstGeom>
              <a:solidFill>
                <a:schemeClr val="bg1">
                  <a:lumMod val="50000"/>
                </a:schemeClr>
              </a:solidFill>
              <a:ln>
                <a:noFill/>
              </a:ln>
              <a:effectLst/>
              <a:scene3d>
                <a:camera prst="orthographicFront">
                  <a:rot lat="0" lon="0" rev="0"/>
                </a:camera>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49" name="Oval 48"/>
              <p:cNvSpPr/>
              <p:nvPr/>
            </p:nvSpPr>
            <p:spPr>
              <a:xfrm>
                <a:off x="2723146" y="3639402"/>
                <a:ext cx="270000" cy="270000"/>
              </a:xfrm>
              <a:prstGeom prst="ellipse">
                <a:avLst/>
              </a:prstGeom>
              <a:solidFill>
                <a:srgbClr val="B01A1A"/>
              </a:solidFill>
              <a:ln>
                <a:noFill/>
              </a:ln>
              <a:effectLst/>
              <a:scene3d>
                <a:camera prst="orthographicFront">
                  <a:rot lat="0" lon="0" rev="0"/>
                </a:camera>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grpSp>
        <p:grpSp>
          <p:nvGrpSpPr>
            <p:cNvPr id="36" name="Group 68"/>
            <p:cNvGrpSpPr/>
            <p:nvPr/>
          </p:nvGrpSpPr>
          <p:grpSpPr>
            <a:xfrm rot="20052284">
              <a:off x="7210287" y="2220497"/>
              <a:ext cx="467956" cy="412876"/>
              <a:chOff x="2571736" y="3500438"/>
              <a:chExt cx="467956" cy="412876"/>
            </a:xfrm>
          </p:grpSpPr>
          <p:sp>
            <p:nvSpPr>
              <p:cNvPr id="42" name="Oval 41"/>
              <p:cNvSpPr/>
              <p:nvPr/>
            </p:nvSpPr>
            <p:spPr>
              <a:xfrm>
                <a:off x="2611064" y="3500438"/>
                <a:ext cx="270000" cy="270000"/>
              </a:xfrm>
              <a:prstGeom prst="ellipse">
                <a:avLst/>
              </a:prstGeom>
              <a:solidFill>
                <a:srgbClr val="B01A1A"/>
              </a:solidFill>
              <a:ln>
                <a:noFill/>
              </a:ln>
              <a:effectLst/>
              <a:scene3d>
                <a:camera prst="orthographicFront">
                  <a:rot lat="0" lon="0" rev="0"/>
                </a:camera>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43" name="Oval 42"/>
              <p:cNvSpPr/>
              <p:nvPr/>
            </p:nvSpPr>
            <p:spPr>
              <a:xfrm>
                <a:off x="2769692" y="3516190"/>
                <a:ext cx="270000" cy="270000"/>
              </a:xfrm>
              <a:prstGeom prst="ellipse">
                <a:avLst/>
              </a:prstGeom>
              <a:solidFill>
                <a:schemeClr val="bg1">
                  <a:lumMod val="50000"/>
                </a:schemeClr>
              </a:solidFill>
              <a:ln>
                <a:noFill/>
              </a:ln>
              <a:effectLst/>
              <a:scene3d>
                <a:camera prst="orthographicFront">
                  <a:rot lat="0" lon="0" rev="0"/>
                </a:camera>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44" name="Oval 43"/>
              <p:cNvSpPr/>
              <p:nvPr/>
            </p:nvSpPr>
            <p:spPr>
              <a:xfrm>
                <a:off x="2571736" y="3643314"/>
                <a:ext cx="270000" cy="270000"/>
              </a:xfrm>
              <a:prstGeom prst="ellipse">
                <a:avLst/>
              </a:prstGeom>
              <a:solidFill>
                <a:schemeClr val="bg1">
                  <a:lumMod val="50000"/>
                </a:schemeClr>
              </a:solidFill>
              <a:ln>
                <a:noFill/>
              </a:ln>
              <a:effectLst/>
              <a:scene3d>
                <a:camera prst="orthographicFront">
                  <a:rot lat="0" lon="0" rev="0"/>
                </a:camera>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45" name="Oval 44"/>
              <p:cNvSpPr/>
              <p:nvPr/>
            </p:nvSpPr>
            <p:spPr>
              <a:xfrm>
                <a:off x="2723146" y="3639402"/>
                <a:ext cx="270000" cy="270000"/>
              </a:xfrm>
              <a:prstGeom prst="ellipse">
                <a:avLst/>
              </a:prstGeom>
              <a:solidFill>
                <a:srgbClr val="B01A1A"/>
              </a:solidFill>
              <a:ln>
                <a:noFill/>
              </a:ln>
              <a:effectLst/>
              <a:scene3d>
                <a:camera prst="orthographicFront">
                  <a:rot lat="0" lon="0" rev="0"/>
                </a:camera>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grpSp>
        <p:grpSp>
          <p:nvGrpSpPr>
            <p:cNvPr id="37" name="Group 68"/>
            <p:cNvGrpSpPr/>
            <p:nvPr/>
          </p:nvGrpSpPr>
          <p:grpSpPr>
            <a:xfrm rot="16655574">
              <a:off x="7002459" y="2106102"/>
              <a:ext cx="467956" cy="412876"/>
              <a:chOff x="2571736" y="3500438"/>
              <a:chExt cx="467956" cy="412876"/>
            </a:xfrm>
          </p:grpSpPr>
          <p:sp>
            <p:nvSpPr>
              <p:cNvPr id="38" name="Oval 37"/>
              <p:cNvSpPr/>
              <p:nvPr/>
            </p:nvSpPr>
            <p:spPr>
              <a:xfrm>
                <a:off x="2611064" y="3500438"/>
                <a:ext cx="270000" cy="270000"/>
              </a:xfrm>
              <a:prstGeom prst="ellipse">
                <a:avLst/>
              </a:prstGeom>
              <a:solidFill>
                <a:srgbClr val="B01A1A"/>
              </a:solidFill>
              <a:ln>
                <a:noFill/>
              </a:ln>
              <a:effectLst/>
              <a:scene3d>
                <a:camera prst="orthographicFront">
                  <a:rot lat="0" lon="0" rev="0"/>
                </a:camera>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39" name="Oval 38"/>
              <p:cNvSpPr/>
              <p:nvPr/>
            </p:nvSpPr>
            <p:spPr>
              <a:xfrm>
                <a:off x="2769692" y="3516190"/>
                <a:ext cx="270000" cy="270000"/>
              </a:xfrm>
              <a:prstGeom prst="ellipse">
                <a:avLst/>
              </a:prstGeom>
              <a:solidFill>
                <a:schemeClr val="bg1">
                  <a:lumMod val="50000"/>
                </a:schemeClr>
              </a:solidFill>
              <a:ln>
                <a:noFill/>
              </a:ln>
              <a:effectLst/>
              <a:scene3d>
                <a:camera prst="orthographicFront">
                  <a:rot lat="0" lon="0" rev="0"/>
                </a:camera>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40" name="Oval 39"/>
              <p:cNvSpPr/>
              <p:nvPr/>
            </p:nvSpPr>
            <p:spPr>
              <a:xfrm>
                <a:off x="2571736" y="3643314"/>
                <a:ext cx="270000" cy="270000"/>
              </a:xfrm>
              <a:prstGeom prst="ellipse">
                <a:avLst/>
              </a:prstGeom>
              <a:solidFill>
                <a:schemeClr val="bg1">
                  <a:lumMod val="50000"/>
                </a:schemeClr>
              </a:solidFill>
              <a:ln>
                <a:noFill/>
              </a:ln>
              <a:effectLst/>
              <a:scene3d>
                <a:camera prst="orthographicFront">
                  <a:rot lat="0" lon="0" rev="0"/>
                </a:camera>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41" name="Oval 40"/>
              <p:cNvSpPr/>
              <p:nvPr/>
            </p:nvSpPr>
            <p:spPr>
              <a:xfrm>
                <a:off x="2723146" y="3639402"/>
                <a:ext cx="270000" cy="270000"/>
              </a:xfrm>
              <a:prstGeom prst="ellipse">
                <a:avLst/>
              </a:prstGeom>
              <a:solidFill>
                <a:srgbClr val="B01A1A"/>
              </a:solidFill>
              <a:ln>
                <a:noFill/>
              </a:ln>
              <a:effectLst/>
              <a:scene3d>
                <a:camera prst="orthographicFront">
                  <a:rot lat="0" lon="0" rev="0"/>
                </a:camera>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grpSp>
      </p:grpSp>
      <p:cxnSp>
        <p:nvCxnSpPr>
          <p:cNvPr id="50" name="Straight Arrow Connector 49"/>
          <p:cNvCxnSpPr/>
          <p:nvPr/>
        </p:nvCxnSpPr>
        <p:spPr>
          <a:xfrm flipV="1">
            <a:off x="2812794" y="2643182"/>
            <a:ext cx="586016" cy="1200030"/>
          </a:xfrm>
          <a:prstGeom prst="straightConnector1">
            <a:avLst/>
          </a:prstGeom>
          <a:ln>
            <a:solidFill>
              <a:schemeClr val="tx2">
                <a:lumMod val="75000"/>
              </a:schemeClr>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310364" y="2250949"/>
            <a:ext cx="214314" cy="584775"/>
          </a:xfrm>
          <a:prstGeom prst="rect">
            <a:avLst/>
          </a:prstGeom>
          <a:noFill/>
        </p:spPr>
        <p:txBody>
          <a:bodyPr wrap="square" rtlCol="0">
            <a:spAutoFit/>
          </a:bodyPr>
          <a:lstStyle/>
          <a:p>
            <a:pPr defTabSz="914400"/>
            <a:r>
              <a:rPr lang="en-US" sz="3200" smtClean="0">
                <a:solidFill>
                  <a:prstClr val="black"/>
                </a:solidFill>
                <a:latin typeface="Symbol" pitchFamily="18" charset="2"/>
              </a:rPr>
              <a:t>g</a:t>
            </a:r>
            <a:endParaRPr lang="en-US" sz="3200">
              <a:solidFill>
                <a:prstClr val="black"/>
              </a:solidFill>
              <a:latin typeface="Symbol" pitchFamily="18" charset="2"/>
            </a:endParaRPr>
          </a:p>
        </p:txBody>
      </p:sp>
      <p:sp>
        <p:nvSpPr>
          <p:cNvPr id="52" name="TextBox 51"/>
          <p:cNvSpPr txBox="1"/>
          <p:nvPr/>
        </p:nvSpPr>
        <p:spPr>
          <a:xfrm>
            <a:off x="2411404" y="4409843"/>
            <a:ext cx="1201720" cy="954107"/>
          </a:xfrm>
          <a:prstGeom prst="rect">
            <a:avLst/>
          </a:prstGeom>
          <a:noFill/>
        </p:spPr>
        <p:txBody>
          <a:bodyPr wrap="square" rtlCol="0">
            <a:spAutoFit/>
          </a:bodyPr>
          <a:lstStyle/>
          <a:p>
            <a:pPr algn="ctr" defTabSz="914400"/>
            <a:r>
              <a:rPr lang="en-US" sz="2800" b="1" baseline="30000" dirty="0" smtClean="0">
                <a:solidFill>
                  <a:prstClr val="black"/>
                </a:solidFill>
                <a:latin typeface="Calibri"/>
              </a:rPr>
              <a:t>8</a:t>
            </a:r>
            <a:r>
              <a:rPr lang="en-US" sz="2800" b="1" dirty="0" smtClean="0">
                <a:solidFill>
                  <a:prstClr val="black"/>
                </a:solidFill>
                <a:latin typeface="Calibri"/>
              </a:rPr>
              <a:t>Be</a:t>
            </a:r>
          </a:p>
          <a:p>
            <a:pPr defTabSz="914400"/>
            <a:r>
              <a:rPr lang="en-US" sz="2800" b="1" dirty="0" smtClean="0">
                <a:solidFill>
                  <a:prstClr val="black"/>
                </a:solidFill>
                <a:latin typeface="Calibri"/>
              </a:rPr>
              <a:t>10</a:t>
            </a:r>
            <a:r>
              <a:rPr lang="en-US" sz="2800" b="1" baseline="30000" dirty="0" smtClean="0">
                <a:solidFill>
                  <a:prstClr val="black"/>
                </a:solidFill>
                <a:latin typeface="Calibri"/>
              </a:rPr>
              <a:t>-16</a:t>
            </a:r>
            <a:r>
              <a:rPr lang="en-US" sz="2800" b="1" dirty="0" smtClean="0">
                <a:solidFill>
                  <a:prstClr val="black"/>
                </a:solidFill>
                <a:latin typeface="Calibri"/>
              </a:rPr>
              <a:t>s</a:t>
            </a:r>
            <a:endParaRPr lang="en-US" sz="2800" b="1" dirty="0">
              <a:solidFill>
                <a:prstClr val="black"/>
              </a:solidFill>
              <a:latin typeface="Calibri"/>
            </a:endParaRPr>
          </a:p>
        </p:txBody>
      </p:sp>
      <p:grpSp>
        <p:nvGrpSpPr>
          <p:cNvPr id="53" name="Group 52"/>
          <p:cNvGrpSpPr/>
          <p:nvPr/>
        </p:nvGrpSpPr>
        <p:grpSpPr>
          <a:xfrm>
            <a:off x="6893628" y="5986442"/>
            <a:ext cx="1422400" cy="304800"/>
            <a:chOff x="7490796" y="4972064"/>
            <a:chExt cx="1422400" cy="304800"/>
          </a:xfrm>
        </p:grpSpPr>
        <p:sp>
          <p:nvSpPr>
            <p:cNvPr id="54" name="Text Box 15"/>
            <p:cNvSpPr txBox="1">
              <a:spLocks noChangeArrowheads="1"/>
            </p:cNvSpPr>
            <p:nvPr/>
          </p:nvSpPr>
          <p:spPr bwMode="auto">
            <a:xfrm>
              <a:off x="7490796" y="4972064"/>
              <a:ext cx="1422400" cy="304800"/>
            </a:xfrm>
            <a:prstGeom prst="rect">
              <a:avLst/>
            </a:prstGeom>
            <a:noFill/>
            <a:ln w="9525">
              <a:noFill/>
              <a:miter lim="800000"/>
              <a:headEnd/>
              <a:tailEnd/>
            </a:ln>
          </p:spPr>
          <p:txBody>
            <a:bodyPr>
              <a:spAutoFit/>
            </a:bodyPr>
            <a:lstStyle/>
            <a:p>
              <a:pPr defTabSz="914400"/>
              <a:r>
                <a:rPr lang="en-US" sz="1400" err="1" smtClean="0">
                  <a:solidFill>
                    <a:prstClr val="black"/>
                  </a:solidFill>
                  <a:latin typeface="Calibri"/>
                </a:rPr>
                <a:t>g.s</a:t>
              </a:r>
              <a:r>
                <a:rPr lang="en-US" sz="1400" smtClean="0">
                  <a:solidFill>
                    <a:prstClr val="black"/>
                  </a:solidFill>
                  <a:latin typeface="Calibri"/>
                </a:rPr>
                <a:t>.</a:t>
              </a:r>
              <a:r>
                <a:rPr lang="en-US" sz="1400">
                  <a:solidFill>
                    <a:prstClr val="black"/>
                  </a:solidFill>
                  <a:latin typeface="Calibri"/>
                </a:rPr>
                <a:t>	0</a:t>
              </a:r>
              <a:r>
                <a:rPr lang="en-US" sz="1400" baseline="30000">
                  <a:solidFill>
                    <a:prstClr val="black"/>
                  </a:solidFill>
                  <a:latin typeface="Calibri"/>
                </a:rPr>
                <a:t>+</a:t>
              </a:r>
              <a:endParaRPr lang="en-US">
                <a:solidFill>
                  <a:prstClr val="black"/>
                </a:solidFill>
                <a:latin typeface="Calibri"/>
              </a:endParaRPr>
            </a:p>
          </p:txBody>
        </p:sp>
        <p:sp>
          <p:nvSpPr>
            <p:cNvPr id="55" name="Line 7"/>
            <p:cNvSpPr>
              <a:spLocks noChangeShapeType="1"/>
            </p:cNvSpPr>
            <p:nvPr/>
          </p:nvSpPr>
          <p:spPr bwMode="auto">
            <a:xfrm>
              <a:off x="7562234" y="5000620"/>
              <a:ext cx="1066800" cy="0"/>
            </a:xfrm>
            <a:prstGeom prst="line">
              <a:avLst/>
            </a:prstGeom>
            <a:noFill/>
            <a:ln w="19050">
              <a:solidFill>
                <a:schemeClr val="tx1"/>
              </a:solidFill>
              <a:round/>
              <a:headEnd/>
              <a:tailEnd/>
            </a:ln>
          </p:spPr>
          <p:txBody>
            <a:bodyPr wrap="none" anchor="ctr"/>
            <a:lstStyle/>
            <a:p>
              <a:pPr defTabSz="914400"/>
              <a:endParaRPr lang="es-ES">
                <a:solidFill>
                  <a:prstClr val="black"/>
                </a:solidFill>
                <a:latin typeface="Calibri"/>
              </a:endParaRPr>
            </a:p>
          </p:txBody>
        </p:sp>
      </p:grpSp>
      <p:sp>
        <p:nvSpPr>
          <p:cNvPr id="56" name="Text Box 23"/>
          <p:cNvSpPr txBox="1">
            <a:spLocks noChangeArrowheads="1"/>
          </p:cNvSpPr>
          <p:nvPr/>
        </p:nvSpPr>
        <p:spPr bwMode="auto">
          <a:xfrm>
            <a:off x="7265782" y="6172200"/>
            <a:ext cx="736600" cy="457200"/>
          </a:xfrm>
          <a:prstGeom prst="rect">
            <a:avLst/>
          </a:prstGeom>
          <a:noFill/>
          <a:ln w="9525">
            <a:noFill/>
            <a:miter lim="800000"/>
            <a:headEnd/>
            <a:tailEnd/>
          </a:ln>
        </p:spPr>
        <p:txBody>
          <a:bodyPr>
            <a:spAutoFit/>
          </a:bodyPr>
          <a:lstStyle/>
          <a:p>
            <a:pPr defTabSz="914400"/>
            <a:r>
              <a:rPr lang="en-US" b="1" baseline="30000">
                <a:solidFill>
                  <a:prstClr val="black"/>
                </a:solidFill>
                <a:latin typeface="Calibri"/>
              </a:rPr>
              <a:t>12</a:t>
            </a:r>
            <a:r>
              <a:rPr lang="en-US" b="1">
                <a:solidFill>
                  <a:prstClr val="black"/>
                </a:solidFill>
                <a:latin typeface="Calibri"/>
              </a:rPr>
              <a:t>C</a:t>
            </a:r>
            <a:endParaRPr lang="en-US">
              <a:solidFill>
                <a:prstClr val="black"/>
              </a:solidFill>
              <a:latin typeface="Calibri"/>
            </a:endParaRPr>
          </a:p>
        </p:txBody>
      </p:sp>
      <p:sp>
        <p:nvSpPr>
          <p:cNvPr id="57" name="Text Box 24"/>
          <p:cNvSpPr txBox="1">
            <a:spLocks noChangeArrowheads="1"/>
          </p:cNvSpPr>
          <p:nvPr/>
        </p:nvSpPr>
        <p:spPr bwMode="auto">
          <a:xfrm>
            <a:off x="7173422" y="4176038"/>
            <a:ext cx="1087690" cy="304800"/>
          </a:xfrm>
          <a:prstGeom prst="rect">
            <a:avLst/>
          </a:prstGeom>
          <a:noFill/>
          <a:ln w="9525">
            <a:noFill/>
            <a:miter lim="800000"/>
            <a:headEnd/>
            <a:tailEnd/>
          </a:ln>
        </p:spPr>
        <p:txBody>
          <a:bodyPr wrap="square">
            <a:spAutoFit/>
          </a:bodyPr>
          <a:lstStyle/>
          <a:p>
            <a:pPr defTabSz="914400"/>
            <a:r>
              <a:rPr lang="en-US" sz="1400" i="1">
                <a:solidFill>
                  <a:prstClr val="black"/>
                </a:solidFill>
                <a:latin typeface="Calibri"/>
              </a:rPr>
              <a:t>7.27</a:t>
            </a:r>
            <a:endParaRPr lang="en-US">
              <a:solidFill>
                <a:prstClr val="black"/>
              </a:solidFill>
              <a:latin typeface="Calibri"/>
            </a:endParaRPr>
          </a:p>
        </p:txBody>
      </p:sp>
      <p:sp>
        <p:nvSpPr>
          <p:cNvPr id="59" name="TextBox 58"/>
          <p:cNvSpPr txBox="1"/>
          <p:nvPr/>
        </p:nvSpPr>
        <p:spPr>
          <a:xfrm>
            <a:off x="2084895" y="4267558"/>
            <a:ext cx="1201720" cy="523220"/>
          </a:xfrm>
          <a:prstGeom prst="rect">
            <a:avLst/>
          </a:prstGeom>
          <a:noFill/>
        </p:spPr>
        <p:txBody>
          <a:bodyPr wrap="square" rtlCol="0">
            <a:spAutoFit/>
          </a:bodyPr>
          <a:lstStyle/>
          <a:p>
            <a:pPr algn="ctr" defTabSz="914400"/>
            <a:r>
              <a:rPr lang="en-US" sz="2800" b="1" baseline="30000" smtClean="0">
                <a:solidFill>
                  <a:prstClr val="black"/>
                </a:solidFill>
                <a:latin typeface="Calibri"/>
              </a:rPr>
              <a:t>12</a:t>
            </a:r>
            <a:r>
              <a:rPr lang="en-US" sz="2800" b="1" smtClean="0">
                <a:solidFill>
                  <a:prstClr val="black"/>
                </a:solidFill>
                <a:latin typeface="Calibri"/>
              </a:rPr>
              <a:t>C*</a:t>
            </a:r>
          </a:p>
        </p:txBody>
      </p:sp>
      <p:cxnSp>
        <p:nvCxnSpPr>
          <p:cNvPr id="60" name="Straight Arrow Connector 59"/>
          <p:cNvCxnSpPr/>
          <p:nvPr/>
        </p:nvCxnSpPr>
        <p:spPr>
          <a:xfrm rot="5400000">
            <a:off x="6952734" y="4658246"/>
            <a:ext cx="1038220" cy="8488"/>
          </a:xfrm>
          <a:prstGeom prst="straightConnector1">
            <a:avLst/>
          </a:prstGeom>
          <a:ln>
            <a:solidFill>
              <a:schemeClr val="tx2">
                <a:lumMod val="75000"/>
              </a:schemeClr>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433733" y="4329289"/>
            <a:ext cx="214314" cy="584775"/>
          </a:xfrm>
          <a:prstGeom prst="rect">
            <a:avLst/>
          </a:prstGeom>
          <a:noFill/>
        </p:spPr>
        <p:txBody>
          <a:bodyPr wrap="square" rtlCol="0">
            <a:spAutoFit/>
          </a:bodyPr>
          <a:lstStyle/>
          <a:p>
            <a:pPr defTabSz="914400"/>
            <a:r>
              <a:rPr lang="en-US" sz="3200" smtClean="0">
                <a:solidFill>
                  <a:prstClr val="black"/>
                </a:solidFill>
                <a:latin typeface="Symbol" pitchFamily="18" charset="2"/>
              </a:rPr>
              <a:t>g</a:t>
            </a:r>
            <a:endParaRPr lang="en-US" sz="3200">
              <a:solidFill>
                <a:prstClr val="black"/>
              </a:solidFill>
              <a:latin typeface="Symbol" pitchFamily="18" charset="2"/>
            </a:endParaRPr>
          </a:p>
        </p:txBody>
      </p:sp>
      <p:sp>
        <p:nvSpPr>
          <p:cNvPr id="83" name="Text Box 15"/>
          <p:cNvSpPr txBox="1">
            <a:spLocks noChangeArrowheads="1"/>
          </p:cNvSpPr>
          <p:nvPr/>
        </p:nvSpPr>
        <p:spPr bwMode="auto">
          <a:xfrm>
            <a:off x="6897511" y="4905022"/>
            <a:ext cx="1422400" cy="304800"/>
          </a:xfrm>
          <a:prstGeom prst="rect">
            <a:avLst/>
          </a:prstGeom>
          <a:noFill/>
          <a:ln w="9525">
            <a:noFill/>
            <a:miter lim="800000"/>
            <a:headEnd/>
            <a:tailEnd/>
          </a:ln>
        </p:spPr>
        <p:txBody>
          <a:bodyPr>
            <a:spAutoFit/>
          </a:bodyPr>
          <a:lstStyle/>
          <a:p>
            <a:pPr defTabSz="914400"/>
            <a:r>
              <a:rPr lang="en-US" sz="1400" smtClean="0">
                <a:solidFill>
                  <a:prstClr val="black"/>
                </a:solidFill>
                <a:latin typeface="Calibri"/>
              </a:rPr>
              <a:t>4.44	</a:t>
            </a:r>
            <a:r>
              <a:rPr lang="en-US" sz="1400">
                <a:solidFill>
                  <a:prstClr val="black"/>
                </a:solidFill>
                <a:latin typeface="Calibri"/>
              </a:rPr>
              <a:t>2</a:t>
            </a:r>
            <a:r>
              <a:rPr lang="en-US" sz="1400" baseline="30000" smtClean="0">
                <a:solidFill>
                  <a:prstClr val="black"/>
                </a:solidFill>
                <a:latin typeface="Calibri"/>
              </a:rPr>
              <a:t>+</a:t>
            </a:r>
            <a:endParaRPr lang="en-US">
              <a:solidFill>
                <a:prstClr val="black"/>
              </a:solidFill>
              <a:latin typeface="Calibri"/>
            </a:endParaRPr>
          </a:p>
        </p:txBody>
      </p:sp>
      <p:sp>
        <p:nvSpPr>
          <p:cNvPr id="84" name="Line 7"/>
          <p:cNvSpPr>
            <a:spLocks noChangeShapeType="1"/>
          </p:cNvSpPr>
          <p:nvPr/>
        </p:nvSpPr>
        <p:spPr bwMode="auto">
          <a:xfrm>
            <a:off x="6976533" y="5181600"/>
            <a:ext cx="1066800" cy="0"/>
          </a:xfrm>
          <a:prstGeom prst="line">
            <a:avLst/>
          </a:prstGeom>
          <a:noFill/>
          <a:ln w="19050">
            <a:solidFill>
              <a:schemeClr val="tx1"/>
            </a:solidFill>
            <a:round/>
            <a:headEnd/>
            <a:tailEnd/>
          </a:ln>
        </p:spPr>
        <p:txBody>
          <a:bodyPr wrap="none" anchor="ctr"/>
          <a:lstStyle/>
          <a:p>
            <a:pPr defTabSz="914400"/>
            <a:endParaRPr lang="es-ES">
              <a:solidFill>
                <a:prstClr val="black"/>
              </a:solidFill>
              <a:latin typeface="Calibri"/>
            </a:endParaRPr>
          </a:p>
        </p:txBody>
      </p:sp>
      <p:cxnSp>
        <p:nvCxnSpPr>
          <p:cNvPr id="85" name="Straight Arrow Connector 84"/>
          <p:cNvCxnSpPr/>
          <p:nvPr/>
        </p:nvCxnSpPr>
        <p:spPr>
          <a:xfrm rot="5400000">
            <a:off x="7048500" y="5600700"/>
            <a:ext cx="838200" cy="0"/>
          </a:xfrm>
          <a:prstGeom prst="straightConnector1">
            <a:avLst/>
          </a:prstGeom>
          <a:ln>
            <a:solidFill>
              <a:schemeClr val="tx2">
                <a:lumMod val="75000"/>
              </a:schemeClr>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7433908" y="5186669"/>
            <a:ext cx="214314" cy="584775"/>
          </a:xfrm>
          <a:prstGeom prst="rect">
            <a:avLst/>
          </a:prstGeom>
          <a:noFill/>
        </p:spPr>
        <p:txBody>
          <a:bodyPr wrap="square" rtlCol="0">
            <a:spAutoFit/>
          </a:bodyPr>
          <a:lstStyle/>
          <a:p>
            <a:pPr defTabSz="914400"/>
            <a:r>
              <a:rPr lang="en-US" sz="3200" smtClean="0">
                <a:solidFill>
                  <a:prstClr val="black"/>
                </a:solidFill>
                <a:latin typeface="Symbol" pitchFamily="18" charset="2"/>
              </a:rPr>
              <a:t>g</a:t>
            </a:r>
            <a:endParaRPr lang="en-US" sz="3200">
              <a:solidFill>
                <a:prstClr val="black"/>
              </a:solidFill>
              <a:latin typeface="Symbol" pitchFamily="18" charset="2"/>
            </a:endParaRPr>
          </a:p>
        </p:txBody>
      </p:sp>
      <p:sp>
        <p:nvSpPr>
          <p:cNvPr id="87" name="Slide Number Placeholder 109"/>
          <p:cNvSpPr>
            <a:spLocks noGrp="1"/>
          </p:cNvSpPr>
          <p:nvPr>
            <p:ph type="sldNum" sz="quarter" idx="10"/>
          </p:nvPr>
        </p:nvSpPr>
        <p:spPr/>
        <p:txBody>
          <a:bodyPr/>
          <a:lstStyle/>
          <a:p>
            <a:fld id="{98B9021C-E1F5-476C-9C96-53DAFAC10250}" type="slidenum">
              <a:rPr lang="es-ES" smtClean="0">
                <a:solidFill>
                  <a:prstClr val="black">
                    <a:tint val="75000"/>
                  </a:prstClr>
                </a:solidFill>
                <a:latin typeface="Calibri"/>
              </a:rPr>
              <a:pPr/>
              <a:t>47</a:t>
            </a:fld>
            <a:endParaRPr lang="es-ES">
              <a:solidFill>
                <a:prstClr val="black">
                  <a:tint val="75000"/>
                </a:prstClr>
              </a:solidFill>
              <a:latin typeface="Calibri"/>
            </a:endParaRPr>
          </a:p>
        </p:txBody>
      </p:sp>
      <p:pic>
        <p:nvPicPr>
          <p:cNvPr id="88" name="Picture 87" descr="H4080154-Portrait_of_Sir_Fred_Hoyle,_astrophysicist-SP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3959" y="536806"/>
            <a:ext cx="1703548" cy="2160000"/>
          </a:xfrm>
          <a:prstGeom prst="rect">
            <a:avLst/>
          </a:prstGeom>
        </p:spPr>
      </p:pic>
      <p:pic>
        <p:nvPicPr>
          <p:cNvPr id="89" name="Picture 88" descr="salpet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6886" y="550338"/>
            <a:ext cx="1483373" cy="2160000"/>
          </a:xfrm>
          <a:prstGeom prst="rect">
            <a:avLst/>
          </a:prstGeom>
        </p:spPr>
      </p:pic>
      <p:graphicFrame>
        <p:nvGraphicFramePr>
          <p:cNvPr id="92" name="Object 91"/>
          <p:cNvGraphicFramePr>
            <a:graphicFrameLocks noChangeAspect="1"/>
          </p:cNvGraphicFramePr>
          <p:nvPr>
            <p:extLst>
              <p:ext uri="{D42A27DB-BD31-4B8C-83A1-F6EECF244321}">
                <p14:modId xmlns:p14="http://schemas.microsoft.com/office/powerpoint/2010/main" val="2428410086"/>
              </p:ext>
            </p:extLst>
          </p:nvPr>
        </p:nvGraphicFramePr>
        <p:xfrm>
          <a:off x="703997" y="5185002"/>
          <a:ext cx="4921521" cy="1133245"/>
        </p:xfrm>
        <a:graphic>
          <a:graphicData uri="http://schemas.openxmlformats.org/presentationml/2006/ole">
            <mc:AlternateContent xmlns:mc="http://schemas.openxmlformats.org/markup-compatibility/2006">
              <mc:Choice xmlns:v="urn:schemas-microsoft-com:vml" Requires="v">
                <p:oleObj spid="_x0000_s60454" name="Equation" r:id="rId5" imgW="1930400" imgH="444500" progId="Equation.3">
                  <p:embed/>
                </p:oleObj>
              </mc:Choice>
              <mc:Fallback>
                <p:oleObj name="Equation" r:id="rId5" imgW="1930400" imgH="444500" progId="Equation.3">
                  <p:embed/>
                  <p:pic>
                    <p:nvPicPr>
                      <p:cNvPr id="0" name=""/>
                      <p:cNvPicPr/>
                      <p:nvPr/>
                    </p:nvPicPr>
                    <p:blipFill>
                      <a:blip r:embed="rId6"/>
                      <a:stretch>
                        <a:fillRect/>
                      </a:stretch>
                    </p:blipFill>
                    <p:spPr>
                      <a:xfrm>
                        <a:off x="703997" y="5185002"/>
                        <a:ext cx="4921521" cy="1133245"/>
                      </a:xfrm>
                      <a:prstGeom prst="rect">
                        <a:avLst/>
                      </a:prstGeom>
                    </p:spPr>
                  </p:pic>
                </p:oleObj>
              </mc:Fallback>
            </mc:AlternateContent>
          </a:graphicData>
        </a:graphic>
      </p:graphicFrame>
    </p:spTree>
    <p:extLst>
      <p:ext uri="{BB962C8B-B14F-4D97-AF65-F5344CB8AC3E}">
        <p14:creationId xmlns:p14="http://schemas.microsoft.com/office/powerpoint/2010/main" val="1569469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fill="hold" nodeType="clickEffect">
                                  <p:stCondLst>
                                    <p:cond delay="0"/>
                                  </p:stCondLst>
                                  <p:childTnLst>
                                    <p:animMotion origin="layout" path="M -0.00556 1.85185E-6 L 0.20955 0.05741 " pathEditMode="relative" rAng="0" ptsTypes="AA">
                                      <p:cBhvr>
                                        <p:cTn id="6" dur="1000" fill="hold"/>
                                        <p:tgtEl>
                                          <p:spTgt spid="24"/>
                                        </p:tgtEl>
                                        <p:attrNameLst>
                                          <p:attrName>ppt_x</p:attrName>
                                          <p:attrName>ppt_y</p:attrName>
                                        </p:attrNameLst>
                                      </p:cBhvr>
                                      <p:rCtr x="107" y="29"/>
                                    </p:animMotion>
                                  </p:childTnLst>
                                </p:cTn>
                              </p:par>
                              <p:par>
                                <p:cTn id="7" presetID="49" presetClass="path" presetSubtype="0" accel="50000" fill="hold" nodeType="withEffect">
                                  <p:stCondLst>
                                    <p:cond delay="0"/>
                                  </p:stCondLst>
                                  <p:childTnLst>
                                    <p:animMotion origin="layout" path="M 0.00416 0.00138 L 0.20416 -0.11158 " pathEditMode="relative" rAng="0" ptsTypes="AA">
                                      <p:cBhvr>
                                        <p:cTn id="8" dur="1000" fill="hold"/>
                                        <p:tgtEl>
                                          <p:spTgt spid="29"/>
                                        </p:tgtEl>
                                        <p:attrNameLst>
                                          <p:attrName>ppt_x</p:attrName>
                                          <p:attrName>ppt_y</p:attrName>
                                        </p:attrNameLst>
                                      </p:cBhvr>
                                      <p:rCtr x="100" y="-56"/>
                                    </p:animMotion>
                                  </p:childTnLst>
                                </p:cTn>
                              </p:par>
                            </p:childTnLst>
                          </p:cTn>
                        </p:par>
                        <p:par>
                          <p:cTn id="9" fill="hold">
                            <p:stCondLst>
                              <p:cond delay="1000"/>
                            </p:stCondLst>
                            <p:childTnLst>
                              <p:par>
                                <p:cTn id="10" presetID="1" presetClass="path" presetSubtype="0" repeatCount="indefinite" fill="hold" nodeType="afterEffect">
                                  <p:stCondLst>
                                    <p:cond delay="0"/>
                                  </p:stCondLst>
                                  <p:childTnLst>
                                    <p:animMotion origin="layout" path="M 0.20417 -0.11157 C 0.19115 -0.11319 0.18143 -0.128 0.18247 -0.14513 C 0.18386 -0.1625 0.19497 -0.17523 0.20799 -0.17361 C 0.22101 -0.17222 0.23038 -0.1574 0.22934 -0.14027 C 0.22813 -0.12291 0.21719 -0.11018 0.20417 -0.11157 Z " pathEditMode="relative" rAng="0" ptsTypes="fffff">
                                      <p:cBhvr>
                                        <p:cTn id="11" dur="500" fill="hold"/>
                                        <p:tgtEl>
                                          <p:spTgt spid="29"/>
                                        </p:tgtEl>
                                        <p:attrNameLst>
                                          <p:attrName>ppt_x</p:attrName>
                                          <p:attrName>ppt_y</p:attrName>
                                        </p:attrNameLst>
                                      </p:cBhvr>
                                      <p:rCtr x="2" y="-31"/>
                                    </p:animMotion>
                                  </p:childTnLst>
                                </p:cTn>
                              </p:par>
                              <p:par>
                                <p:cTn id="12" presetID="1" presetClass="path" presetSubtype="0" repeatCount="indefinite" fill="hold" nodeType="withEffect">
                                  <p:stCondLst>
                                    <p:cond delay="0"/>
                                  </p:stCondLst>
                                  <p:childTnLst>
                                    <p:animMotion origin="layout" path="M 0.19687 0.05162 C 0.2099 0.05162 0.22066 0.06504 0.22066 0.08171 C 0.22066 0.09838 0.2099 0.11204 0.19687 0.11204 C 0.18385 0.11204 0.17326 0.09838 0.17326 0.08171 C 0.17326 0.06504 0.18385 0.05162 0.19687 0.05162 Z " pathEditMode="relative" rAng="0" ptsTypes="fffff">
                                      <p:cBhvr>
                                        <p:cTn id="13" dur="500" fill="hold"/>
                                        <p:tgtEl>
                                          <p:spTgt spid="24"/>
                                        </p:tgtEl>
                                        <p:attrNameLst>
                                          <p:attrName>ppt_x</p:attrName>
                                          <p:attrName>ppt_y</p:attrName>
                                        </p:attrNameLst>
                                      </p:cBhvr>
                                      <p:rCtr x="0" y="30"/>
                                    </p:animMotion>
                                  </p:childTnLst>
                                </p:cTn>
                              </p:par>
                              <p:par>
                                <p:cTn id="14" presetID="55"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1000" fill="hold"/>
                                        <p:tgtEl>
                                          <p:spTgt spid="52"/>
                                        </p:tgtEl>
                                        <p:attrNameLst>
                                          <p:attrName>ppt_w</p:attrName>
                                        </p:attrNameLst>
                                      </p:cBhvr>
                                      <p:tavLst>
                                        <p:tav tm="0">
                                          <p:val>
                                            <p:strVal val="#ppt_w*0.70"/>
                                          </p:val>
                                        </p:tav>
                                        <p:tav tm="100000">
                                          <p:val>
                                            <p:strVal val="#ppt_w"/>
                                          </p:val>
                                        </p:tav>
                                      </p:tavLst>
                                    </p:anim>
                                    <p:anim calcmode="lin" valueType="num">
                                      <p:cBhvr>
                                        <p:cTn id="17" dur="1000" fill="hold"/>
                                        <p:tgtEl>
                                          <p:spTgt spid="52"/>
                                        </p:tgtEl>
                                        <p:attrNameLst>
                                          <p:attrName>ppt_h</p:attrName>
                                        </p:attrNameLst>
                                      </p:cBhvr>
                                      <p:tavLst>
                                        <p:tav tm="0">
                                          <p:val>
                                            <p:strVal val="#ppt_h"/>
                                          </p:val>
                                        </p:tav>
                                        <p:tav tm="100000">
                                          <p:val>
                                            <p:strVal val="#ppt_h"/>
                                          </p:val>
                                        </p:tav>
                                      </p:tavLst>
                                    </p:anim>
                                    <p:animEffect transition="in" filter="fade">
                                      <p:cBhvr>
                                        <p:cTn id="18" dur="1000"/>
                                        <p:tgtEl>
                                          <p:spTgt spid="52"/>
                                        </p:tgtEl>
                                      </p:cBhvr>
                                    </p:animEffect>
                                  </p:childTnLst>
                                </p:cTn>
                              </p:par>
                              <p:par>
                                <p:cTn id="19" presetID="1" presetClass="entr" presetSubtype="0" fill="hold" nodeType="withEffect">
                                  <p:stCondLst>
                                    <p:cond delay="0"/>
                                  </p:stCondLst>
                                  <p:childTnLst>
                                    <p:set>
                                      <p:cBhvr>
                                        <p:cTn id="20" dur="1" fill="hold">
                                          <p:stCondLst>
                                            <p:cond delay="0"/>
                                          </p:stCondLst>
                                        </p:cTn>
                                        <p:tgtEl>
                                          <p:spTgt spid="89"/>
                                        </p:tgtEl>
                                        <p:attrNameLst>
                                          <p:attrName>style.visibility</p:attrName>
                                        </p:attrNameLst>
                                      </p:cBhvr>
                                      <p:to>
                                        <p:strVal val="visible"/>
                                      </p:to>
                                    </p:set>
                                  </p:childTnLst>
                                </p:cTn>
                              </p:par>
                              <p:par>
                                <p:cTn id="21" presetID="6" presetClass="emph" presetSubtype="0" decel="50000" fill="hold" nodeType="withEffect">
                                  <p:stCondLst>
                                    <p:cond delay="0"/>
                                  </p:stCondLst>
                                  <p:childTnLst>
                                    <p:animScale>
                                      <p:cBhvr>
                                        <p:cTn id="22" dur="1000" fill="hold"/>
                                        <p:tgtEl>
                                          <p:spTgt spid="9"/>
                                        </p:tgtEl>
                                      </p:cBhvr>
                                      <p:by x="150000" y="150000"/>
                                    </p:animScale>
                                  </p:childTnLst>
                                </p:cTn>
                              </p:par>
                            </p:childTnLst>
                          </p:cTn>
                        </p:par>
                      </p:childTnLst>
                    </p:cTn>
                  </p:par>
                  <p:par>
                    <p:cTn id="23" fill="hold">
                      <p:stCondLst>
                        <p:cond delay="indefinite"/>
                      </p:stCondLst>
                      <p:childTnLst>
                        <p:par>
                          <p:cTn id="24" fill="hold">
                            <p:stCondLst>
                              <p:cond delay="0"/>
                            </p:stCondLst>
                            <p:childTnLst>
                              <p:par>
                                <p:cTn id="25" presetID="49" presetClass="path" presetSubtype="0" accel="50000" fill="hold" nodeType="clickEffect">
                                  <p:stCondLst>
                                    <p:cond delay="0"/>
                                  </p:stCondLst>
                                  <p:childTnLst>
                                    <p:animMotion origin="layout" path="M -3.88889E-6 -4.81481E-6 L -0.22621 0.15487 " pathEditMode="relative" rAng="0" ptsTypes="AA">
                                      <p:cBhvr>
                                        <p:cTn id="26" dur="2400" fill="hold"/>
                                        <p:tgtEl>
                                          <p:spTgt spid="19"/>
                                        </p:tgtEl>
                                        <p:attrNameLst>
                                          <p:attrName>ppt_x</p:attrName>
                                          <p:attrName>ppt_y</p:attrName>
                                        </p:attrNameLst>
                                      </p:cBhvr>
                                      <p:rCtr x="-113" y="77"/>
                                    </p:animMotion>
                                  </p:childTnLst>
                                </p:cTn>
                              </p:par>
                              <p:par>
                                <p:cTn id="27" presetID="6" presetClass="emph" presetSubtype="0" fill="hold" nodeType="withEffect">
                                  <p:stCondLst>
                                    <p:cond delay="0"/>
                                  </p:stCondLst>
                                  <p:childTnLst>
                                    <p:animScale>
                                      <p:cBhvr>
                                        <p:cTn id="28" dur="1000" fill="hold"/>
                                        <p:tgtEl>
                                          <p:spTgt spid="9"/>
                                        </p:tgtEl>
                                      </p:cBhvr>
                                      <p:by x="66000" y="66000"/>
                                    </p:animScale>
                                  </p:childTnLst>
                                </p:cTn>
                              </p:par>
                            </p:childTnLst>
                          </p:cTn>
                        </p:par>
                        <p:par>
                          <p:cTn id="29" fill="hold">
                            <p:stCondLst>
                              <p:cond delay="2400"/>
                            </p:stCondLst>
                            <p:childTnLst>
                              <p:par>
                                <p:cTn id="30" presetID="1" presetClass="path" presetSubtype="0" repeatCount="indefinite" fill="hold" nodeType="afterEffect">
                                  <p:stCondLst>
                                    <p:cond delay="0"/>
                                  </p:stCondLst>
                                  <p:endCondLst>
                                    <p:cond evt="onNext" delay="0">
                                      <p:tgtEl>
                                        <p:sldTgt/>
                                      </p:tgtEl>
                                    </p:cond>
                                  </p:endCondLst>
                                  <p:childTnLst>
                                    <p:animMotion origin="layout" path="M -0.17413 0.1625 C -0.17413 0.18472 -0.19531 0.20393 -0.22153 0.20393 C -0.24739 0.20393 -0.26823 0.18472 -0.26823 0.1625 C -0.26823 0.13958 -0.24739 0.12153 -0.22153 0.12153 C -0.19531 0.12153 -0.17413 0.13958 -0.17413 0.1625 Z " pathEditMode="relative" rAng="0" ptsTypes="fffff">
                                      <p:cBhvr>
                                        <p:cTn id="31" dur="400" fill="hold"/>
                                        <p:tgtEl>
                                          <p:spTgt spid="19"/>
                                        </p:tgtEl>
                                        <p:attrNameLst>
                                          <p:attrName>ppt_x</p:attrName>
                                          <p:attrName>ppt_y</p:attrName>
                                        </p:attrNameLst>
                                      </p:cBhvr>
                                      <p:rCtr x="-47" y="0"/>
                                    </p:animMotion>
                                  </p:childTnLst>
                                </p:cTn>
                              </p:par>
                              <p:par>
                                <p:cTn id="32" presetID="1" presetClass="exit" presetSubtype="0" fill="hold" nodeType="withEffect">
                                  <p:stCondLst>
                                    <p:cond delay="0"/>
                                  </p:stCondLst>
                                  <p:childTnLst>
                                    <p:set>
                                      <p:cBhvr>
                                        <p:cTn id="33" dur="1" fill="hold">
                                          <p:stCondLst>
                                            <p:cond delay="0"/>
                                          </p:stCondLst>
                                        </p:cTn>
                                        <p:tgtEl>
                                          <p:spTgt spid="52"/>
                                        </p:tgtEl>
                                        <p:attrNameLst>
                                          <p:attrName>style.visibility</p:attrName>
                                        </p:attrNameLst>
                                      </p:cBhvr>
                                      <p:to>
                                        <p:strVal val="hidden"/>
                                      </p:to>
                                    </p:set>
                                  </p:childTnLst>
                                </p:cTn>
                              </p:par>
                              <p:par>
                                <p:cTn id="34" presetID="55" presetClass="entr" presetSubtype="0" fill="hold" nodeType="with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p:cTn id="36" dur="1000" fill="hold"/>
                                        <p:tgtEl>
                                          <p:spTgt spid="59"/>
                                        </p:tgtEl>
                                        <p:attrNameLst>
                                          <p:attrName>ppt_w</p:attrName>
                                        </p:attrNameLst>
                                      </p:cBhvr>
                                      <p:tavLst>
                                        <p:tav tm="0">
                                          <p:val>
                                            <p:strVal val="#ppt_w*0.70"/>
                                          </p:val>
                                        </p:tav>
                                        <p:tav tm="100000">
                                          <p:val>
                                            <p:strVal val="#ppt_w"/>
                                          </p:val>
                                        </p:tav>
                                      </p:tavLst>
                                    </p:anim>
                                    <p:anim calcmode="lin" valueType="num">
                                      <p:cBhvr>
                                        <p:cTn id="37" dur="1000" fill="hold"/>
                                        <p:tgtEl>
                                          <p:spTgt spid="59"/>
                                        </p:tgtEl>
                                        <p:attrNameLst>
                                          <p:attrName>ppt_h</p:attrName>
                                        </p:attrNameLst>
                                      </p:cBhvr>
                                      <p:tavLst>
                                        <p:tav tm="0">
                                          <p:val>
                                            <p:strVal val="#ppt_h"/>
                                          </p:val>
                                        </p:tav>
                                        <p:tav tm="100000">
                                          <p:val>
                                            <p:strVal val="#ppt_h"/>
                                          </p:val>
                                        </p:tav>
                                      </p:tavLst>
                                    </p:anim>
                                    <p:animEffect transition="in" filter="fade">
                                      <p:cBhvr>
                                        <p:cTn id="38" dur="1000"/>
                                        <p:tgtEl>
                                          <p:spTgt spid="59"/>
                                        </p:tgtEl>
                                      </p:cBhvr>
                                    </p:animEffect>
                                  </p:childTnLst>
                                </p:cTn>
                              </p:par>
                              <p:par>
                                <p:cTn id="39" presetID="1" presetClass="entr" presetSubtype="0" fill="hold" nodeType="withEffect">
                                  <p:stCondLst>
                                    <p:cond delay="500"/>
                                  </p:stCondLst>
                                  <p:childTnLst>
                                    <p:set>
                                      <p:cBhvr>
                                        <p:cTn id="40" dur="1" fill="hold">
                                          <p:stCondLst>
                                            <p:cond delay="0"/>
                                          </p:stCondLst>
                                        </p:cTn>
                                        <p:tgtEl>
                                          <p:spTgt spid="88"/>
                                        </p:tgtEl>
                                        <p:attrNameLst>
                                          <p:attrName>style.visibility</p:attrName>
                                        </p:attrNameLst>
                                      </p:cBhvr>
                                      <p:to>
                                        <p:strVal val="visible"/>
                                      </p:to>
                                    </p:set>
                                  </p:childTnLst>
                                </p:cTn>
                              </p:par>
                              <p:par>
                                <p:cTn id="41" presetID="6" presetClass="emph" presetSubtype="0" accel="50000" decel="50000" fill="hold" nodeType="withEffect">
                                  <p:stCondLst>
                                    <p:cond delay="0"/>
                                  </p:stCondLst>
                                  <p:childTnLst>
                                    <p:animScale>
                                      <p:cBhvr>
                                        <p:cTn id="42" dur="2000" fill="hold"/>
                                        <p:tgtEl>
                                          <p:spTgt spid="14"/>
                                        </p:tgtEl>
                                      </p:cBhvr>
                                      <p:by x="150000" y="150000"/>
                                    </p:animScale>
                                  </p:childTnLst>
                                </p:cTn>
                              </p:par>
                            </p:childTnLst>
                          </p:cTn>
                        </p:par>
                      </p:childTnLst>
                    </p:cTn>
                  </p:par>
                  <p:par>
                    <p:cTn id="43" fill="hold">
                      <p:stCondLst>
                        <p:cond delay="indefinite"/>
                      </p:stCondLst>
                      <p:childTnLst>
                        <p:par>
                          <p:cTn id="44" fill="hold">
                            <p:stCondLst>
                              <p:cond delay="0"/>
                            </p:stCondLst>
                            <p:childTnLst>
                              <p:par>
                                <p:cTn id="45" presetID="6" presetClass="emph" presetSubtype="0" accel="50000" decel="50000" fill="hold" nodeType="clickEffect">
                                  <p:stCondLst>
                                    <p:cond delay="0"/>
                                  </p:stCondLst>
                                  <p:childTnLst>
                                    <p:animScale>
                                      <p:cBhvr>
                                        <p:cTn id="46" dur="2000" fill="hold"/>
                                        <p:tgtEl>
                                          <p:spTgt spid="14"/>
                                        </p:tgtEl>
                                      </p:cBhvr>
                                      <p:by x="66000" y="66000"/>
                                    </p:animScale>
                                  </p:childTnLst>
                                </p:cTn>
                              </p:par>
                              <p:par>
                                <p:cTn id="47" presetID="6" presetClass="emph" presetSubtype="0" accel="50000" decel="50000" fill="hold" nodeType="withEffect">
                                  <p:stCondLst>
                                    <p:cond delay="0"/>
                                  </p:stCondLst>
                                  <p:childTnLst>
                                    <p:animScale>
                                      <p:cBhvr>
                                        <p:cTn id="48" dur="2000" fill="hold"/>
                                        <p:tgtEl>
                                          <p:spTgt spid="53"/>
                                        </p:tgtEl>
                                      </p:cBhvr>
                                      <p:by x="150000" y="150000"/>
                                    </p:animScale>
                                  </p:childTnLst>
                                </p:cTn>
                              </p:par>
                              <p:par>
                                <p:cTn id="49" presetID="55" presetClass="entr" presetSubtype="0" fill="hold" nodeType="withEffect">
                                  <p:stCondLst>
                                    <p:cond delay="500"/>
                                  </p:stCondLst>
                                  <p:childTnLst>
                                    <p:set>
                                      <p:cBhvr>
                                        <p:cTn id="50" dur="1" fill="hold">
                                          <p:stCondLst>
                                            <p:cond delay="0"/>
                                          </p:stCondLst>
                                        </p:cTn>
                                        <p:tgtEl>
                                          <p:spTgt spid="51"/>
                                        </p:tgtEl>
                                        <p:attrNameLst>
                                          <p:attrName>style.visibility</p:attrName>
                                        </p:attrNameLst>
                                      </p:cBhvr>
                                      <p:to>
                                        <p:strVal val="visible"/>
                                      </p:to>
                                    </p:set>
                                    <p:anim calcmode="lin" valueType="num">
                                      <p:cBhvr>
                                        <p:cTn id="51" dur="1000" fill="hold"/>
                                        <p:tgtEl>
                                          <p:spTgt spid="51"/>
                                        </p:tgtEl>
                                        <p:attrNameLst>
                                          <p:attrName>ppt_w</p:attrName>
                                        </p:attrNameLst>
                                      </p:cBhvr>
                                      <p:tavLst>
                                        <p:tav tm="0">
                                          <p:val>
                                            <p:strVal val="#ppt_w*0.70"/>
                                          </p:val>
                                        </p:tav>
                                        <p:tav tm="100000">
                                          <p:val>
                                            <p:strVal val="#ppt_w"/>
                                          </p:val>
                                        </p:tav>
                                      </p:tavLst>
                                    </p:anim>
                                    <p:anim calcmode="lin" valueType="num">
                                      <p:cBhvr>
                                        <p:cTn id="52" dur="1000" fill="hold"/>
                                        <p:tgtEl>
                                          <p:spTgt spid="51"/>
                                        </p:tgtEl>
                                        <p:attrNameLst>
                                          <p:attrName>ppt_h</p:attrName>
                                        </p:attrNameLst>
                                      </p:cBhvr>
                                      <p:tavLst>
                                        <p:tav tm="0">
                                          <p:val>
                                            <p:strVal val="#ppt_h"/>
                                          </p:val>
                                        </p:tav>
                                        <p:tav tm="100000">
                                          <p:val>
                                            <p:strVal val="#ppt_h"/>
                                          </p:val>
                                        </p:tav>
                                      </p:tavLst>
                                    </p:anim>
                                    <p:animEffect transition="in" filter="fade">
                                      <p:cBhvr>
                                        <p:cTn id="53" dur="1000"/>
                                        <p:tgtEl>
                                          <p:spTgt spid="51"/>
                                        </p:tgtEl>
                                      </p:cBhvr>
                                    </p:animEffect>
                                  </p:childTnLst>
                                </p:cTn>
                              </p:par>
                              <p:par>
                                <p:cTn id="54" presetID="55" presetClass="entr" presetSubtype="0"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p:cTn id="56" dur="1000" fill="hold"/>
                                        <p:tgtEl>
                                          <p:spTgt spid="50"/>
                                        </p:tgtEl>
                                        <p:attrNameLst>
                                          <p:attrName>ppt_w</p:attrName>
                                        </p:attrNameLst>
                                      </p:cBhvr>
                                      <p:tavLst>
                                        <p:tav tm="0">
                                          <p:val>
                                            <p:strVal val="#ppt_w*0.70"/>
                                          </p:val>
                                        </p:tav>
                                        <p:tav tm="100000">
                                          <p:val>
                                            <p:strVal val="#ppt_w"/>
                                          </p:val>
                                        </p:tav>
                                      </p:tavLst>
                                    </p:anim>
                                    <p:anim calcmode="lin" valueType="num">
                                      <p:cBhvr>
                                        <p:cTn id="57" dur="1000" fill="hold"/>
                                        <p:tgtEl>
                                          <p:spTgt spid="50"/>
                                        </p:tgtEl>
                                        <p:attrNameLst>
                                          <p:attrName>ppt_h</p:attrName>
                                        </p:attrNameLst>
                                      </p:cBhvr>
                                      <p:tavLst>
                                        <p:tav tm="0">
                                          <p:val>
                                            <p:strVal val="#ppt_h"/>
                                          </p:val>
                                        </p:tav>
                                        <p:tav tm="100000">
                                          <p:val>
                                            <p:strVal val="#ppt_h"/>
                                          </p:val>
                                        </p:tav>
                                      </p:tavLst>
                                    </p:anim>
                                    <p:animEffect transition="in" filter="fade">
                                      <p:cBhvr>
                                        <p:cTn id="58" dur="1000"/>
                                        <p:tgtEl>
                                          <p:spTgt spid="50"/>
                                        </p:tgtEl>
                                      </p:cBhvr>
                                    </p:animEffect>
                                  </p:childTnLst>
                                </p:cTn>
                              </p:par>
                              <p:par>
                                <p:cTn id="59" presetID="1" presetClass="exit" presetSubtype="0" fill="hold" nodeType="withEffect">
                                  <p:stCondLst>
                                    <p:cond delay="0"/>
                                  </p:stCondLst>
                                  <p:childTnLst>
                                    <p:set>
                                      <p:cBhvr>
                                        <p:cTn id="60" dur="1" fill="hold">
                                          <p:stCondLst>
                                            <p:cond delay="0"/>
                                          </p:stCondLst>
                                        </p:cTn>
                                        <p:tgtEl>
                                          <p:spTgt spid="19"/>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24"/>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29"/>
                                        </p:tgtEl>
                                        <p:attrNameLst>
                                          <p:attrName>style.visibility</p:attrName>
                                        </p:attrNameLst>
                                      </p:cBhvr>
                                      <p:to>
                                        <p:strVal val="hidden"/>
                                      </p:to>
                                    </p:set>
                                  </p:childTnLst>
                                </p:cTn>
                              </p:par>
                              <p:par>
                                <p:cTn id="65" presetID="1" presetClass="entr" presetSubtype="0" fill="hold" nodeType="withEffect">
                                  <p:stCondLst>
                                    <p:cond delay="600"/>
                                  </p:stCondLst>
                                  <p:childTnLst>
                                    <p:set>
                                      <p:cBhvr>
                                        <p:cTn id="66" dur="1" fill="hold">
                                          <p:stCondLst>
                                            <p:cond delay="0"/>
                                          </p:stCondLst>
                                        </p:cTn>
                                        <p:tgtEl>
                                          <p:spTgt spid="34"/>
                                        </p:tgtEl>
                                        <p:attrNameLst>
                                          <p:attrName>style.visibility</p:attrName>
                                        </p:attrNameLst>
                                      </p:cBhvr>
                                      <p:to>
                                        <p:strVal val="visible"/>
                                      </p:to>
                                    </p:set>
                                  </p:childTnLst>
                                </p:cTn>
                              </p:par>
                              <p:par>
                                <p:cTn id="67" presetID="55" presetClass="entr" presetSubtype="0" fill="hold" nodeType="withEffect">
                                  <p:stCondLst>
                                    <p:cond delay="0"/>
                                  </p:stCondLst>
                                  <p:childTnLst>
                                    <p:set>
                                      <p:cBhvr>
                                        <p:cTn id="68" dur="1" fill="hold">
                                          <p:stCondLst>
                                            <p:cond delay="0"/>
                                          </p:stCondLst>
                                        </p:cTn>
                                        <p:tgtEl>
                                          <p:spTgt spid="60"/>
                                        </p:tgtEl>
                                        <p:attrNameLst>
                                          <p:attrName>style.visibility</p:attrName>
                                        </p:attrNameLst>
                                      </p:cBhvr>
                                      <p:to>
                                        <p:strVal val="visible"/>
                                      </p:to>
                                    </p:set>
                                    <p:anim calcmode="lin" valueType="num">
                                      <p:cBhvr>
                                        <p:cTn id="69" dur="1000" fill="hold"/>
                                        <p:tgtEl>
                                          <p:spTgt spid="60"/>
                                        </p:tgtEl>
                                        <p:attrNameLst>
                                          <p:attrName>ppt_w</p:attrName>
                                        </p:attrNameLst>
                                      </p:cBhvr>
                                      <p:tavLst>
                                        <p:tav tm="0">
                                          <p:val>
                                            <p:strVal val="#ppt_w*0.70"/>
                                          </p:val>
                                        </p:tav>
                                        <p:tav tm="100000">
                                          <p:val>
                                            <p:strVal val="#ppt_w"/>
                                          </p:val>
                                        </p:tav>
                                      </p:tavLst>
                                    </p:anim>
                                    <p:anim calcmode="lin" valueType="num">
                                      <p:cBhvr>
                                        <p:cTn id="70" dur="1000" fill="hold"/>
                                        <p:tgtEl>
                                          <p:spTgt spid="60"/>
                                        </p:tgtEl>
                                        <p:attrNameLst>
                                          <p:attrName>ppt_h</p:attrName>
                                        </p:attrNameLst>
                                      </p:cBhvr>
                                      <p:tavLst>
                                        <p:tav tm="0">
                                          <p:val>
                                            <p:strVal val="#ppt_h"/>
                                          </p:val>
                                        </p:tav>
                                        <p:tav tm="100000">
                                          <p:val>
                                            <p:strVal val="#ppt_h"/>
                                          </p:val>
                                        </p:tav>
                                      </p:tavLst>
                                    </p:anim>
                                    <p:animEffect transition="in" filter="fade">
                                      <p:cBhvr>
                                        <p:cTn id="71" dur="1000"/>
                                        <p:tgtEl>
                                          <p:spTgt spid="60"/>
                                        </p:tgtEl>
                                      </p:cBhvr>
                                    </p:animEffect>
                                  </p:childTnLst>
                                </p:cTn>
                              </p:par>
                              <p:par>
                                <p:cTn id="72" presetID="55" presetClass="entr" presetSubtype="0" fill="hold" nodeType="withEffect">
                                  <p:stCondLst>
                                    <p:cond delay="0"/>
                                  </p:stCondLst>
                                  <p:childTnLst>
                                    <p:set>
                                      <p:cBhvr>
                                        <p:cTn id="73" dur="1" fill="hold">
                                          <p:stCondLst>
                                            <p:cond delay="0"/>
                                          </p:stCondLst>
                                        </p:cTn>
                                        <p:tgtEl>
                                          <p:spTgt spid="61"/>
                                        </p:tgtEl>
                                        <p:attrNameLst>
                                          <p:attrName>style.visibility</p:attrName>
                                        </p:attrNameLst>
                                      </p:cBhvr>
                                      <p:to>
                                        <p:strVal val="visible"/>
                                      </p:to>
                                    </p:set>
                                    <p:anim calcmode="lin" valueType="num">
                                      <p:cBhvr>
                                        <p:cTn id="74" dur="1000" fill="hold"/>
                                        <p:tgtEl>
                                          <p:spTgt spid="61"/>
                                        </p:tgtEl>
                                        <p:attrNameLst>
                                          <p:attrName>ppt_w</p:attrName>
                                        </p:attrNameLst>
                                      </p:cBhvr>
                                      <p:tavLst>
                                        <p:tav tm="0">
                                          <p:val>
                                            <p:strVal val="#ppt_w*0.70"/>
                                          </p:val>
                                        </p:tav>
                                        <p:tav tm="100000">
                                          <p:val>
                                            <p:strVal val="#ppt_w"/>
                                          </p:val>
                                        </p:tav>
                                      </p:tavLst>
                                    </p:anim>
                                    <p:anim calcmode="lin" valueType="num">
                                      <p:cBhvr>
                                        <p:cTn id="75" dur="1000" fill="hold"/>
                                        <p:tgtEl>
                                          <p:spTgt spid="61"/>
                                        </p:tgtEl>
                                        <p:attrNameLst>
                                          <p:attrName>ppt_h</p:attrName>
                                        </p:attrNameLst>
                                      </p:cBhvr>
                                      <p:tavLst>
                                        <p:tav tm="0">
                                          <p:val>
                                            <p:strVal val="#ppt_h"/>
                                          </p:val>
                                        </p:tav>
                                        <p:tav tm="100000">
                                          <p:val>
                                            <p:strVal val="#ppt_h"/>
                                          </p:val>
                                        </p:tav>
                                      </p:tavLst>
                                    </p:anim>
                                    <p:animEffect transition="in" filter="fade">
                                      <p:cBhvr>
                                        <p:cTn id="76" dur="1000"/>
                                        <p:tgtEl>
                                          <p:spTgt spid="61"/>
                                        </p:tgtEl>
                                      </p:cBhvr>
                                    </p:animEffect>
                                  </p:childTnLst>
                                </p:cTn>
                              </p:par>
                              <p:par>
                                <p:cTn id="77" presetID="55" presetClass="entr" presetSubtype="0" fill="hold" nodeType="withEffect">
                                  <p:stCondLst>
                                    <p:cond delay="0"/>
                                  </p:stCondLst>
                                  <p:childTnLst>
                                    <p:set>
                                      <p:cBhvr>
                                        <p:cTn id="78" dur="1" fill="hold">
                                          <p:stCondLst>
                                            <p:cond delay="0"/>
                                          </p:stCondLst>
                                        </p:cTn>
                                        <p:tgtEl>
                                          <p:spTgt spid="85"/>
                                        </p:tgtEl>
                                        <p:attrNameLst>
                                          <p:attrName>style.visibility</p:attrName>
                                        </p:attrNameLst>
                                      </p:cBhvr>
                                      <p:to>
                                        <p:strVal val="visible"/>
                                      </p:to>
                                    </p:set>
                                    <p:anim calcmode="lin" valueType="num">
                                      <p:cBhvr>
                                        <p:cTn id="79" dur="1000" fill="hold"/>
                                        <p:tgtEl>
                                          <p:spTgt spid="85"/>
                                        </p:tgtEl>
                                        <p:attrNameLst>
                                          <p:attrName>ppt_w</p:attrName>
                                        </p:attrNameLst>
                                      </p:cBhvr>
                                      <p:tavLst>
                                        <p:tav tm="0">
                                          <p:val>
                                            <p:strVal val="#ppt_w*0.70"/>
                                          </p:val>
                                        </p:tav>
                                        <p:tav tm="100000">
                                          <p:val>
                                            <p:strVal val="#ppt_w"/>
                                          </p:val>
                                        </p:tav>
                                      </p:tavLst>
                                    </p:anim>
                                    <p:anim calcmode="lin" valueType="num">
                                      <p:cBhvr>
                                        <p:cTn id="80" dur="1000" fill="hold"/>
                                        <p:tgtEl>
                                          <p:spTgt spid="85"/>
                                        </p:tgtEl>
                                        <p:attrNameLst>
                                          <p:attrName>ppt_h</p:attrName>
                                        </p:attrNameLst>
                                      </p:cBhvr>
                                      <p:tavLst>
                                        <p:tav tm="0">
                                          <p:val>
                                            <p:strVal val="#ppt_h"/>
                                          </p:val>
                                        </p:tav>
                                        <p:tav tm="100000">
                                          <p:val>
                                            <p:strVal val="#ppt_h"/>
                                          </p:val>
                                        </p:tav>
                                      </p:tavLst>
                                    </p:anim>
                                    <p:animEffect transition="in" filter="fade">
                                      <p:cBhvr>
                                        <p:cTn id="81" dur="1000"/>
                                        <p:tgtEl>
                                          <p:spTgt spid="85"/>
                                        </p:tgtEl>
                                      </p:cBhvr>
                                    </p:animEffect>
                                  </p:childTnLst>
                                </p:cTn>
                              </p:par>
                              <p:par>
                                <p:cTn id="82" presetID="55" presetClass="entr" presetSubtype="0" fill="hold" nodeType="withEffect">
                                  <p:stCondLst>
                                    <p:cond delay="0"/>
                                  </p:stCondLst>
                                  <p:childTnLst>
                                    <p:set>
                                      <p:cBhvr>
                                        <p:cTn id="83" dur="1" fill="hold">
                                          <p:stCondLst>
                                            <p:cond delay="0"/>
                                          </p:stCondLst>
                                        </p:cTn>
                                        <p:tgtEl>
                                          <p:spTgt spid="86"/>
                                        </p:tgtEl>
                                        <p:attrNameLst>
                                          <p:attrName>style.visibility</p:attrName>
                                        </p:attrNameLst>
                                      </p:cBhvr>
                                      <p:to>
                                        <p:strVal val="visible"/>
                                      </p:to>
                                    </p:set>
                                    <p:anim calcmode="lin" valueType="num">
                                      <p:cBhvr>
                                        <p:cTn id="84" dur="1000" fill="hold"/>
                                        <p:tgtEl>
                                          <p:spTgt spid="86"/>
                                        </p:tgtEl>
                                        <p:attrNameLst>
                                          <p:attrName>ppt_w</p:attrName>
                                        </p:attrNameLst>
                                      </p:cBhvr>
                                      <p:tavLst>
                                        <p:tav tm="0">
                                          <p:val>
                                            <p:strVal val="#ppt_w*0.70"/>
                                          </p:val>
                                        </p:tav>
                                        <p:tav tm="100000">
                                          <p:val>
                                            <p:strVal val="#ppt_w"/>
                                          </p:val>
                                        </p:tav>
                                      </p:tavLst>
                                    </p:anim>
                                    <p:anim calcmode="lin" valueType="num">
                                      <p:cBhvr>
                                        <p:cTn id="85" dur="1000" fill="hold"/>
                                        <p:tgtEl>
                                          <p:spTgt spid="86"/>
                                        </p:tgtEl>
                                        <p:attrNameLst>
                                          <p:attrName>ppt_h</p:attrName>
                                        </p:attrNameLst>
                                      </p:cBhvr>
                                      <p:tavLst>
                                        <p:tav tm="0">
                                          <p:val>
                                            <p:strVal val="#ppt_h"/>
                                          </p:val>
                                        </p:tav>
                                        <p:tav tm="100000">
                                          <p:val>
                                            <p:strVal val="#ppt_h"/>
                                          </p:val>
                                        </p:tav>
                                      </p:tavLst>
                                    </p:anim>
                                    <p:animEffect transition="in" filter="fade">
                                      <p:cBhvr>
                                        <p:cTn id="86" dur="1000"/>
                                        <p:tgtEl>
                                          <p:spTgt spid="86"/>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187671" y="1775452"/>
            <a:ext cx="4519613" cy="430213"/>
            <a:chOff x="537" y="886"/>
            <a:chExt cx="2847" cy="271"/>
          </a:xfrm>
        </p:grpSpPr>
        <p:sp>
          <p:nvSpPr>
            <p:cNvPr id="58" name="Text Box 5"/>
            <p:cNvSpPr txBox="1">
              <a:spLocks noChangeArrowheads="1"/>
            </p:cNvSpPr>
            <p:nvPr/>
          </p:nvSpPr>
          <p:spPr bwMode="auto">
            <a:xfrm>
              <a:off x="537" y="886"/>
              <a:ext cx="2847" cy="271"/>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200" baseline="30000" dirty="0" smtClean="0"/>
                <a:t>12</a:t>
              </a:r>
              <a:r>
                <a:rPr lang="en-US" sz="2200" dirty="0" smtClean="0"/>
                <a:t>C</a:t>
              </a:r>
              <a:r>
                <a:rPr lang="en-US" sz="2200" baseline="30000" dirty="0" smtClean="0"/>
                <a:t>*</a:t>
              </a:r>
              <a:r>
                <a:rPr lang="en-US" sz="2200" dirty="0" smtClean="0"/>
                <a:t>        </a:t>
              </a:r>
              <a:r>
                <a:rPr lang="en-US" sz="2200" dirty="0" smtClean="0">
                  <a:latin typeface="Symbol" charset="2"/>
                  <a:cs typeface="Symbol" charset="2"/>
                </a:rPr>
                <a:t>a</a:t>
              </a:r>
              <a:r>
                <a:rPr lang="en-US" sz="2200" baseline="-25000" dirty="0" smtClean="0"/>
                <a:t>1</a:t>
              </a:r>
              <a:r>
                <a:rPr lang="en-US" sz="2200" dirty="0" smtClean="0"/>
                <a:t>+ </a:t>
              </a:r>
              <a:r>
                <a:rPr lang="en-US" sz="2200" baseline="30000" dirty="0" smtClean="0"/>
                <a:t>8</a:t>
              </a:r>
              <a:r>
                <a:rPr lang="en-US" sz="2200" dirty="0" smtClean="0"/>
                <a:t>Be         </a:t>
              </a:r>
              <a:r>
                <a:rPr lang="en-US" sz="2200" dirty="0" smtClean="0">
                  <a:latin typeface="Symbol" charset="2"/>
                  <a:cs typeface="Symbol" charset="2"/>
                </a:rPr>
                <a:t>a</a:t>
              </a:r>
              <a:r>
                <a:rPr lang="en-US" sz="2200" baseline="-25000" dirty="0" smtClean="0"/>
                <a:t>1</a:t>
              </a:r>
              <a:r>
                <a:rPr lang="en-US" sz="2200" dirty="0" smtClean="0"/>
                <a:t>+</a:t>
              </a:r>
              <a:r>
                <a:rPr lang="en-US" sz="2200" dirty="0" smtClean="0">
                  <a:latin typeface="Symbol" charset="2"/>
                  <a:cs typeface="Symbol" charset="2"/>
                </a:rPr>
                <a:t>a</a:t>
              </a:r>
              <a:r>
                <a:rPr lang="en-US" sz="2200" baseline="-25000" dirty="0" smtClean="0"/>
                <a:t>2</a:t>
              </a:r>
              <a:r>
                <a:rPr lang="en-US" sz="2200" dirty="0" smtClean="0"/>
                <a:t>+</a:t>
              </a:r>
              <a:r>
                <a:rPr lang="en-US" sz="2200" dirty="0" smtClean="0">
                  <a:latin typeface="Symbol" charset="2"/>
                  <a:cs typeface="Symbol" charset="2"/>
                </a:rPr>
                <a:t>a</a:t>
              </a:r>
              <a:r>
                <a:rPr lang="en-US" sz="2200" baseline="-25000" dirty="0" smtClean="0"/>
                <a:t>3</a:t>
              </a:r>
              <a:endParaRPr lang="en-US" sz="2200" dirty="0"/>
            </a:p>
          </p:txBody>
        </p:sp>
        <p:sp>
          <p:nvSpPr>
            <p:cNvPr id="59" name="Line 6"/>
            <p:cNvSpPr>
              <a:spLocks noChangeShapeType="1"/>
            </p:cNvSpPr>
            <p:nvPr/>
          </p:nvSpPr>
          <p:spPr bwMode="auto">
            <a:xfrm>
              <a:off x="898" y="1053"/>
              <a:ext cx="288" cy="0"/>
            </a:xfrm>
            <a:prstGeom prst="line">
              <a:avLst/>
            </a:prstGeom>
            <a:noFill/>
            <a:ln w="15875">
              <a:solidFill>
                <a:schemeClr val="tx1"/>
              </a:solidFill>
              <a:round/>
              <a:headEnd/>
              <a:tailEnd type="arrow" w="med" len="sm"/>
            </a:ln>
          </p:spPr>
          <p:txBody>
            <a:bodyPr wrap="none" anchor="ctr">
              <a:prstTxWarp prst="textNoShape">
                <a:avLst/>
              </a:prstTxWarp>
            </a:bodyPr>
            <a:lstStyle/>
            <a:p>
              <a:endParaRPr lang="en-US"/>
            </a:p>
          </p:txBody>
        </p:sp>
        <p:sp>
          <p:nvSpPr>
            <p:cNvPr id="61" name="Line 11"/>
            <p:cNvSpPr>
              <a:spLocks noChangeShapeType="1"/>
            </p:cNvSpPr>
            <p:nvPr/>
          </p:nvSpPr>
          <p:spPr bwMode="auto">
            <a:xfrm>
              <a:off x="1887" y="1065"/>
              <a:ext cx="288" cy="0"/>
            </a:xfrm>
            <a:prstGeom prst="line">
              <a:avLst/>
            </a:prstGeom>
            <a:noFill/>
            <a:ln w="15875">
              <a:solidFill>
                <a:schemeClr val="tx1"/>
              </a:solidFill>
              <a:round/>
              <a:headEnd/>
              <a:tailEnd type="arrow" w="med" len="sm"/>
            </a:ln>
          </p:spPr>
          <p:txBody>
            <a:bodyPr wrap="none" anchor="ctr">
              <a:prstTxWarp prst="textNoShape">
                <a:avLst/>
              </a:prstTxWarp>
            </a:bodyPr>
            <a:lstStyle/>
            <a:p>
              <a:endParaRPr lang="en-US"/>
            </a:p>
          </p:txBody>
        </p:sp>
      </p:grpSp>
      <p:sp>
        <p:nvSpPr>
          <p:cNvPr id="62" name="Text Box 37"/>
          <p:cNvSpPr txBox="1">
            <a:spLocks noChangeArrowheads="1"/>
          </p:cNvSpPr>
          <p:nvPr/>
        </p:nvSpPr>
        <p:spPr bwMode="auto">
          <a:xfrm>
            <a:off x="482597" y="5557401"/>
            <a:ext cx="4689167" cy="461665"/>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400" i="1" dirty="0" smtClean="0"/>
              <a:t>E</a:t>
            </a:r>
            <a:r>
              <a:rPr lang="en-US" sz="2400" baseline="-25000" dirty="0" smtClean="0"/>
              <a:t>1</a:t>
            </a:r>
            <a:r>
              <a:rPr lang="en-US" sz="2400" dirty="0" smtClean="0"/>
              <a:t> </a:t>
            </a:r>
            <a:r>
              <a:rPr lang="en-US" sz="2400" dirty="0"/>
              <a:t>= </a:t>
            </a:r>
            <a:r>
              <a:rPr lang="en-US" sz="2400" i="1" dirty="0"/>
              <a:t>m</a:t>
            </a:r>
            <a:r>
              <a:rPr lang="en-US" sz="2400" baseline="-25000" dirty="0"/>
              <a:t>23</a:t>
            </a:r>
            <a:r>
              <a:rPr lang="en-US" sz="2400" dirty="0"/>
              <a:t>/(</a:t>
            </a:r>
            <a:r>
              <a:rPr lang="en-US" sz="2400" i="1" dirty="0"/>
              <a:t>m</a:t>
            </a:r>
            <a:r>
              <a:rPr lang="en-US" sz="2400" baseline="-25000" dirty="0"/>
              <a:t>1</a:t>
            </a:r>
            <a:r>
              <a:rPr lang="en-US" sz="2400" dirty="0"/>
              <a:t>+</a:t>
            </a:r>
            <a:r>
              <a:rPr lang="en-US" sz="2400" i="1" dirty="0"/>
              <a:t>m</a:t>
            </a:r>
            <a:r>
              <a:rPr lang="en-US" sz="2400" baseline="-25000" dirty="0"/>
              <a:t>23</a:t>
            </a:r>
            <a:r>
              <a:rPr lang="en-US" sz="2400" dirty="0"/>
              <a:t>) </a:t>
            </a:r>
            <a:r>
              <a:rPr lang="en-US" sz="2400" dirty="0">
                <a:latin typeface="Gill Sans Light" charset="0"/>
              </a:rPr>
              <a:t>x</a:t>
            </a:r>
            <a:r>
              <a:rPr lang="en-US" sz="2400" dirty="0"/>
              <a:t> </a:t>
            </a:r>
            <a:r>
              <a:rPr lang="en-US" sz="2400" i="1" dirty="0"/>
              <a:t>Q</a:t>
            </a:r>
            <a:r>
              <a:rPr lang="en-US" sz="2400" baseline="-25000" dirty="0">
                <a:latin typeface="Times" charset="0"/>
              </a:rPr>
              <a:t>I</a:t>
            </a:r>
            <a:r>
              <a:rPr lang="en-US" sz="2400" i="1" dirty="0"/>
              <a:t> = </a:t>
            </a:r>
            <a:r>
              <a:rPr lang="en-US" sz="2400" dirty="0"/>
              <a:t>2/3</a:t>
            </a:r>
            <a:r>
              <a:rPr lang="en-US" sz="2400" i="1" dirty="0"/>
              <a:t> </a:t>
            </a:r>
            <a:r>
              <a:rPr lang="en-US" sz="2400" dirty="0" err="1" smtClean="0">
                <a:latin typeface="Gill Sans Light" charset="0"/>
              </a:rPr>
              <a:t>x</a:t>
            </a:r>
            <a:r>
              <a:rPr lang="en-US" sz="2400" i="1" dirty="0" err="1" smtClean="0"/>
              <a:t>Q</a:t>
            </a:r>
            <a:r>
              <a:rPr lang="en-US" sz="2400" baseline="-25000" dirty="0" err="1" smtClean="0">
                <a:latin typeface="Times" charset="0"/>
              </a:rPr>
              <a:t>I</a:t>
            </a:r>
            <a:endParaRPr lang="en-US" sz="2400" baseline="-25000" dirty="0">
              <a:latin typeface="Times" charset="0"/>
            </a:endParaRPr>
          </a:p>
        </p:txBody>
      </p:sp>
      <p:grpSp>
        <p:nvGrpSpPr>
          <p:cNvPr id="3" name="Group 61"/>
          <p:cNvGrpSpPr>
            <a:grpSpLocks/>
          </p:cNvGrpSpPr>
          <p:nvPr/>
        </p:nvGrpSpPr>
        <p:grpSpPr bwMode="auto">
          <a:xfrm>
            <a:off x="330201" y="2694612"/>
            <a:ext cx="4239212" cy="2732088"/>
            <a:chOff x="208" y="1488"/>
            <a:chExt cx="3056" cy="1721"/>
          </a:xfrm>
        </p:grpSpPr>
        <p:sp>
          <p:nvSpPr>
            <p:cNvPr id="64" name="Line 13"/>
            <p:cNvSpPr>
              <a:spLocks noChangeShapeType="1"/>
            </p:cNvSpPr>
            <p:nvPr/>
          </p:nvSpPr>
          <p:spPr bwMode="auto">
            <a:xfrm>
              <a:off x="208" y="1488"/>
              <a:ext cx="720" cy="0"/>
            </a:xfrm>
            <a:prstGeom prst="line">
              <a:avLst/>
            </a:prstGeom>
            <a:noFill/>
            <a:ln w="63500">
              <a:solidFill>
                <a:schemeClr val="tx1"/>
              </a:solidFill>
              <a:round/>
              <a:headEnd/>
              <a:tailEnd/>
            </a:ln>
          </p:spPr>
          <p:txBody>
            <a:bodyPr wrap="none" anchor="ctr">
              <a:prstTxWarp prst="textNoShape">
                <a:avLst/>
              </a:prstTxWarp>
            </a:bodyPr>
            <a:lstStyle/>
            <a:p>
              <a:endParaRPr lang="en-US"/>
            </a:p>
          </p:txBody>
        </p:sp>
        <p:sp>
          <p:nvSpPr>
            <p:cNvPr id="65" name="Line 16"/>
            <p:cNvSpPr>
              <a:spLocks noChangeShapeType="1"/>
            </p:cNvSpPr>
            <p:nvPr/>
          </p:nvSpPr>
          <p:spPr bwMode="auto">
            <a:xfrm>
              <a:off x="928" y="1536"/>
              <a:ext cx="144" cy="384"/>
            </a:xfrm>
            <a:prstGeom prst="line">
              <a:avLst/>
            </a:prstGeom>
            <a:noFill/>
            <a:ln w="25400">
              <a:solidFill>
                <a:schemeClr val="bg2"/>
              </a:solidFill>
              <a:round/>
              <a:headEnd/>
              <a:tailEnd type="arrow" w="med" len="med"/>
            </a:ln>
          </p:spPr>
          <p:txBody>
            <a:bodyPr wrap="none" anchor="ctr">
              <a:prstTxWarp prst="textNoShape">
                <a:avLst/>
              </a:prstTxWarp>
            </a:bodyPr>
            <a:lstStyle/>
            <a:p>
              <a:endParaRPr lang="en-US"/>
            </a:p>
          </p:txBody>
        </p:sp>
        <p:sp>
          <p:nvSpPr>
            <p:cNvPr id="66" name="Line 17"/>
            <p:cNvSpPr>
              <a:spLocks noChangeShapeType="1"/>
            </p:cNvSpPr>
            <p:nvPr/>
          </p:nvSpPr>
          <p:spPr bwMode="auto">
            <a:xfrm>
              <a:off x="1792" y="2016"/>
              <a:ext cx="144" cy="912"/>
            </a:xfrm>
            <a:prstGeom prst="line">
              <a:avLst/>
            </a:prstGeom>
            <a:noFill/>
            <a:ln w="25400">
              <a:solidFill>
                <a:schemeClr val="bg2"/>
              </a:solidFill>
              <a:round/>
              <a:headEnd/>
              <a:tailEnd type="arrow" w="med" len="med"/>
            </a:ln>
          </p:spPr>
          <p:txBody>
            <a:bodyPr wrap="none" anchor="ctr">
              <a:prstTxWarp prst="textNoShape">
                <a:avLst/>
              </a:prstTxWarp>
            </a:bodyPr>
            <a:lstStyle/>
            <a:p>
              <a:endParaRPr lang="en-US"/>
            </a:p>
          </p:txBody>
        </p:sp>
        <p:sp>
          <p:nvSpPr>
            <p:cNvPr id="67" name="Rectangle 18"/>
            <p:cNvSpPr>
              <a:spLocks noChangeArrowheads="1"/>
            </p:cNvSpPr>
            <p:nvPr/>
          </p:nvSpPr>
          <p:spPr bwMode="auto">
            <a:xfrm>
              <a:off x="398" y="1488"/>
              <a:ext cx="557" cy="233"/>
            </a:xfrm>
            <a:prstGeom prst="rect">
              <a:avLst/>
            </a:prstGeom>
            <a:noFill/>
            <a:ln w="9525">
              <a:noFill/>
              <a:miter lim="800000"/>
              <a:headEnd/>
              <a:tailEnd/>
            </a:ln>
          </p:spPr>
          <p:txBody>
            <a:bodyPr wrap="square">
              <a:prstTxWarp prst="textNoShape">
                <a:avLst/>
              </a:prstTxWarp>
              <a:spAutoFit/>
            </a:bodyPr>
            <a:lstStyle/>
            <a:p>
              <a:r>
                <a:rPr lang="en-US" baseline="30000" dirty="0" smtClean="0"/>
                <a:t>12</a:t>
              </a:r>
              <a:r>
                <a:rPr lang="en-US" dirty="0" smtClean="0"/>
                <a:t>C</a:t>
              </a:r>
              <a:endParaRPr lang="en-US" i="1" dirty="0"/>
            </a:p>
          </p:txBody>
        </p:sp>
        <p:sp>
          <p:nvSpPr>
            <p:cNvPr id="79" name="Rectangle 19"/>
            <p:cNvSpPr>
              <a:spLocks noChangeArrowheads="1"/>
            </p:cNvSpPr>
            <p:nvPr/>
          </p:nvSpPr>
          <p:spPr bwMode="auto">
            <a:xfrm>
              <a:off x="1242" y="1968"/>
              <a:ext cx="519" cy="233"/>
            </a:xfrm>
            <a:prstGeom prst="rect">
              <a:avLst/>
            </a:prstGeom>
            <a:noFill/>
            <a:ln w="9525">
              <a:noFill/>
              <a:miter lim="800000"/>
              <a:headEnd/>
              <a:tailEnd/>
            </a:ln>
          </p:spPr>
          <p:txBody>
            <a:bodyPr wrap="square">
              <a:prstTxWarp prst="textNoShape">
                <a:avLst/>
              </a:prstTxWarp>
              <a:spAutoFit/>
            </a:bodyPr>
            <a:lstStyle/>
            <a:p>
              <a:r>
                <a:rPr lang="en-US" baseline="30000" dirty="0" smtClean="0"/>
                <a:t>8</a:t>
              </a:r>
              <a:r>
                <a:rPr lang="en-US" dirty="0" smtClean="0"/>
                <a:t>Be</a:t>
              </a:r>
              <a:endParaRPr lang="en-US" i="1" dirty="0"/>
            </a:p>
          </p:txBody>
        </p:sp>
        <p:sp>
          <p:nvSpPr>
            <p:cNvPr id="69" name="Rectangle 26"/>
            <p:cNvSpPr>
              <a:spLocks noChangeArrowheads="1"/>
            </p:cNvSpPr>
            <p:nvPr/>
          </p:nvSpPr>
          <p:spPr bwMode="auto">
            <a:xfrm>
              <a:off x="1990" y="2976"/>
              <a:ext cx="796" cy="233"/>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dirty="0" smtClean="0"/>
                <a:t> </a:t>
              </a:r>
              <a:r>
                <a:rPr lang="en-US" dirty="0" smtClean="0">
                  <a:latin typeface="Symbol" charset="2"/>
                  <a:cs typeface="Symbol" charset="2"/>
                </a:rPr>
                <a:t>a</a:t>
              </a:r>
              <a:r>
                <a:rPr lang="en-US" baseline="-25000" dirty="0" smtClean="0"/>
                <a:t>2</a:t>
              </a:r>
              <a:r>
                <a:rPr lang="en-US" dirty="0" smtClean="0"/>
                <a:t> + </a:t>
              </a:r>
              <a:r>
                <a:rPr lang="en-US" dirty="0" smtClean="0">
                  <a:latin typeface="Symbol" charset="2"/>
                  <a:cs typeface="Symbol" charset="2"/>
                </a:rPr>
                <a:t>a</a:t>
              </a:r>
              <a:r>
                <a:rPr lang="en-US" baseline="-25000" dirty="0" smtClean="0"/>
                <a:t>3</a:t>
              </a:r>
              <a:endParaRPr lang="en-US" dirty="0"/>
            </a:p>
          </p:txBody>
        </p:sp>
        <p:sp>
          <p:nvSpPr>
            <p:cNvPr id="70" name="Line 27"/>
            <p:cNvSpPr>
              <a:spLocks noChangeShapeType="1"/>
            </p:cNvSpPr>
            <p:nvPr/>
          </p:nvSpPr>
          <p:spPr bwMode="auto">
            <a:xfrm>
              <a:off x="448" y="1488"/>
              <a:ext cx="2304" cy="0"/>
            </a:xfrm>
            <a:prstGeom prst="line">
              <a:avLst/>
            </a:prstGeom>
            <a:noFill/>
            <a:ln w="9525">
              <a:solidFill>
                <a:schemeClr val="tx1"/>
              </a:solidFill>
              <a:prstDash val="dash"/>
              <a:round/>
              <a:headEnd/>
              <a:tailEnd/>
            </a:ln>
          </p:spPr>
          <p:txBody>
            <a:bodyPr wrap="none" anchor="ctr">
              <a:prstTxWarp prst="textNoShape">
                <a:avLst/>
              </a:prstTxWarp>
            </a:bodyPr>
            <a:lstStyle/>
            <a:p>
              <a:endParaRPr lang="en-US"/>
            </a:p>
          </p:txBody>
        </p:sp>
        <p:sp>
          <p:nvSpPr>
            <p:cNvPr id="71" name="Line 28"/>
            <p:cNvSpPr>
              <a:spLocks noChangeShapeType="1"/>
            </p:cNvSpPr>
            <p:nvPr/>
          </p:nvSpPr>
          <p:spPr bwMode="auto">
            <a:xfrm>
              <a:off x="1456" y="1968"/>
              <a:ext cx="1296" cy="0"/>
            </a:xfrm>
            <a:prstGeom prst="line">
              <a:avLst/>
            </a:prstGeom>
            <a:noFill/>
            <a:ln w="9525">
              <a:solidFill>
                <a:schemeClr val="tx1"/>
              </a:solidFill>
              <a:prstDash val="dash"/>
              <a:round/>
              <a:headEnd/>
              <a:tailEnd/>
            </a:ln>
          </p:spPr>
          <p:txBody>
            <a:bodyPr wrap="none" anchor="ctr">
              <a:prstTxWarp prst="textNoShape">
                <a:avLst/>
              </a:prstTxWarp>
            </a:bodyPr>
            <a:lstStyle/>
            <a:p>
              <a:endParaRPr lang="en-US"/>
            </a:p>
          </p:txBody>
        </p:sp>
        <p:sp>
          <p:nvSpPr>
            <p:cNvPr id="72" name="Line 29"/>
            <p:cNvSpPr>
              <a:spLocks noChangeShapeType="1"/>
            </p:cNvSpPr>
            <p:nvPr/>
          </p:nvSpPr>
          <p:spPr bwMode="auto">
            <a:xfrm>
              <a:off x="2608" y="2976"/>
              <a:ext cx="192" cy="0"/>
            </a:xfrm>
            <a:prstGeom prst="line">
              <a:avLst/>
            </a:prstGeom>
            <a:noFill/>
            <a:ln w="9525">
              <a:solidFill>
                <a:schemeClr val="tx1"/>
              </a:solidFill>
              <a:prstDash val="dash"/>
              <a:round/>
              <a:headEnd/>
              <a:tailEnd/>
            </a:ln>
          </p:spPr>
          <p:txBody>
            <a:bodyPr wrap="none" anchor="ctr">
              <a:prstTxWarp prst="textNoShape">
                <a:avLst/>
              </a:prstTxWarp>
            </a:bodyPr>
            <a:lstStyle/>
            <a:p>
              <a:endParaRPr lang="en-US"/>
            </a:p>
          </p:txBody>
        </p:sp>
        <p:sp>
          <p:nvSpPr>
            <p:cNvPr id="73" name="AutoShape 30"/>
            <p:cNvSpPr>
              <a:spLocks/>
            </p:cNvSpPr>
            <p:nvPr/>
          </p:nvSpPr>
          <p:spPr bwMode="auto">
            <a:xfrm>
              <a:off x="2800" y="1512"/>
              <a:ext cx="144" cy="432"/>
            </a:xfrm>
            <a:prstGeom prst="rightBrace">
              <a:avLst>
                <a:gd name="adj1" fmla="val 25000"/>
                <a:gd name="adj2" fmla="val 50000"/>
              </a:avLst>
            </a:prstGeom>
            <a:noFill/>
            <a:ln w="9525">
              <a:solidFill>
                <a:schemeClr val="tx1"/>
              </a:solidFill>
              <a:round/>
              <a:headEnd/>
              <a:tailEnd/>
            </a:ln>
          </p:spPr>
          <p:txBody>
            <a:bodyPr wrap="none" anchor="ctr">
              <a:prstTxWarp prst="textNoShape">
                <a:avLst/>
              </a:prstTxWarp>
            </a:bodyPr>
            <a:lstStyle/>
            <a:p>
              <a:endParaRPr lang="en-US"/>
            </a:p>
          </p:txBody>
        </p:sp>
        <p:sp>
          <p:nvSpPr>
            <p:cNvPr id="74" name="AutoShape 31"/>
            <p:cNvSpPr>
              <a:spLocks/>
            </p:cNvSpPr>
            <p:nvPr/>
          </p:nvSpPr>
          <p:spPr bwMode="auto">
            <a:xfrm>
              <a:off x="2800" y="1992"/>
              <a:ext cx="144" cy="952"/>
            </a:xfrm>
            <a:prstGeom prst="rightBrace">
              <a:avLst>
                <a:gd name="adj1" fmla="val 55093"/>
                <a:gd name="adj2" fmla="val 50000"/>
              </a:avLst>
            </a:prstGeom>
            <a:noFill/>
            <a:ln w="9525">
              <a:solidFill>
                <a:schemeClr val="tx1"/>
              </a:solidFill>
              <a:round/>
              <a:headEnd/>
              <a:tailEnd/>
            </a:ln>
          </p:spPr>
          <p:txBody>
            <a:bodyPr wrap="none" anchor="ctr">
              <a:prstTxWarp prst="textNoShape">
                <a:avLst/>
              </a:prstTxWarp>
            </a:bodyPr>
            <a:lstStyle/>
            <a:p>
              <a:endParaRPr lang="en-US"/>
            </a:p>
          </p:txBody>
        </p:sp>
        <p:sp>
          <p:nvSpPr>
            <p:cNvPr id="75" name="Text Box 35"/>
            <p:cNvSpPr txBox="1">
              <a:spLocks noChangeArrowheads="1"/>
            </p:cNvSpPr>
            <p:nvPr/>
          </p:nvSpPr>
          <p:spPr bwMode="auto">
            <a:xfrm>
              <a:off x="2928" y="1568"/>
              <a:ext cx="336" cy="233"/>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i="1"/>
                <a:t>Q</a:t>
              </a:r>
              <a:r>
                <a:rPr lang="en-US" baseline="-25000">
                  <a:latin typeface="Times" charset="0"/>
                </a:rPr>
                <a:t>I</a:t>
              </a:r>
              <a:endParaRPr lang="en-US"/>
            </a:p>
          </p:txBody>
        </p:sp>
        <p:sp>
          <p:nvSpPr>
            <p:cNvPr id="76" name="Text Box 36"/>
            <p:cNvSpPr txBox="1">
              <a:spLocks noChangeArrowheads="1"/>
            </p:cNvSpPr>
            <p:nvPr/>
          </p:nvSpPr>
          <p:spPr bwMode="auto">
            <a:xfrm>
              <a:off x="2928" y="2304"/>
              <a:ext cx="336" cy="233"/>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i="1"/>
                <a:t>Q</a:t>
              </a:r>
              <a:r>
                <a:rPr lang="en-US" baseline="-25000">
                  <a:latin typeface="Times" charset="0"/>
                </a:rPr>
                <a:t>II</a:t>
              </a:r>
              <a:endParaRPr lang="en-US"/>
            </a:p>
          </p:txBody>
        </p:sp>
        <p:sp>
          <p:nvSpPr>
            <p:cNvPr id="77" name="Line 38"/>
            <p:cNvSpPr>
              <a:spLocks noChangeShapeType="1"/>
            </p:cNvSpPr>
            <p:nvPr/>
          </p:nvSpPr>
          <p:spPr bwMode="auto">
            <a:xfrm>
              <a:off x="1072" y="1968"/>
              <a:ext cx="720" cy="0"/>
            </a:xfrm>
            <a:prstGeom prst="line">
              <a:avLst/>
            </a:prstGeom>
            <a:noFill/>
            <a:ln w="63500">
              <a:solidFill>
                <a:schemeClr val="tx1"/>
              </a:solidFill>
              <a:round/>
              <a:headEnd/>
              <a:tailEnd/>
            </a:ln>
          </p:spPr>
          <p:txBody>
            <a:bodyPr wrap="none" anchor="ctr">
              <a:prstTxWarp prst="textNoShape">
                <a:avLst/>
              </a:prstTxWarp>
            </a:bodyPr>
            <a:lstStyle/>
            <a:p>
              <a:endParaRPr lang="en-US"/>
            </a:p>
          </p:txBody>
        </p:sp>
        <p:sp>
          <p:nvSpPr>
            <p:cNvPr id="78" name="Line 39"/>
            <p:cNvSpPr>
              <a:spLocks noChangeShapeType="1"/>
            </p:cNvSpPr>
            <p:nvPr/>
          </p:nvSpPr>
          <p:spPr bwMode="auto">
            <a:xfrm>
              <a:off x="1936" y="2976"/>
              <a:ext cx="720" cy="0"/>
            </a:xfrm>
            <a:prstGeom prst="line">
              <a:avLst/>
            </a:prstGeom>
            <a:noFill/>
            <a:ln w="63500">
              <a:solidFill>
                <a:schemeClr val="tx1"/>
              </a:solidFill>
              <a:round/>
              <a:headEnd/>
              <a:tailEnd/>
            </a:ln>
          </p:spPr>
          <p:txBody>
            <a:bodyPr wrap="none" anchor="ctr">
              <a:prstTxWarp prst="textNoShape">
                <a:avLst/>
              </a:prstTxWarp>
            </a:bodyPr>
            <a:lstStyle/>
            <a:p>
              <a:endParaRPr lang="en-US"/>
            </a:p>
          </p:txBody>
        </p:sp>
      </p:grpSp>
      <p:sp>
        <p:nvSpPr>
          <p:cNvPr id="82" name="AutoShape 40"/>
          <p:cNvSpPr>
            <a:spLocks noChangeArrowheads="1"/>
          </p:cNvSpPr>
          <p:nvPr/>
        </p:nvSpPr>
        <p:spPr bwMode="auto">
          <a:xfrm>
            <a:off x="5070167" y="2298769"/>
            <a:ext cx="3164539" cy="2739353"/>
          </a:xfrm>
          <a:prstGeom prst="triangle">
            <a:avLst>
              <a:gd name="adj" fmla="val 50000"/>
            </a:avLst>
          </a:prstGeom>
          <a:noFill/>
          <a:ln w="50800">
            <a:solidFill>
              <a:srgbClr val="FF0000"/>
            </a:solidFill>
            <a:miter lim="800000"/>
            <a:headEnd/>
            <a:tailEnd/>
          </a:ln>
        </p:spPr>
        <p:txBody>
          <a:bodyPr wrap="none" anchor="ctr">
            <a:prstTxWarp prst="textNoShape">
              <a:avLst/>
            </a:prstTxWarp>
          </a:bodyPr>
          <a:lstStyle/>
          <a:p>
            <a:endParaRPr lang="en-US"/>
          </a:p>
        </p:txBody>
      </p:sp>
      <p:sp>
        <p:nvSpPr>
          <p:cNvPr id="83" name="Line 42"/>
          <p:cNvSpPr>
            <a:spLocks noChangeShapeType="1"/>
          </p:cNvSpPr>
          <p:nvPr/>
        </p:nvSpPr>
        <p:spPr bwMode="auto">
          <a:xfrm>
            <a:off x="6643110" y="1836421"/>
            <a:ext cx="0" cy="3210383"/>
          </a:xfrm>
          <a:prstGeom prst="line">
            <a:avLst/>
          </a:prstGeom>
          <a:noFill/>
          <a:ln w="25400" cap="flat" cmpd="sng" algn="ctr">
            <a:solidFill>
              <a:schemeClr val="tx1"/>
            </a:solidFill>
            <a:prstDash val="dash"/>
            <a:round/>
            <a:headEnd type="arrow" w="sm" len="sm"/>
            <a:tailEnd type="none" w="med" len="sm"/>
          </a:ln>
        </p:spPr>
        <p:txBody>
          <a:bodyPr wrap="none" anchor="ctr">
            <a:prstTxWarp prst="textNoShape">
              <a:avLst/>
            </a:prstTxWarp>
          </a:bodyPr>
          <a:lstStyle/>
          <a:p>
            <a:endParaRPr lang="en-US"/>
          </a:p>
        </p:txBody>
      </p:sp>
      <p:sp>
        <p:nvSpPr>
          <p:cNvPr id="84" name="Rectangle 43"/>
          <p:cNvSpPr>
            <a:spLocks noChangeArrowheads="1"/>
          </p:cNvSpPr>
          <p:nvPr/>
        </p:nvSpPr>
        <p:spPr bwMode="auto">
          <a:xfrm>
            <a:off x="6651400" y="1717818"/>
            <a:ext cx="393754" cy="369010"/>
          </a:xfrm>
          <a:prstGeom prst="rect">
            <a:avLst/>
          </a:prstGeom>
          <a:noFill/>
          <a:ln w="9525">
            <a:noFill/>
            <a:miter lim="800000"/>
            <a:headEnd/>
            <a:tailEnd/>
          </a:ln>
        </p:spPr>
        <p:txBody>
          <a:bodyPr wrap="none">
            <a:prstTxWarp prst="textNoShape">
              <a:avLst/>
            </a:prstTxWarp>
            <a:spAutoFit/>
          </a:bodyPr>
          <a:lstStyle/>
          <a:p>
            <a:r>
              <a:rPr lang="en-US" sz="1800" i="1" dirty="0" smtClean="0"/>
              <a:t>E</a:t>
            </a:r>
            <a:r>
              <a:rPr lang="en-US" sz="1800" i="1" baseline="-25000" dirty="0" smtClean="0"/>
              <a:t>1</a:t>
            </a:r>
            <a:endParaRPr lang="en-US" baseline="-25000" dirty="0"/>
          </a:p>
        </p:txBody>
      </p:sp>
      <p:sp>
        <p:nvSpPr>
          <p:cNvPr id="85" name="Line 45"/>
          <p:cNvSpPr>
            <a:spLocks noChangeShapeType="1"/>
          </p:cNvSpPr>
          <p:nvPr/>
        </p:nvSpPr>
        <p:spPr bwMode="auto">
          <a:xfrm flipH="1" flipV="1">
            <a:off x="5845240" y="3677128"/>
            <a:ext cx="2588414" cy="1465185"/>
          </a:xfrm>
          <a:prstGeom prst="line">
            <a:avLst/>
          </a:prstGeom>
          <a:noFill/>
          <a:ln w="25400" cap="flat" cmpd="sng" algn="ctr">
            <a:solidFill>
              <a:schemeClr val="tx1"/>
            </a:solidFill>
            <a:prstDash val="dash"/>
            <a:round/>
            <a:headEnd type="arrow" w="sm" len="sm"/>
            <a:tailEnd type="none" w="med" len="sm"/>
          </a:ln>
        </p:spPr>
        <p:txBody>
          <a:bodyPr wrap="none" anchor="ctr">
            <a:prstTxWarp prst="textNoShape">
              <a:avLst/>
            </a:prstTxWarp>
          </a:bodyPr>
          <a:lstStyle/>
          <a:p>
            <a:endParaRPr lang="en-US"/>
          </a:p>
        </p:txBody>
      </p:sp>
      <p:sp>
        <p:nvSpPr>
          <p:cNvPr id="86" name="Rectangle 46"/>
          <p:cNvSpPr>
            <a:spLocks noChangeArrowheads="1"/>
          </p:cNvSpPr>
          <p:nvPr/>
        </p:nvSpPr>
        <p:spPr bwMode="auto">
          <a:xfrm>
            <a:off x="8433655" y="4933931"/>
            <a:ext cx="395826" cy="369010"/>
          </a:xfrm>
          <a:prstGeom prst="rect">
            <a:avLst/>
          </a:prstGeom>
          <a:noFill/>
          <a:ln w="9525">
            <a:noFill/>
            <a:miter lim="800000"/>
            <a:headEnd/>
            <a:tailEnd/>
          </a:ln>
        </p:spPr>
        <p:txBody>
          <a:bodyPr wrap="none">
            <a:prstTxWarp prst="textNoShape">
              <a:avLst/>
            </a:prstTxWarp>
            <a:spAutoFit/>
          </a:bodyPr>
          <a:lstStyle/>
          <a:p>
            <a:r>
              <a:rPr lang="en-US" sz="1800" i="1" smtClean="0"/>
              <a:t>E</a:t>
            </a:r>
            <a:r>
              <a:rPr lang="en-US" sz="1800" i="1" baseline="-25000" smtClean="0"/>
              <a:t>2</a:t>
            </a:r>
            <a:endParaRPr lang="en-US" baseline="-25000"/>
          </a:p>
        </p:txBody>
      </p:sp>
      <p:sp>
        <p:nvSpPr>
          <p:cNvPr id="87" name="Line 48"/>
          <p:cNvSpPr>
            <a:spLocks noChangeShapeType="1"/>
          </p:cNvSpPr>
          <p:nvPr/>
        </p:nvSpPr>
        <p:spPr bwMode="auto">
          <a:xfrm flipV="1">
            <a:off x="4835987" y="3683640"/>
            <a:ext cx="2604993" cy="1469526"/>
          </a:xfrm>
          <a:prstGeom prst="line">
            <a:avLst/>
          </a:prstGeom>
          <a:noFill/>
          <a:ln w="25400" cap="flat" cmpd="sng" algn="ctr">
            <a:solidFill>
              <a:schemeClr val="tx1"/>
            </a:solidFill>
            <a:prstDash val="dash"/>
            <a:round/>
            <a:headEnd type="arrow" w="sm" len="sm"/>
            <a:tailEnd type="none" w="med" len="sm"/>
          </a:ln>
        </p:spPr>
        <p:txBody>
          <a:bodyPr wrap="none" anchor="ctr">
            <a:prstTxWarp prst="textNoShape">
              <a:avLst/>
            </a:prstTxWarp>
          </a:bodyPr>
          <a:lstStyle/>
          <a:p>
            <a:endParaRPr lang="en-US"/>
          </a:p>
        </p:txBody>
      </p:sp>
      <p:sp>
        <p:nvSpPr>
          <p:cNvPr id="88" name="Rectangle 49"/>
          <p:cNvSpPr>
            <a:spLocks noChangeArrowheads="1"/>
          </p:cNvSpPr>
          <p:nvPr/>
        </p:nvSpPr>
        <p:spPr bwMode="auto">
          <a:xfrm>
            <a:off x="4454667" y="4953466"/>
            <a:ext cx="447636" cy="369010"/>
          </a:xfrm>
          <a:prstGeom prst="rect">
            <a:avLst/>
          </a:prstGeom>
          <a:noFill/>
          <a:ln w="9525">
            <a:noFill/>
            <a:miter lim="800000"/>
            <a:headEnd/>
            <a:tailEnd/>
          </a:ln>
        </p:spPr>
        <p:txBody>
          <a:bodyPr wrap="none">
            <a:prstTxWarp prst="textNoShape">
              <a:avLst/>
            </a:prstTxWarp>
            <a:spAutoFit/>
          </a:bodyPr>
          <a:lstStyle/>
          <a:p>
            <a:r>
              <a:rPr lang="en-US" sz="1800" i="1" smtClean="0"/>
              <a:t> E</a:t>
            </a:r>
            <a:r>
              <a:rPr lang="en-US" sz="1800" i="1" baseline="-25000" smtClean="0"/>
              <a:t>3</a:t>
            </a:r>
            <a:endParaRPr lang="en-US" baseline="-25000"/>
          </a:p>
        </p:txBody>
      </p:sp>
      <p:grpSp>
        <p:nvGrpSpPr>
          <p:cNvPr id="54" name="Group 53"/>
          <p:cNvGrpSpPr/>
          <p:nvPr/>
        </p:nvGrpSpPr>
        <p:grpSpPr>
          <a:xfrm>
            <a:off x="6073841" y="3304212"/>
            <a:ext cx="1277234" cy="1752600"/>
            <a:chOff x="6418966" y="3276600"/>
            <a:chExt cx="1277234" cy="1752600"/>
          </a:xfrm>
        </p:grpSpPr>
        <p:sp>
          <p:nvSpPr>
            <p:cNvPr id="48" name="Line 45"/>
            <p:cNvSpPr>
              <a:spLocks noChangeShapeType="1"/>
            </p:cNvSpPr>
            <p:nvPr/>
          </p:nvSpPr>
          <p:spPr bwMode="auto">
            <a:xfrm flipH="1" flipV="1">
              <a:off x="6418966" y="3276600"/>
              <a:ext cx="820034" cy="457200"/>
            </a:xfrm>
            <a:prstGeom prst="line">
              <a:avLst/>
            </a:prstGeom>
            <a:noFill/>
            <a:ln w="25400" cap="flat" cmpd="sng" algn="ctr">
              <a:solidFill>
                <a:srgbClr val="0000FF"/>
              </a:solidFill>
              <a:prstDash val="solid"/>
              <a:round/>
              <a:headEnd type="none" w="sm" len="sm"/>
              <a:tailEnd type="none" w="med" len="sm"/>
            </a:ln>
          </p:spPr>
          <p:txBody>
            <a:bodyPr wrap="none" anchor="ctr">
              <a:prstTxWarp prst="textNoShape">
                <a:avLst/>
              </a:prstTxWarp>
            </a:bodyPr>
            <a:lstStyle/>
            <a:p>
              <a:endParaRPr lang="en-US"/>
            </a:p>
          </p:txBody>
        </p:sp>
        <p:sp>
          <p:nvSpPr>
            <p:cNvPr id="49" name="Line 45"/>
            <p:cNvSpPr>
              <a:spLocks noChangeShapeType="1"/>
            </p:cNvSpPr>
            <p:nvPr/>
          </p:nvSpPr>
          <p:spPr bwMode="auto">
            <a:xfrm flipV="1">
              <a:off x="7239000" y="3429000"/>
              <a:ext cx="457200" cy="304800"/>
            </a:xfrm>
            <a:prstGeom prst="line">
              <a:avLst/>
            </a:prstGeom>
            <a:noFill/>
            <a:ln w="25400" cap="flat" cmpd="sng" algn="ctr">
              <a:solidFill>
                <a:srgbClr val="0000FF"/>
              </a:solidFill>
              <a:prstDash val="solid"/>
              <a:round/>
              <a:headEnd type="none" w="sm" len="sm"/>
              <a:tailEnd type="none" w="med" len="sm"/>
            </a:ln>
          </p:spPr>
          <p:txBody>
            <a:bodyPr wrap="none" anchor="ctr">
              <a:prstTxWarp prst="textNoShape">
                <a:avLst/>
              </a:prstTxWarp>
            </a:bodyPr>
            <a:lstStyle/>
            <a:p>
              <a:endParaRPr lang="en-US"/>
            </a:p>
          </p:txBody>
        </p:sp>
        <p:sp>
          <p:nvSpPr>
            <p:cNvPr id="50" name="Line 45"/>
            <p:cNvSpPr>
              <a:spLocks noChangeShapeType="1"/>
            </p:cNvSpPr>
            <p:nvPr/>
          </p:nvSpPr>
          <p:spPr bwMode="auto">
            <a:xfrm flipH="1" flipV="1">
              <a:off x="7239000" y="3733800"/>
              <a:ext cx="0" cy="1295400"/>
            </a:xfrm>
            <a:prstGeom prst="line">
              <a:avLst/>
            </a:prstGeom>
            <a:noFill/>
            <a:ln w="25400" cap="flat" cmpd="sng" algn="ctr">
              <a:solidFill>
                <a:srgbClr val="0000FF"/>
              </a:solidFill>
              <a:prstDash val="solid"/>
              <a:round/>
              <a:headEnd type="none" w="sm" len="sm"/>
              <a:tailEnd type="none" w="med" len="sm"/>
            </a:ln>
          </p:spPr>
          <p:txBody>
            <a:bodyPr wrap="none" anchor="ctr">
              <a:prstTxWarp prst="textNoShape">
                <a:avLst/>
              </a:prstTxWarp>
            </a:bodyPr>
            <a:lstStyle/>
            <a:p>
              <a:endParaRPr lang="en-US"/>
            </a:p>
          </p:txBody>
        </p:sp>
        <p:sp>
          <p:nvSpPr>
            <p:cNvPr id="51" name="Oval 51"/>
            <p:cNvSpPr>
              <a:spLocks noChangeAspect="1" noChangeArrowheads="1"/>
            </p:cNvSpPr>
            <p:nvPr/>
          </p:nvSpPr>
          <p:spPr bwMode="auto">
            <a:xfrm>
              <a:off x="7202908" y="3683000"/>
              <a:ext cx="73152" cy="73152"/>
            </a:xfrm>
            <a:prstGeom prst="ellipse">
              <a:avLst/>
            </a:prstGeom>
            <a:solidFill>
              <a:srgbClr val="0000FF"/>
            </a:solidFill>
            <a:ln w="38100">
              <a:solidFill>
                <a:srgbClr val="0000FF"/>
              </a:solidFill>
              <a:round/>
              <a:headEnd/>
              <a:tailEnd/>
            </a:ln>
          </p:spPr>
          <p:txBody>
            <a:bodyPr wrap="none" anchor="ctr">
              <a:prstTxWarp prst="textNoShape">
                <a:avLst/>
              </a:prstTxWarp>
            </a:bodyPr>
            <a:lstStyle/>
            <a:p>
              <a:endParaRPr lang="en-US"/>
            </a:p>
          </p:txBody>
        </p:sp>
        <p:sp>
          <p:nvSpPr>
            <p:cNvPr id="52" name="Rectangle 51"/>
            <p:cNvSpPr/>
            <p:nvPr/>
          </p:nvSpPr>
          <p:spPr>
            <a:xfrm>
              <a:off x="7051815" y="3290406"/>
              <a:ext cx="365605" cy="369332"/>
            </a:xfrm>
            <a:prstGeom prst="rect">
              <a:avLst/>
            </a:prstGeom>
          </p:spPr>
          <p:txBody>
            <a:bodyPr wrap="none">
              <a:spAutoFit/>
            </a:bodyPr>
            <a:lstStyle/>
            <a:p>
              <a:r>
                <a:rPr lang="en-US" dirty="0" err="1" smtClean="0">
                  <a:latin typeface="Symbol" charset="2"/>
                  <a:cs typeface="Symbol" charset="2"/>
                </a:rPr>
                <a:t>a</a:t>
              </a:r>
              <a:r>
                <a:rPr lang="en-US" baseline="-25000" dirty="0" err="1" smtClean="0"/>
                <a:t>i</a:t>
              </a:r>
              <a:endParaRPr lang="en-US" dirty="0"/>
            </a:p>
          </p:txBody>
        </p:sp>
      </p:grpSp>
      <p:sp>
        <p:nvSpPr>
          <p:cNvPr id="43" name="Line 58"/>
          <p:cNvSpPr>
            <a:spLocks noChangeShapeType="1"/>
          </p:cNvSpPr>
          <p:nvPr/>
        </p:nvSpPr>
        <p:spPr bwMode="auto">
          <a:xfrm flipV="1">
            <a:off x="5786435" y="4390062"/>
            <a:ext cx="1728978" cy="0"/>
          </a:xfrm>
          <a:prstGeom prst="line">
            <a:avLst/>
          </a:prstGeom>
          <a:noFill/>
          <a:ln w="257175" cap="flat" cmpd="sng" algn="ctr">
            <a:solidFill>
              <a:srgbClr val="3C861C"/>
            </a:solidFill>
            <a:prstDash val="solid"/>
            <a:round/>
            <a:headEnd type="none" w="med" len="med"/>
            <a:tailEnd type="none" w="med" len="med"/>
          </a:ln>
        </p:spPr>
        <p:txBody>
          <a:bodyPr wrap="none" anchor="ctr">
            <a:prstTxWarp prst="textNoShape">
              <a:avLst/>
            </a:prstTxWarp>
          </a:bodyPr>
          <a:lstStyle/>
          <a:p>
            <a:endParaRPr lang="en-US"/>
          </a:p>
        </p:txBody>
      </p:sp>
      <p:grpSp>
        <p:nvGrpSpPr>
          <p:cNvPr id="46" name="Group 65"/>
          <p:cNvGrpSpPr>
            <a:grpSpLocks/>
          </p:cNvGrpSpPr>
          <p:nvPr/>
        </p:nvGrpSpPr>
        <p:grpSpPr bwMode="auto">
          <a:xfrm>
            <a:off x="6392881" y="4407526"/>
            <a:ext cx="712788" cy="596900"/>
            <a:chOff x="4178" y="2871"/>
            <a:chExt cx="449" cy="376"/>
          </a:xfrm>
        </p:grpSpPr>
        <p:sp>
          <p:nvSpPr>
            <p:cNvPr id="47" name="Line 62"/>
            <p:cNvSpPr>
              <a:spLocks noChangeShapeType="1"/>
            </p:cNvSpPr>
            <p:nvPr/>
          </p:nvSpPr>
          <p:spPr bwMode="auto">
            <a:xfrm>
              <a:off x="4224" y="2871"/>
              <a:ext cx="0" cy="376"/>
            </a:xfrm>
            <a:prstGeom prst="line">
              <a:avLst/>
            </a:prstGeom>
            <a:noFill/>
            <a:ln w="12700">
              <a:solidFill>
                <a:schemeClr val="tx1"/>
              </a:solidFill>
              <a:round/>
              <a:headEnd type="arrow" w="sm" len="sm"/>
              <a:tailEnd type="arrow" w="sm" len="sm"/>
            </a:ln>
          </p:spPr>
          <p:txBody>
            <a:bodyPr wrap="none" anchor="ctr">
              <a:prstTxWarp prst="textNoShape">
                <a:avLst/>
              </a:prstTxWarp>
            </a:bodyPr>
            <a:lstStyle/>
            <a:p>
              <a:endParaRPr lang="en-US"/>
            </a:p>
          </p:txBody>
        </p:sp>
        <p:sp>
          <p:nvSpPr>
            <p:cNvPr id="53" name="Rectangle 64"/>
            <p:cNvSpPr>
              <a:spLocks noChangeArrowheads="1"/>
            </p:cNvSpPr>
            <p:nvPr/>
          </p:nvSpPr>
          <p:spPr bwMode="auto">
            <a:xfrm>
              <a:off x="4178" y="2916"/>
              <a:ext cx="449" cy="233"/>
            </a:xfrm>
            <a:prstGeom prst="rect">
              <a:avLst/>
            </a:prstGeom>
            <a:noFill/>
            <a:ln w="9525">
              <a:noFill/>
              <a:miter lim="800000"/>
              <a:headEnd/>
              <a:tailEnd/>
            </a:ln>
          </p:spPr>
          <p:txBody>
            <a:bodyPr wrap="none">
              <a:prstTxWarp prst="textNoShape">
                <a:avLst/>
              </a:prstTxWarp>
              <a:spAutoFit/>
            </a:bodyPr>
            <a:lstStyle/>
            <a:p>
              <a:r>
                <a:rPr lang="en-US" sz="1800" dirty="0"/>
                <a:t>2/</a:t>
              </a:r>
              <a:r>
                <a:rPr lang="en-US" sz="1800" dirty="0" smtClean="0"/>
                <a:t>3</a:t>
              </a:r>
              <a:r>
                <a:rPr lang="en-US" sz="1800" i="1" dirty="0" smtClean="0"/>
                <a:t>Q</a:t>
              </a:r>
              <a:r>
                <a:rPr lang="en-US" sz="1800" baseline="-25000" dirty="0" smtClean="0">
                  <a:latin typeface="Times" charset="0"/>
                </a:rPr>
                <a:t>I</a:t>
              </a:r>
              <a:endParaRPr lang="en-US" sz="1800" baseline="-25000" dirty="0">
                <a:latin typeface="Times" charset="0"/>
              </a:endParaRPr>
            </a:p>
          </p:txBody>
        </p:sp>
      </p:grpSp>
      <p:sp>
        <p:nvSpPr>
          <p:cNvPr id="57" name="Line 58"/>
          <p:cNvSpPr>
            <a:spLocks noChangeShapeType="1"/>
          </p:cNvSpPr>
          <p:nvPr/>
        </p:nvSpPr>
        <p:spPr bwMode="auto">
          <a:xfrm rot="14400000" flipV="1">
            <a:off x="6076567" y="3939848"/>
            <a:ext cx="1728978" cy="0"/>
          </a:xfrm>
          <a:prstGeom prst="line">
            <a:avLst/>
          </a:prstGeom>
          <a:noFill/>
          <a:ln w="257175" cap="flat" cmpd="sng" algn="ctr">
            <a:solidFill>
              <a:srgbClr val="3C861C"/>
            </a:solidFill>
            <a:prstDash val="solid"/>
            <a:round/>
            <a:headEnd type="none" w="med" len="med"/>
            <a:tailEnd type="none" w="med" len="med"/>
          </a:ln>
        </p:spPr>
        <p:txBody>
          <a:bodyPr wrap="none" anchor="ctr">
            <a:prstTxWarp prst="textNoShape">
              <a:avLst/>
            </a:prstTxWarp>
          </a:bodyPr>
          <a:lstStyle/>
          <a:p>
            <a:endParaRPr lang="en-US"/>
          </a:p>
        </p:txBody>
      </p:sp>
      <p:sp>
        <p:nvSpPr>
          <p:cNvPr id="60" name="Line 58"/>
          <p:cNvSpPr>
            <a:spLocks noChangeShapeType="1"/>
          </p:cNvSpPr>
          <p:nvPr/>
        </p:nvSpPr>
        <p:spPr bwMode="auto">
          <a:xfrm rot="7200000" flipV="1">
            <a:off x="5498717" y="3944926"/>
            <a:ext cx="1728978" cy="0"/>
          </a:xfrm>
          <a:prstGeom prst="line">
            <a:avLst/>
          </a:prstGeom>
          <a:noFill/>
          <a:ln w="257175" cap="flat" cmpd="sng" algn="ctr">
            <a:solidFill>
              <a:srgbClr val="3C861C"/>
            </a:solidFill>
            <a:prstDash val="solid"/>
            <a:round/>
            <a:headEnd type="none" w="med" len="med"/>
            <a:tailEnd type="none" w="med" len="med"/>
          </a:ln>
        </p:spPr>
        <p:txBody>
          <a:bodyPr wrap="none" anchor="ctr">
            <a:prstTxWarp prst="textNoShape">
              <a:avLst/>
            </a:prstTxWarp>
          </a:bodyPr>
          <a:lstStyle/>
          <a:p>
            <a:endParaRPr lang="en-US"/>
          </a:p>
        </p:txBody>
      </p:sp>
      <p:sp>
        <p:nvSpPr>
          <p:cNvPr id="80" name="Rectangle 79"/>
          <p:cNvSpPr/>
          <p:nvPr/>
        </p:nvSpPr>
        <p:spPr>
          <a:xfrm>
            <a:off x="6655750" y="3126412"/>
            <a:ext cx="152400"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a:off x="6477950" y="3126412"/>
            <a:ext cx="152400"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p:cNvSpPr/>
          <p:nvPr/>
        </p:nvSpPr>
        <p:spPr>
          <a:xfrm>
            <a:off x="6631114" y="3139112"/>
            <a:ext cx="22860" cy="508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a:off x="5744525" y="4418635"/>
            <a:ext cx="82550" cy="1068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a:off x="7474900" y="4415462"/>
            <a:ext cx="82550" cy="1068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rot="19974853">
            <a:off x="5825181" y="4575712"/>
            <a:ext cx="82550" cy="1397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a:xfrm rot="2324635">
            <a:off x="7392080" y="4573212"/>
            <a:ext cx="82550" cy="1397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rot="7200000">
            <a:off x="7459589" y="4560489"/>
            <a:ext cx="22860" cy="690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rot="14400000">
            <a:off x="5816351" y="4560122"/>
            <a:ext cx="22860" cy="690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51"/>
          <p:cNvSpPr>
            <a:spLocks noChangeArrowheads="1"/>
          </p:cNvSpPr>
          <p:nvPr/>
        </p:nvSpPr>
        <p:spPr bwMode="auto">
          <a:xfrm>
            <a:off x="5754055" y="3203927"/>
            <a:ext cx="1790544" cy="1823341"/>
          </a:xfrm>
          <a:prstGeom prst="ellipse">
            <a:avLst/>
          </a:prstGeom>
          <a:solidFill>
            <a:srgbClr val="1B9303">
              <a:alpha val="20000"/>
            </a:srgbClr>
          </a:solidFill>
          <a:ln w="38100">
            <a:solidFill>
              <a:srgbClr val="1B9303"/>
            </a:solidFill>
            <a:round/>
            <a:headEnd/>
            <a:tailEnd/>
          </a:ln>
        </p:spPr>
        <p:txBody>
          <a:bodyPr wrap="none" anchor="ctr">
            <a:prstTxWarp prst="textNoShape">
              <a:avLst/>
            </a:prstTxWarp>
          </a:bodyPr>
          <a:lstStyle/>
          <a:p>
            <a:endParaRPr lang="en-US"/>
          </a:p>
        </p:txBody>
      </p:sp>
      <p:sp>
        <p:nvSpPr>
          <p:cNvPr id="93" name="TextBox 7"/>
          <p:cNvSpPr txBox="1">
            <a:spLocks noChangeArrowheads="1"/>
          </p:cNvSpPr>
          <p:nvPr/>
        </p:nvSpPr>
        <p:spPr bwMode="auto">
          <a:xfrm>
            <a:off x="160680" y="6392556"/>
            <a:ext cx="4538698" cy="338554"/>
          </a:xfrm>
          <a:prstGeom prst="rect">
            <a:avLst/>
          </a:prstGeom>
          <a:noFill/>
          <a:ln w="9525">
            <a:noFill/>
            <a:miter lim="800000"/>
            <a:headEnd/>
            <a:tailEnd/>
          </a:ln>
        </p:spPr>
        <p:txBody>
          <a:bodyPr wrap="square">
            <a:spAutoFit/>
          </a:bodyPr>
          <a:lstStyle/>
          <a:p>
            <a:r>
              <a:rPr lang="en-US" sz="1600" dirty="0" smtClean="0"/>
              <a:t>R.H. </a:t>
            </a:r>
            <a:r>
              <a:rPr lang="en-US" sz="1600" dirty="0" err="1" smtClean="0"/>
              <a:t>Dalitz</a:t>
            </a:r>
            <a:r>
              <a:rPr lang="en-US" sz="1600" dirty="0" smtClean="0"/>
              <a:t>, Philos. Mag. </a:t>
            </a:r>
            <a:r>
              <a:rPr lang="en-US" sz="1600" b="1" dirty="0" smtClean="0"/>
              <a:t>44</a:t>
            </a:r>
            <a:r>
              <a:rPr lang="en-US" sz="1600" dirty="0" smtClean="0"/>
              <a:t>, 1068 (1953).</a:t>
            </a:r>
            <a:endParaRPr lang="en-US" sz="1600" dirty="0">
              <a:latin typeface="Symbol" pitchFamily="-112" charset="2"/>
            </a:endParaRPr>
          </a:p>
        </p:txBody>
      </p:sp>
      <p:cxnSp>
        <p:nvCxnSpPr>
          <p:cNvPr id="104" name="Straight Arrow Connector 103"/>
          <p:cNvCxnSpPr/>
          <p:nvPr/>
        </p:nvCxnSpPr>
        <p:spPr>
          <a:xfrm rot="10800000" flipV="1">
            <a:off x="7012870" y="2540261"/>
            <a:ext cx="469366" cy="28992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5" name="TextBox 104"/>
          <p:cNvSpPr txBox="1"/>
          <p:nvPr/>
        </p:nvSpPr>
        <p:spPr>
          <a:xfrm>
            <a:off x="7482236" y="2208923"/>
            <a:ext cx="1647959" cy="646331"/>
          </a:xfrm>
          <a:prstGeom prst="rect">
            <a:avLst/>
          </a:prstGeom>
          <a:noFill/>
        </p:spPr>
        <p:txBody>
          <a:bodyPr wrap="square" rtlCol="0">
            <a:spAutoFit/>
          </a:bodyPr>
          <a:lstStyle/>
          <a:p>
            <a:r>
              <a:rPr lang="en-US" dirty="0" smtClean="0">
                <a:solidFill>
                  <a:srgbClr val="FF0000"/>
                </a:solidFill>
              </a:rPr>
              <a:t>Energy conservation</a:t>
            </a:r>
            <a:endParaRPr lang="en-US" dirty="0">
              <a:solidFill>
                <a:srgbClr val="FF0000"/>
              </a:solidFill>
            </a:endParaRPr>
          </a:p>
        </p:txBody>
      </p:sp>
      <p:cxnSp>
        <p:nvCxnSpPr>
          <p:cNvPr id="106" name="Straight Arrow Connector 105"/>
          <p:cNvCxnSpPr/>
          <p:nvPr/>
        </p:nvCxnSpPr>
        <p:spPr>
          <a:xfrm rot="16200000" flipH="1">
            <a:off x="5791129" y="2809488"/>
            <a:ext cx="524615" cy="42794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7" name="TextBox 106"/>
          <p:cNvSpPr txBox="1"/>
          <p:nvPr/>
        </p:nvSpPr>
        <p:spPr>
          <a:xfrm>
            <a:off x="4638979" y="2168043"/>
            <a:ext cx="1647959" cy="646331"/>
          </a:xfrm>
          <a:prstGeom prst="rect">
            <a:avLst/>
          </a:prstGeom>
          <a:noFill/>
        </p:spPr>
        <p:txBody>
          <a:bodyPr wrap="square" rtlCol="0">
            <a:spAutoFit/>
          </a:bodyPr>
          <a:lstStyle/>
          <a:p>
            <a:pPr algn="r"/>
            <a:r>
              <a:rPr lang="en-US" dirty="0" smtClean="0">
                <a:solidFill>
                  <a:srgbClr val="008000"/>
                </a:solidFill>
              </a:rPr>
              <a:t>Momentum conservation</a:t>
            </a:r>
            <a:endParaRPr lang="en-US" dirty="0">
              <a:solidFill>
                <a:srgbClr val="008000"/>
              </a:solidFill>
            </a:endParaRPr>
          </a:p>
        </p:txBody>
      </p:sp>
      <p:sp>
        <p:nvSpPr>
          <p:cNvPr id="5" name="TextBox 4"/>
          <p:cNvSpPr txBox="1"/>
          <p:nvPr/>
        </p:nvSpPr>
        <p:spPr>
          <a:xfrm>
            <a:off x="3048000" y="725557"/>
            <a:ext cx="2418611" cy="707886"/>
          </a:xfrm>
          <a:prstGeom prst="rect">
            <a:avLst/>
          </a:prstGeom>
          <a:noFill/>
        </p:spPr>
        <p:txBody>
          <a:bodyPr wrap="none" rtlCol="0">
            <a:spAutoFit/>
          </a:bodyPr>
          <a:lstStyle/>
          <a:p>
            <a:r>
              <a:rPr lang="en-US" sz="4000" dirty="0" err="1" smtClean="0">
                <a:solidFill>
                  <a:srgbClr val="000090"/>
                </a:solidFill>
              </a:rPr>
              <a:t>Dalitz</a:t>
            </a:r>
            <a:r>
              <a:rPr lang="en-US" sz="4000" dirty="0" smtClean="0">
                <a:solidFill>
                  <a:srgbClr val="000090"/>
                </a:solidFill>
              </a:rPr>
              <a:t> plot</a:t>
            </a:r>
            <a:endParaRPr lang="en-US" sz="4000" dirty="0">
              <a:solidFill>
                <a:srgbClr val="000090"/>
              </a:solidFill>
            </a:endParaRPr>
          </a:p>
        </p:txBody>
      </p:sp>
    </p:spTree>
    <p:extLst>
      <p:ext uri="{BB962C8B-B14F-4D97-AF65-F5344CB8AC3E}">
        <p14:creationId xmlns:p14="http://schemas.microsoft.com/office/powerpoint/2010/main" val="1645705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mph" presetSubtype="2" fill="hold" nodeType="withEffect">
                                  <p:stCondLst>
                                    <p:cond delay="0"/>
                                  </p:stCondLst>
                                  <p:childTnLst>
                                    <p:animClr clrSpc="rgb" dir="cw">
                                      <p:cBhvr>
                                        <p:cTn id="10" dur="500" fill="hold"/>
                                        <p:tgtEl>
                                          <p:spTgt spid="89"/>
                                        </p:tgtEl>
                                        <p:attrNameLst>
                                          <p:attrName>fillcolor</p:attrName>
                                        </p:attrNameLst>
                                      </p:cBhvr>
                                      <p:to>
                                        <a:schemeClr val="bg1"/>
                                      </p:to>
                                    </p:animClr>
                                    <p:set>
                                      <p:cBhvr>
                                        <p:cTn id="11" dur="500" fill="hold"/>
                                        <p:tgtEl>
                                          <p:spTgt spid="89"/>
                                        </p:tgtEl>
                                        <p:attrNameLst>
                                          <p:attrName>fill.type</p:attrName>
                                        </p:attrNameLst>
                                      </p:cBhvr>
                                      <p:to>
                                        <p:strVal val="solid"/>
                                      </p:to>
                                    </p:set>
                                    <p:set>
                                      <p:cBhvr>
                                        <p:cTn id="12" dur="500" fill="hold"/>
                                        <p:tgtEl>
                                          <p:spTgt spid="89"/>
                                        </p:tgtEl>
                                        <p:attrNameLst>
                                          <p:attrName>fill.on</p:attrName>
                                        </p:attrNameLst>
                                      </p:cBhvr>
                                      <p:to>
                                        <p:strVal val="tru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43" grpId="0" animBg="1"/>
      <p:bldP spid="57" grpId="0" animBg="1"/>
      <p:bldP spid="6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29745" y="5644631"/>
            <a:ext cx="3258704" cy="523220"/>
          </a:xfrm>
          <a:prstGeom prst="rect">
            <a:avLst/>
          </a:prstGeom>
          <a:noFill/>
        </p:spPr>
        <p:txBody>
          <a:bodyPr wrap="none" rtlCol="0">
            <a:spAutoFit/>
          </a:bodyPr>
          <a:lstStyle/>
          <a:p>
            <a:r>
              <a:rPr lang="en-US" sz="2800" baseline="30000" dirty="0" smtClean="0">
                <a:solidFill>
                  <a:srgbClr val="0000FF"/>
                </a:solidFill>
              </a:rPr>
              <a:t>12</a:t>
            </a:r>
            <a:r>
              <a:rPr lang="en-US" sz="2800" dirty="0" smtClean="0">
                <a:solidFill>
                  <a:srgbClr val="0000FF"/>
                </a:solidFill>
              </a:rPr>
              <a:t>C+</a:t>
            </a:r>
            <a:r>
              <a:rPr lang="en-US" sz="2800" baseline="30000" dirty="0" smtClean="0">
                <a:solidFill>
                  <a:srgbClr val="0000FF"/>
                </a:solidFill>
              </a:rPr>
              <a:t>40</a:t>
            </a:r>
            <a:r>
              <a:rPr lang="en-US" sz="2800" dirty="0" smtClean="0">
                <a:solidFill>
                  <a:srgbClr val="0000FF"/>
                </a:solidFill>
              </a:rPr>
              <a:t>Ca 25MeV/u</a:t>
            </a:r>
            <a:endParaRPr lang="en-US" sz="2800" baseline="30000" dirty="0">
              <a:solidFill>
                <a:srgbClr val="0000FF"/>
              </a:solidFill>
            </a:endParaRPr>
          </a:p>
        </p:txBody>
      </p:sp>
      <p:pic>
        <p:nvPicPr>
          <p:cNvPr id="8" name="Picture 7" descr="chimera.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330" y="2499263"/>
            <a:ext cx="4445000" cy="3213100"/>
          </a:xfrm>
          <a:prstGeom prst="rect">
            <a:avLst/>
          </a:prstGeom>
        </p:spPr>
      </p:pic>
      <p:pic>
        <p:nvPicPr>
          <p:cNvPr id="3" name="Picture 2"/>
          <p:cNvPicPr>
            <a:picLocks noChangeAspect="1"/>
          </p:cNvPicPr>
          <p:nvPr/>
        </p:nvPicPr>
        <p:blipFill rotWithShape="1">
          <a:blip r:embed="rId5"/>
          <a:srcRect t="56172"/>
          <a:stretch/>
        </p:blipFill>
        <p:spPr>
          <a:xfrm>
            <a:off x="0" y="728172"/>
            <a:ext cx="9144000" cy="1572213"/>
          </a:xfrm>
          <a:prstGeom prst="rect">
            <a:avLst/>
          </a:prstGeom>
        </p:spPr>
      </p:pic>
      <p:sp>
        <p:nvSpPr>
          <p:cNvPr id="2" name="Slide Number Placeholder 1"/>
          <p:cNvSpPr>
            <a:spLocks noGrp="1"/>
          </p:cNvSpPr>
          <p:nvPr>
            <p:ph type="sldNum" sz="quarter" idx="10"/>
          </p:nvPr>
        </p:nvSpPr>
        <p:spPr/>
        <p:txBody>
          <a:bodyPr/>
          <a:lstStyle/>
          <a:p>
            <a:fld id="{413FF094-20C4-403D-864D-9E59AE1A2C16}" type="slidenum">
              <a:rPr lang="da-DK" smtClean="0">
                <a:solidFill>
                  <a:srgbClr val="03428E"/>
                </a:solidFill>
              </a:rPr>
              <a:pPr/>
              <a:t>5</a:t>
            </a:fld>
            <a:endParaRPr lang="da-DK">
              <a:solidFill>
                <a:srgbClr val="03428E"/>
              </a:solidFill>
            </a:endParaRPr>
          </a:p>
        </p:txBody>
      </p:sp>
      <p:pic>
        <p:nvPicPr>
          <p:cNvPr id="4" name="Picture 3"/>
          <p:cNvPicPr>
            <a:picLocks noChangeAspect="1"/>
          </p:cNvPicPr>
          <p:nvPr/>
        </p:nvPicPr>
        <p:blipFill>
          <a:blip r:embed="rId6"/>
          <a:stretch>
            <a:fillRect/>
          </a:stretch>
        </p:blipFill>
        <p:spPr>
          <a:xfrm>
            <a:off x="60858" y="2245263"/>
            <a:ext cx="4826000" cy="4597400"/>
          </a:xfrm>
          <a:prstGeom prst="rect">
            <a:avLst/>
          </a:prstGeom>
        </p:spPr>
      </p:pic>
      <p:pic>
        <p:nvPicPr>
          <p:cNvPr id="5" name="Picture 4"/>
          <p:cNvPicPr>
            <a:picLocks noChangeAspect="1"/>
          </p:cNvPicPr>
          <p:nvPr/>
        </p:nvPicPr>
        <p:blipFill>
          <a:blip r:embed="rId7"/>
          <a:stretch>
            <a:fillRect/>
          </a:stretch>
        </p:blipFill>
        <p:spPr>
          <a:xfrm>
            <a:off x="5257278" y="508969"/>
            <a:ext cx="3428571" cy="360000"/>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1397920812"/>
              </p:ext>
            </p:extLst>
          </p:nvPr>
        </p:nvGraphicFramePr>
        <p:xfrm>
          <a:off x="4902733" y="4876800"/>
          <a:ext cx="4146156" cy="990599"/>
        </p:xfrm>
        <a:graphic>
          <a:graphicData uri="http://schemas.openxmlformats.org/presentationml/2006/ole">
            <mc:AlternateContent xmlns:mc="http://schemas.openxmlformats.org/markup-compatibility/2006">
              <mc:Choice xmlns:v="urn:schemas-microsoft-com:vml" Requires="v">
                <p:oleObj spid="_x0000_s57457" name="Equation" r:id="rId8" imgW="1930400" imgH="444500" progId="Equation.3">
                  <p:embed/>
                </p:oleObj>
              </mc:Choice>
              <mc:Fallback>
                <p:oleObj name="Equation" r:id="rId8" imgW="1930400" imgH="444500" progId="Equation.3">
                  <p:embed/>
                  <p:pic>
                    <p:nvPicPr>
                      <p:cNvPr id="0" name=""/>
                      <p:cNvPicPr/>
                      <p:nvPr/>
                    </p:nvPicPr>
                    <p:blipFill>
                      <a:blip r:embed="rId9"/>
                      <a:stretch>
                        <a:fillRect/>
                      </a:stretch>
                    </p:blipFill>
                    <p:spPr>
                      <a:xfrm>
                        <a:off x="4902733" y="4876800"/>
                        <a:ext cx="4146156" cy="990599"/>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805475244"/>
              </p:ext>
            </p:extLst>
          </p:nvPr>
        </p:nvGraphicFramePr>
        <p:xfrm>
          <a:off x="5800725" y="3116263"/>
          <a:ext cx="2347913" cy="955675"/>
        </p:xfrm>
        <a:graphic>
          <a:graphicData uri="http://schemas.openxmlformats.org/presentationml/2006/ole">
            <mc:AlternateContent xmlns:mc="http://schemas.openxmlformats.org/markup-compatibility/2006">
              <mc:Choice xmlns:v="urn:schemas-microsoft-com:vml" Requires="v">
                <p:oleObj spid="_x0000_s57458" name="Equation" r:id="rId10" imgW="1092200" imgH="444500" progId="Equation.3">
                  <p:embed/>
                </p:oleObj>
              </mc:Choice>
              <mc:Fallback>
                <p:oleObj name="Equation" r:id="rId10" imgW="1092200" imgH="444500" progId="Equation.3">
                  <p:embed/>
                  <p:pic>
                    <p:nvPicPr>
                      <p:cNvPr id="0" name=""/>
                      <p:cNvPicPr/>
                      <p:nvPr/>
                    </p:nvPicPr>
                    <p:blipFill>
                      <a:blip r:embed="rId11"/>
                      <a:stretch>
                        <a:fillRect/>
                      </a:stretch>
                    </p:blipFill>
                    <p:spPr>
                      <a:xfrm>
                        <a:off x="5800725" y="3116263"/>
                        <a:ext cx="2347913" cy="955675"/>
                      </a:xfrm>
                      <a:prstGeom prst="rect">
                        <a:avLst/>
                      </a:prstGeom>
                    </p:spPr>
                  </p:pic>
                </p:oleObj>
              </mc:Fallback>
            </mc:AlternateContent>
          </a:graphicData>
        </a:graphic>
      </p:graphicFrame>
      <p:pic>
        <p:nvPicPr>
          <p:cNvPr id="10" name="Picture 9"/>
          <p:cNvPicPr>
            <a:picLocks noChangeAspect="1"/>
          </p:cNvPicPr>
          <p:nvPr/>
        </p:nvPicPr>
        <p:blipFill>
          <a:blip r:embed="rId12"/>
          <a:stretch>
            <a:fillRect/>
          </a:stretch>
        </p:blipFill>
        <p:spPr>
          <a:xfrm>
            <a:off x="4878013" y="2981188"/>
            <a:ext cx="4140575" cy="2880000"/>
          </a:xfrm>
          <a:prstGeom prst="rect">
            <a:avLst/>
          </a:prstGeom>
        </p:spPr>
      </p:pic>
    </p:spTree>
    <p:extLst>
      <p:ext uri="{BB962C8B-B14F-4D97-AF65-F5344CB8AC3E}">
        <p14:creationId xmlns:p14="http://schemas.microsoft.com/office/powerpoint/2010/main" val="292600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13FF094-20C4-403D-864D-9E59AE1A2C16}" type="slidenum">
              <a:rPr lang="da-DK" smtClean="0">
                <a:solidFill>
                  <a:srgbClr val="03428E"/>
                </a:solidFill>
              </a:rPr>
              <a:pPr/>
              <a:t>6</a:t>
            </a:fld>
            <a:endParaRPr lang="da-DK">
              <a:solidFill>
                <a:srgbClr val="03428E"/>
              </a:solidFill>
            </a:endParaRPr>
          </a:p>
        </p:txBody>
      </p:sp>
      <p:pic>
        <p:nvPicPr>
          <p:cNvPr id="3" name="Picture 2"/>
          <p:cNvPicPr>
            <a:picLocks noChangeAspect="1"/>
          </p:cNvPicPr>
          <p:nvPr/>
        </p:nvPicPr>
        <p:blipFill>
          <a:blip r:embed="rId2"/>
          <a:stretch>
            <a:fillRect/>
          </a:stretch>
        </p:blipFill>
        <p:spPr>
          <a:xfrm>
            <a:off x="1055309" y="1495936"/>
            <a:ext cx="6557569" cy="5040000"/>
          </a:xfrm>
          <a:prstGeom prst="rect">
            <a:avLst/>
          </a:prstGeom>
        </p:spPr>
      </p:pic>
      <p:sp>
        <p:nvSpPr>
          <p:cNvPr id="4" name="Rectangle 3"/>
          <p:cNvSpPr/>
          <p:nvPr/>
        </p:nvSpPr>
        <p:spPr>
          <a:xfrm>
            <a:off x="214031" y="6098958"/>
            <a:ext cx="3023922" cy="369332"/>
          </a:xfrm>
          <a:prstGeom prst="rect">
            <a:avLst/>
          </a:prstGeom>
        </p:spPr>
        <p:txBody>
          <a:bodyPr wrap="none">
            <a:spAutoFit/>
          </a:bodyPr>
          <a:lstStyle/>
          <a:p>
            <a:r>
              <a:rPr lang="en-US" dirty="0">
                <a:solidFill>
                  <a:srgbClr val="FF0000"/>
                </a:solidFill>
              </a:rPr>
              <a:t>arXiv:1112.2136v1 [</a:t>
            </a:r>
            <a:r>
              <a:rPr lang="en-US" dirty="0" err="1">
                <a:solidFill>
                  <a:srgbClr val="FF0000"/>
                </a:solidFill>
              </a:rPr>
              <a:t>nucl-th</a:t>
            </a:r>
            <a:r>
              <a:rPr lang="en-US" dirty="0">
                <a:solidFill>
                  <a:srgbClr val="FF0000"/>
                </a:solidFill>
              </a:rPr>
              <a:t>] </a:t>
            </a:r>
          </a:p>
        </p:txBody>
      </p:sp>
      <p:sp>
        <p:nvSpPr>
          <p:cNvPr id="6" name="Rectangle 5"/>
          <p:cNvSpPr/>
          <p:nvPr/>
        </p:nvSpPr>
        <p:spPr>
          <a:xfrm>
            <a:off x="1168330" y="733862"/>
            <a:ext cx="6547880" cy="707886"/>
          </a:xfrm>
          <a:prstGeom prst="rect">
            <a:avLst/>
          </a:prstGeom>
        </p:spPr>
        <p:txBody>
          <a:bodyPr wrap="none">
            <a:spAutoFit/>
          </a:bodyPr>
          <a:lstStyle/>
          <a:p>
            <a:r>
              <a:rPr lang="en-US" sz="4000" dirty="0" smtClean="0">
                <a:solidFill>
                  <a:schemeClr val="bg2"/>
                </a:solidFill>
                <a:latin typeface="AU Passata"/>
                <a:cs typeface="AU Passata"/>
              </a:rPr>
              <a:t>3</a:t>
            </a:r>
            <a:r>
              <a:rPr lang="en-US" sz="4000" dirty="0" smtClean="0">
                <a:solidFill>
                  <a:schemeClr val="bg2"/>
                </a:solidFill>
                <a:latin typeface="Symbol" charset="2"/>
                <a:cs typeface="Symbol" charset="2"/>
              </a:rPr>
              <a:t>a</a:t>
            </a:r>
            <a:r>
              <a:rPr lang="en-US" sz="4000" dirty="0" smtClean="0">
                <a:solidFill>
                  <a:schemeClr val="bg2"/>
                </a:solidFill>
                <a:latin typeface="AU Passata"/>
                <a:cs typeface="AU Passata"/>
              </a:rPr>
              <a:t>-rate at low temperatures </a:t>
            </a:r>
            <a:endParaRPr lang="en-US" sz="4000" dirty="0">
              <a:solidFill>
                <a:schemeClr val="bg2"/>
              </a:solidFill>
              <a:latin typeface="AU Passata"/>
              <a:cs typeface="AU Passata"/>
            </a:endParaRPr>
          </a:p>
        </p:txBody>
      </p:sp>
      <p:grpSp>
        <p:nvGrpSpPr>
          <p:cNvPr id="13" name="Group 12"/>
          <p:cNvGrpSpPr/>
          <p:nvPr/>
        </p:nvGrpSpPr>
        <p:grpSpPr>
          <a:xfrm>
            <a:off x="4483006" y="2347736"/>
            <a:ext cx="4569878" cy="1135386"/>
            <a:chOff x="4078966" y="2520932"/>
            <a:chExt cx="4569878" cy="1135386"/>
          </a:xfrm>
        </p:grpSpPr>
        <p:cxnSp>
          <p:nvCxnSpPr>
            <p:cNvPr id="7" name="Straight Arrow Connector 6"/>
            <p:cNvCxnSpPr/>
            <p:nvPr/>
          </p:nvCxnSpPr>
          <p:spPr>
            <a:xfrm flipH="1">
              <a:off x="4078966" y="2963541"/>
              <a:ext cx="2886079" cy="692777"/>
            </a:xfrm>
            <a:prstGeom prst="straightConnector1">
              <a:avLst/>
            </a:prstGeom>
            <a:ln>
              <a:solidFill>
                <a:schemeClr val="bg2">
                  <a:lumMod val="40000"/>
                  <a:lumOff val="60000"/>
                </a:schemeClr>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965045" y="2520932"/>
              <a:ext cx="1683799" cy="861774"/>
            </a:xfrm>
            <a:prstGeom prst="rect">
              <a:avLst/>
            </a:prstGeom>
            <a:noFill/>
          </p:spPr>
          <p:txBody>
            <a:bodyPr wrap="none" rtlCol="0">
              <a:spAutoFit/>
            </a:bodyPr>
            <a:lstStyle/>
            <a:p>
              <a:r>
                <a:rPr lang="en-US" sz="2500" baseline="30000" dirty="0" smtClean="0">
                  <a:solidFill>
                    <a:schemeClr val="bg2">
                      <a:lumMod val="40000"/>
                      <a:lumOff val="60000"/>
                    </a:schemeClr>
                  </a:solidFill>
                </a:rPr>
                <a:t>8</a:t>
              </a:r>
              <a:r>
                <a:rPr lang="en-US" sz="2500" dirty="0" smtClean="0">
                  <a:solidFill>
                    <a:schemeClr val="bg2">
                      <a:lumMod val="40000"/>
                      <a:lumOff val="60000"/>
                    </a:schemeClr>
                  </a:solidFill>
                </a:rPr>
                <a:t>Be </a:t>
              </a:r>
            </a:p>
            <a:p>
              <a:r>
                <a:rPr lang="en-US" sz="2500" dirty="0" smtClean="0">
                  <a:solidFill>
                    <a:schemeClr val="bg2">
                      <a:lumMod val="40000"/>
                      <a:lumOff val="60000"/>
                    </a:schemeClr>
                  </a:solidFill>
                </a:rPr>
                <a:t>resonance</a:t>
              </a:r>
              <a:endParaRPr lang="en-US" sz="2500" baseline="30000" dirty="0">
                <a:solidFill>
                  <a:schemeClr val="bg2">
                    <a:lumMod val="40000"/>
                    <a:lumOff val="60000"/>
                  </a:schemeClr>
                </a:solidFill>
              </a:endParaRPr>
            </a:p>
          </p:txBody>
        </p:sp>
      </p:grpSp>
    </p:spTree>
    <p:extLst>
      <p:ext uri="{BB962C8B-B14F-4D97-AF65-F5344CB8AC3E}">
        <p14:creationId xmlns:p14="http://schemas.microsoft.com/office/powerpoint/2010/main" val="375670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18"/>
          <p:cNvSpPr>
            <a:spLocks noChangeArrowheads="1"/>
          </p:cNvSpPr>
          <p:nvPr/>
        </p:nvSpPr>
        <p:spPr bwMode="auto">
          <a:xfrm>
            <a:off x="3870720" y="2281199"/>
            <a:ext cx="4078080" cy="345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lstStyle/>
          <a:p>
            <a:pPr algn="ctr" defTabSz="829452">
              <a:spcBef>
                <a:spcPct val="20000"/>
              </a:spcBef>
            </a:pPr>
            <a:endParaRPr lang="en-US" sz="2500">
              <a:latin typeface="Arial" charset="0"/>
              <a:cs typeface="ＭＳ Ｐゴシック" charset="0"/>
            </a:endParaRPr>
          </a:p>
          <a:p>
            <a:pPr algn="ctr" defTabSz="829452">
              <a:spcBef>
                <a:spcPct val="20000"/>
              </a:spcBef>
            </a:pPr>
            <a:endParaRPr lang="en-US" sz="3300">
              <a:latin typeface="Arial" charset="0"/>
              <a:cs typeface="ＭＳ Ｐゴシック" charset="0"/>
            </a:endParaRPr>
          </a:p>
        </p:txBody>
      </p:sp>
      <p:sp>
        <p:nvSpPr>
          <p:cNvPr id="40965" name="Text Box 20"/>
          <p:cNvSpPr txBox="1">
            <a:spLocks noChangeArrowheads="1"/>
          </p:cNvSpPr>
          <p:nvPr/>
        </p:nvSpPr>
        <p:spPr bwMode="auto">
          <a:xfrm>
            <a:off x="6075222" y="5105470"/>
            <a:ext cx="668160" cy="422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algn="ctr" defTabSz="829452">
              <a:spcBef>
                <a:spcPct val="50000"/>
              </a:spcBef>
            </a:pPr>
            <a:r>
              <a:rPr lang="en-US" sz="2200" baseline="30000">
                <a:cs typeface="ＭＳ Ｐゴシック" charset="0"/>
              </a:rPr>
              <a:t>12</a:t>
            </a:r>
            <a:r>
              <a:rPr lang="en-US" sz="2200">
                <a:cs typeface="ＭＳ Ｐゴシック" charset="0"/>
              </a:rPr>
              <a:t>C</a:t>
            </a:r>
          </a:p>
        </p:txBody>
      </p:sp>
      <p:sp>
        <p:nvSpPr>
          <p:cNvPr id="40967" name="Line 23"/>
          <p:cNvSpPr>
            <a:spLocks noChangeShapeType="1"/>
          </p:cNvSpPr>
          <p:nvPr/>
        </p:nvSpPr>
        <p:spPr bwMode="auto">
          <a:xfrm>
            <a:off x="5981622" y="4430040"/>
            <a:ext cx="96768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2945" tIns="41473" rIns="82945" bIns="41473" anchor="ctr"/>
          <a:lstStyle/>
          <a:p>
            <a:endParaRPr lang="en-US"/>
          </a:p>
        </p:txBody>
      </p:sp>
      <p:sp>
        <p:nvSpPr>
          <p:cNvPr id="40968" name="Line 24"/>
          <p:cNvSpPr>
            <a:spLocks noChangeShapeType="1"/>
          </p:cNvSpPr>
          <p:nvPr/>
        </p:nvSpPr>
        <p:spPr bwMode="auto">
          <a:xfrm>
            <a:off x="5981622" y="4983058"/>
            <a:ext cx="96768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2945" tIns="41473" rIns="82945" bIns="41473" anchor="ctr"/>
          <a:lstStyle/>
          <a:p>
            <a:endParaRPr lang="en-US"/>
          </a:p>
        </p:txBody>
      </p:sp>
      <p:sp>
        <p:nvSpPr>
          <p:cNvPr id="40970" name="Rectangle 26"/>
          <p:cNvSpPr>
            <a:spLocks noChangeArrowheads="1"/>
          </p:cNvSpPr>
          <p:nvPr/>
        </p:nvSpPr>
        <p:spPr bwMode="auto">
          <a:xfrm>
            <a:off x="5994582" y="3063336"/>
            <a:ext cx="967680" cy="446447"/>
          </a:xfrm>
          <a:prstGeom prst="rect">
            <a:avLst/>
          </a:prstGeom>
          <a:solidFill>
            <a:srgbClr val="B9B9B9">
              <a:alpha val="788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945" tIns="41473" rIns="82945" bIns="41473" anchor="ctr"/>
          <a:lstStyle/>
          <a:p>
            <a:pPr defTabSz="829452" eaLnBrk="0"/>
            <a:endParaRPr lang="da-DK" sz="2200">
              <a:cs typeface="ＭＳ Ｐゴシック" charset="0"/>
            </a:endParaRPr>
          </a:p>
        </p:txBody>
      </p:sp>
      <p:sp>
        <p:nvSpPr>
          <p:cNvPr id="40971" name="Line 27"/>
          <p:cNvSpPr>
            <a:spLocks noChangeShapeType="1"/>
          </p:cNvSpPr>
          <p:nvPr/>
        </p:nvSpPr>
        <p:spPr bwMode="auto">
          <a:xfrm>
            <a:off x="5981622" y="3286560"/>
            <a:ext cx="96768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2945" tIns="41473" rIns="82945" bIns="41473" anchor="ctr"/>
          <a:lstStyle/>
          <a:p>
            <a:endParaRPr lang="en-US"/>
          </a:p>
        </p:txBody>
      </p:sp>
      <p:sp>
        <p:nvSpPr>
          <p:cNvPr id="40972" name="Text Box 28"/>
          <p:cNvSpPr txBox="1">
            <a:spLocks noChangeArrowheads="1"/>
          </p:cNvSpPr>
          <p:nvPr/>
        </p:nvSpPr>
        <p:spPr bwMode="auto">
          <a:xfrm>
            <a:off x="5931222" y="3063336"/>
            <a:ext cx="1290240" cy="283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300" dirty="0">
                <a:cs typeface="ＭＳ Ｐゴシック" charset="0"/>
              </a:rPr>
              <a:t>≈10.3        </a:t>
            </a:r>
            <a:r>
              <a:rPr lang="en-US" sz="1300" dirty="0" smtClean="0">
                <a:cs typeface="ＭＳ Ｐゴシック" charset="0"/>
              </a:rPr>
              <a:t> (</a:t>
            </a:r>
            <a:r>
              <a:rPr lang="en-US" sz="1300" dirty="0">
                <a:cs typeface="ＭＳ Ｐゴシック" charset="0"/>
              </a:rPr>
              <a:t>0</a:t>
            </a:r>
            <a:r>
              <a:rPr lang="en-US" sz="1300" baseline="30000" dirty="0">
                <a:cs typeface="ＭＳ Ｐゴシック" charset="0"/>
              </a:rPr>
              <a:t>+</a:t>
            </a:r>
            <a:r>
              <a:rPr lang="en-US" sz="1300" dirty="0">
                <a:cs typeface="ＭＳ Ｐゴシック" charset="0"/>
              </a:rPr>
              <a:t>)</a:t>
            </a:r>
          </a:p>
        </p:txBody>
      </p:sp>
      <p:sp>
        <p:nvSpPr>
          <p:cNvPr id="40973" name="Text Box 29"/>
          <p:cNvSpPr txBox="1">
            <a:spLocks noChangeArrowheads="1"/>
          </p:cNvSpPr>
          <p:nvPr/>
        </p:nvSpPr>
        <p:spPr bwMode="auto">
          <a:xfrm>
            <a:off x="5900982" y="4188094"/>
            <a:ext cx="1290240" cy="283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300">
                <a:cs typeface="ＭＳ Ｐゴシック" charset="0"/>
              </a:rPr>
              <a:t>4.44	2</a:t>
            </a:r>
            <a:r>
              <a:rPr lang="en-US" sz="1300" baseline="30000">
                <a:cs typeface="ＭＳ Ｐゴシック" charset="0"/>
              </a:rPr>
              <a:t>+</a:t>
            </a:r>
            <a:endParaRPr lang="en-US" sz="2200">
              <a:cs typeface="ＭＳ Ｐゴシック" charset="0"/>
            </a:endParaRPr>
          </a:p>
        </p:txBody>
      </p:sp>
      <p:sp>
        <p:nvSpPr>
          <p:cNvPr id="40974" name="Text Box 30"/>
          <p:cNvSpPr txBox="1">
            <a:spLocks noChangeArrowheads="1"/>
          </p:cNvSpPr>
          <p:nvPr/>
        </p:nvSpPr>
        <p:spPr bwMode="auto">
          <a:xfrm>
            <a:off x="5889462" y="4741113"/>
            <a:ext cx="1290240" cy="283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300">
                <a:cs typeface="ＭＳ Ｐゴシック" charset="0"/>
              </a:rPr>
              <a:t>g.s.	0</a:t>
            </a:r>
            <a:r>
              <a:rPr lang="en-US" sz="1300" baseline="30000">
                <a:cs typeface="ＭＳ Ｐゴシック" charset="0"/>
              </a:rPr>
              <a:t>+</a:t>
            </a:r>
            <a:endParaRPr lang="en-US" sz="2200">
              <a:cs typeface="ＭＳ Ｐゴシック" charset="0"/>
            </a:endParaRPr>
          </a:p>
        </p:txBody>
      </p:sp>
      <p:sp>
        <p:nvSpPr>
          <p:cNvPr id="40975" name="Line 31"/>
          <p:cNvSpPr>
            <a:spLocks noChangeShapeType="1"/>
          </p:cNvSpPr>
          <p:nvPr/>
        </p:nvSpPr>
        <p:spPr bwMode="auto">
          <a:xfrm>
            <a:off x="5981622" y="3911585"/>
            <a:ext cx="96768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2945" tIns="41473" rIns="82945" bIns="41473" anchor="ctr"/>
          <a:lstStyle/>
          <a:p>
            <a:endParaRPr lang="en-US"/>
          </a:p>
        </p:txBody>
      </p:sp>
      <p:sp>
        <p:nvSpPr>
          <p:cNvPr id="40976" name="Text Box 32"/>
          <p:cNvSpPr txBox="1">
            <a:spLocks noChangeArrowheads="1"/>
          </p:cNvSpPr>
          <p:nvPr/>
        </p:nvSpPr>
        <p:spPr bwMode="auto">
          <a:xfrm>
            <a:off x="5900982" y="3669640"/>
            <a:ext cx="1290240" cy="283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300">
                <a:cs typeface="ＭＳ Ｐゴシック" charset="0"/>
              </a:rPr>
              <a:t>7.65	0</a:t>
            </a:r>
            <a:r>
              <a:rPr lang="en-US" sz="1300" baseline="30000">
                <a:cs typeface="ＭＳ Ｐゴシック" charset="0"/>
              </a:rPr>
              <a:t>+</a:t>
            </a:r>
            <a:endParaRPr lang="en-US" sz="2200">
              <a:cs typeface="ＭＳ Ｐゴシック" charset="0"/>
            </a:endParaRPr>
          </a:p>
        </p:txBody>
      </p:sp>
      <p:sp>
        <p:nvSpPr>
          <p:cNvPr id="40977" name="Line 33"/>
          <p:cNvSpPr>
            <a:spLocks noChangeShapeType="1"/>
          </p:cNvSpPr>
          <p:nvPr/>
        </p:nvSpPr>
        <p:spPr bwMode="auto">
          <a:xfrm>
            <a:off x="5981622" y="3565949"/>
            <a:ext cx="96768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2945" tIns="41473" rIns="82945" bIns="41473" anchor="ctr"/>
          <a:lstStyle/>
          <a:p>
            <a:endParaRPr lang="en-US"/>
          </a:p>
        </p:txBody>
      </p:sp>
      <p:sp>
        <p:nvSpPr>
          <p:cNvPr id="40978" name="Text Box 34"/>
          <p:cNvSpPr txBox="1">
            <a:spLocks noChangeArrowheads="1"/>
          </p:cNvSpPr>
          <p:nvPr/>
        </p:nvSpPr>
        <p:spPr bwMode="auto">
          <a:xfrm>
            <a:off x="5916822" y="3308162"/>
            <a:ext cx="1290240" cy="283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300">
                <a:cs typeface="ＭＳ Ｐゴシック" charset="0"/>
              </a:rPr>
              <a:t>9.64	3</a:t>
            </a:r>
            <a:r>
              <a:rPr lang="en-US" sz="1300" baseline="30000">
                <a:cs typeface="ＭＳ Ｐゴシック" charset="0"/>
              </a:rPr>
              <a:t>-</a:t>
            </a:r>
            <a:endParaRPr lang="en-US" sz="2200">
              <a:cs typeface="ＭＳ Ｐゴシック" charset="0"/>
            </a:endParaRPr>
          </a:p>
        </p:txBody>
      </p:sp>
      <p:sp>
        <p:nvSpPr>
          <p:cNvPr id="40979" name="Line 35"/>
          <p:cNvSpPr>
            <a:spLocks noChangeShapeType="1"/>
          </p:cNvSpPr>
          <p:nvPr/>
        </p:nvSpPr>
        <p:spPr bwMode="auto">
          <a:xfrm>
            <a:off x="5981622" y="2991328"/>
            <a:ext cx="96768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2945" tIns="41473" rIns="82945" bIns="41473" anchor="ctr"/>
          <a:lstStyle/>
          <a:p>
            <a:endParaRPr lang="en-US"/>
          </a:p>
        </p:txBody>
      </p:sp>
      <p:sp>
        <p:nvSpPr>
          <p:cNvPr id="40980" name="Text Box 36"/>
          <p:cNvSpPr txBox="1">
            <a:spLocks noChangeArrowheads="1"/>
          </p:cNvSpPr>
          <p:nvPr/>
        </p:nvSpPr>
        <p:spPr bwMode="auto">
          <a:xfrm>
            <a:off x="5900982" y="2749383"/>
            <a:ext cx="1290240" cy="283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sz="1300">
                <a:cs typeface="ＭＳ Ｐゴシック" charset="0"/>
              </a:rPr>
              <a:t>10.84	1</a:t>
            </a:r>
            <a:r>
              <a:rPr lang="en-US" sz="1300" baseline="30000">
                <a:cs typeface="ＭＳ Ｐゴシック" charset="0"/>
              </a:rPr>
              <a:t>-</a:t>
            </a:r>
            <a:endParaRPr lang="en-US" sz="2200">
              <a:cs typeface="ＭＳ Ｐゴシック" charset="0"/>
            </a:endParaRPr>
          </a:p>
        </p:txBody>
      </p:sp>
      <p:sp>
        <p:nvSpPr>
          <p:cNvPr id="40991" name="Line 47"/>
          <p:cNvSpPr>
            <a:spLocks noChangeShapeType="1"/>
          </p:cNvSpPr>
          <p:nvPr/>
        </p:nvSpPr>
        <p:spPr bwMode="auto">
          <a:xfrm>
            <a:off x="5553942" y="3983593"/>
            <a:ext cx="2041920" cy="144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lIns="82945" tIns="41473" rIns="82945" bIns="41473" anchor="ctr"/>
          <a:lstStyle/>
          <a:p>
            <a:endParaRPr lang="en-US"/>
          </a:p>
        </p:txBody>
      </p:sp>
      <p:sp>
        <p:nvSpPr>
          <p:cNvPr id="40992" name="Text Box 48"/>
          <p:cNvSpPr txBox="1">
            <a:spLocks noChangeArrowheads="1"/>
          </p:cNvSpPr>
          <p:nvPr/>
        </p:nvSpPr>
        <p:spPr bwMode="auto">
          <a:xfrm>
            <a:off x="7595862" y="3792053"/>
            <a:ext cx="1013760" cy="39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defTabSz="829452">
              <a:spcBef>
                <a:spcPct val="50000"/>
              </a:spcBef>
            </a:pPr>
            <a:r>
              <a:rPr lang="en-US">
                <a:latin typeface="Symbol" charset="0"/>
                <a:cs typeface="ＭＳ Ｐゴシック" charset="0"/>
                <a:sym typeface="Symbol" charset="0"/>
              </a:rPr>
              <a:t></a:t>
            </a:r>
            <a:endParaRPr lang="en-US" sz="2200">
              <a:latin typeface="Helvetica" charset="0"/>
              <a:cs typeface="ＭＳ Ｐゴシック" charset="0"/>
            </a:endParaRPr>
          </a:p>
        </p:txBody>
      </p:sp>
      <p:sp>
        <p:nvSpPr>
          <p:cNvPr id="40993" name="Rectangle 49"/>
          <p:cNvSpPr>
            <a:spLocks noChangeArrowheads="1"/>
          </p:cNvSpPr>
          <p:nvPr/>
        </p:nvSpPr>
        <p:spPr bwMode="auto">
          <a:xfrm>
            <a:off x="5107542" y="3839578"/>
            <a:ext cx="463082" cy="283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45" tIns="41473" rIns="82945" bIns="41473">
            <a:spAutoFit/>
          </a:bodyPr>
          <a:lstStyle/>
          <a:p>
            <a:pPr defTabSz="829452" eaLnBrk="0"/>
            <a:r>
              <a:rPr lang="en-US" sz="1300">
                <a:cs typeface="ＭＳ Ｐゴシック" charset="0"/>
              </a:rPr>
              <a:t>7.27</a:t>
            </a:r>
          </a:p>
        </p:txBody>
      </p:sp>
      <p:sp>
        <p:nvSpPr>
          <p:cNvPr id="41020" name="Rectangle 5"/>
          <p:cNvSpPr>
            <a:spLocks noChangeArrowheads="1"/>
          </p:cNvSpPr>
          <p:nvPr/>
        </p:nvSpPr>
        <p:spPr bwMode="auto">
          <a:xfrm>
            <a:off x="1020607" y="3774050"/>
            <a:ext cx="2792758" cy="3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829452" eaLnBrk="0">
              <a:spcAft>
                <a:spcPct val="20000"/>
              </a:spcAft>
            </a:pPr>
            <a:r>
              <a:rPr lang="en-US" sz="1600" b="1" dirty="0" smtClean="0">
                <a:cs typeface="AU Passata"/>
              </a:rPr>
              <a:t>Haruhiko Morinaga (TUM)</a:t>
            </a:r>
            <a:endParaRPr lang="en-US" sz="1600" dirty="0">
              <a:latin typeface="AU Passata"/>
              <a:cs typeface="AU Passata"/>
            </a:endParaRPr>
          </a:p>
        </p:txBody>
      </p:sp>
      <p:sp>
        <p:nvSpPr>
          <p:cNvPr id="41000" name="Oval 90"/>
          <p:cNvSpPr>
            <a:spLocks noChangeArrowheads="1"/>
          </p:cNvSpPr>
          <p:nvPr/>
        </p:nvSpPr>
        <p:spPr bwMode="auto">
          <a:xfrm>
            <a:off x="5660502" y="3653798"/>
            <a:ext cx="1589760" cy="414764"/>
          </a:xfrm>
          <a:prstGeom prst="ellipse">
            <a:avLst/>
          </a:prstGeom>
          <a:noFill/>
          <a:ln w="38100">
            <a:solidFill>
              <a:srgbClr val="B46F0E"/>
            </a:solidFill>
            <a:round/>
            <a:headEnd/>
            <a:tailEnd/>
          </a:ln>
          <a:extLst>
            <a:ext uri="{909E8E84-426E-40DD-AFC4-6F175D3DCCD1}">
              <a14:hiddenFill xmlns:a14="http://schemas.microsoft.com/office/drawing/2010/main">
                <a:solidFill>
                  <a:srgbClr val="FFFFFF"/>
                </a:solidFill>
              </a14:hiddenFill>
            </a:ext>
          </a:extLst>
        </p:spPr>
        <p:txBody>
          <a:bodyPr wrap="none" lIns="82945" tIns="41473" rIns="82945" bIns="41473" anchor="ctr"/>
          <a:lstStyle/>
          <a:p>
            <a:pPr defTabSz="829452" eaLnBrk="0"/>
            <a:endParaRPr lang="da-DK" sz="2200">
              <a:latin typeface="Arial" charset="0"/>
              <a:cs typeface="ＭＳ Ｐゴシック" charset="0"/>
            </a:endParaRPr>
          </a:p>
        </p:txBody>
      </p:sp>
      <p:pic>
        <p:nvPicPr>
          <p:cNvPr id="3" name="Picture 2"/>
          <p:cNvPicPr>
            <a:picLocks noChangeAspect="1"/>
          </p:cNvPicPr>
          <p:nvPr/>
        </p:nvPicPr>
        <p:blipFill>
          <a:blip r:embed="rId3"/>
          <a:stretch>
            <a:fillRect/>
          </a:stretch>
        </p:blipFill>
        <p:spPr>
          <a:xfrm>
            <a:off x="1145893" y="4567316"/>
            <a:ext cx="2724827" cy="1080000"/>
          </a:xfrm>
          <a:prstGeom prst="rect">
            <a:avLst/>
          </a:prstGeom>
        </p:spPr>
      </p:pic>
      <p:pic>
        <p:nvPicPr>
          <p:cNvPr id="65" name="Picture 5"/>
          <p:cNvPicPr>
            <a:picLocks noChangeAspect="1" noChangeArrowheads="1"/>
          </p:cNvPicPr>
          <p:nvPr/>
        </p:nvPicPr>
        <p:blipFill>
          <a:blip r:embed="rId4">
            <a:extLst>
              <a:ext uri="{28A0092B-C50C-407E-A947-70E740481C1C}">
                <a14:useLocalDpi xmlns:a14="http://schemas.microsoft.com/office/drawing/2010/main" val="0"/>
              </a:ext>
            </a:extLst>
          </a:blip>
          <a:srcRect l="10420" t="25803" r="9180"/>
          <a:stretch>
            <a:fillRect/>
          </a:stretch>
        </p:blipFill>
        <p:spPr bwMode="auto">
          <a:xfrm>
            <a:off x="3505505" y="1550881"/>
            <a:ext cx="5554663"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FF"/>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2" name="Group 1"/>
          <p:cNvGrpSpPr/>
          <p:nvPr/>
        </p:nvGrpSpPr>
        <p:grpSpPr>
          <a:xfrm>
            <a:off x="1145892" y="2718604"/>
            <a:ext cx="7098645" cy="3626985"/>
            <a:chOff x="1145892" y="2718604"/>
            <a:chExt cx="7098645" cy="3626985"/>
          </a:xfrm>
        </p:grpSpPr>
        <p:sp>
          <p:nvSpPr>
            <p:cNvPr id="56" name="Text Box 98"/>
            <p:cNvSpPr txBox="1">
              <a:spLocks noChangeArrowheads="1"/>
            </p:cNvSpPr>
            <p:nvPr/>
          </p:nvSpPr>
          <p:spPr bwMode="auto">
            <a:xfrm>
              <a:off x="1145892" y="5868535"/>
              <a:ext cx="2935041"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a:defRPr sz="2000">
                  <a:solidFill>
                    <a:schemeClr val="tx1"/>
                  </a:solidFill>
                  <a:latin typeface="Candara" charset="0"/>
                  <a:ea typeface="ＭＳ Ｐゴシック" charset="0"/>
                  <a:cs typeface="Arial Unicode MS" charset="0"/>
                </a:defRPr>
              </a:lvl1pPr>
              <a:lvl2pPr marL="37931725" indent="-37474525" eaLnBrk="0">
                <a:defRPr sz="2000">
                  <a:solidFill>
                    <a:schemeClr val="tx1"/>
                  </a:solidFill>
                  <a:latin typeface="Candara" charset="0"/>
                  <a:ea typeface="Arial Unicode MS" charset="0"/>
                  <a:cs typeface="Arial Unicode MS" charset="0"/>
                </a:defRPr>
              </a:lvl2pPr>
              <a:lvl3pPr eaLnBrk="0">
                <a:defRPr sz="2000">
                  <a:solidFill>
                    <a:schemeClr val="tx1"/>
                  </a:solidFill>
                  <a:latin typeface="Candara" charset="0"/>
                  <a:ea typeface="Arial Unicode MS" charset="0"/>
                  <a:cs typeface="Arial Unicode MS" charset="0"/>
                </a:defRPr>
              </a:lvl3pPr>
              <a:lvl4pPr eaLnBrk="0">
                <a:defRPr sz="2000">
                  <a:solidFill>
                    <a:schemeClr val="tx1"/>
                  </a:solidFill>
                  <a:latin typeface="Candara" charset="0"/>
                  <a:ea typeface="Arial Unicode MS" charset="0"/>
                  <a:cs typeface="Arial Unicode MS" charset="0"/>
                </a:defRPr>
              </a:lvl4pPr>
              <a:lvl5pPr eaLnBrk="0">
                <a:defRPr sz="2000">
                  <a:solidFill>
                    <a:schemeClr val="tx1"/>
                  </a:solidFill>
                  <a:latin typeface="Candara" charset="0"/>
                  <a:ea typeface="Arial Unicode MS" charset="0"/>
                  <a:cs typeface="Arial Unicode MS" charset="0"/>
                </a:defRPr>
              </a:lvl5pPr>
              <a:lvl6pPr marL="4572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6pPr>
              <a:lvl7pPr marL="9144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7pPr>
              <a:lvl8pPr marL="13716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8pPr>
              <a:lvl9pPr marL="1828800" eaLnBrk="0" fontAlgn="base" hangingPunct="0">
                <a:lnSpc>
                  <a:spcPct val="96000"/>
                </a:lnSpc>
                <a:spcBef>
                  <a:spcPct val="0"/>
                </a:spcBef>
                <a:spcAft>
                  <a:spcPct val="0"/>
                </a:spcAft>
                <a:defRPr sz="2000">
                  <a:solidFill>
                    <a:schemeClr val="tx1"/>
                  </a:solidFill>
                  <a:latin typeface="Candara" charset="0"/>
                  <a:ea typeface="Arial Unicode MS" charset="0"/>
                  <a:cs typeface="Arial Unicode MS" charset="0"/>
                </a:defRPr>
              </a:lvl9pPr>
            </a:lstStyle>
            <a:p>
              <a:pPr algn="ctr" defTabSz="829452">
                <a:spcBef>
                  <a:spcPct val="50000"/>
                </a:spcBef>
              </a:pPr>
              <a:r>
                <a:rPr lang="en-US" sz="2500" dirty="0">
                  <a:solidFill>
                    <a:srgbClr val="000090"/>
                  </a:solidFill>
                  <a:latin typeface="AU Passata"/>
                  <a:cs typeface="AU Passata"/>
                </a:rPr>
                <a:t>J</a:t>
              </a:r>
              <a:r>
                <a:rPr lang="en-US" sz="2500" baseline="30000" dirty="0">
                  <a:solidFill>
                    <a:srgbClr val="000090"/>
                  </a:solidFill>
                  <a:latin typeface="AU Passata"/>
                  <a:cs typeface="AU Passata"/>
                  <a:sym typeface="Symbol" charset="0"/>
                </a:rPr>
                <a:t></a:t>
              </a:r>
              <a:r>
                <a:rPr lang="en-US" sz="2500" dirty="0">
                  <a:solidFill>
                    <a:srgbClr val="000090"/>
                  </a:solidFill>
                  <a:latin typeface="AU Passata"/>
                  <a:cs typeface="AU Passata"/>
                </a:rPr>
                <a:t>=2</a:t>
              </a:r>
              <a:r>
                <a:rPr lang="en-US" sz="2500" baseline="30000" dirty="0" smtClean="0">
                  <a:solidFill>
                    <a:srgbClr val="000090"/>
                  </a:solidFill>
                  <a:latin typeface="AU Passata"/>
                  <a:cs typeface="AU Passata"/>
                </a:rPr>
                <a:t>+</a:t>
              </a:r>
              <a:r>
                <a:rPr lang="en-US" sz="2500" dirty="0" smtClean="0">
                  <a:solidFill>
                    <a:srgbClr val="000090"/>
                  </a:solidFill>
                  <a:latin typeface="AU Passata"/>
                  <a:cs typeface="AU Passata"/>
                </a:rPr>
                <a:t>      E</a:t>
              </a:r>
              <a:r>
                <a:rPr lang="en-US" sz="2500" dirty="0">
                  <a:solidFill>
                    <a:srgbClr val="000090"/>
                  </a:solidFill>
                  <a:latin typeface="AU Passata"/>
                  <a:cs typeface="AU Passata"/>
                </a:rPr>
                <a:t>≈9.7 MeV</a:t>
              </a:r>
            </a:p>
          </p:txBody>
        </p:sp>
        <p:sp>
          <p:nvSpPr>
            <p:cNvPr id="27" name="TextBox 26"/>
            <p:cNvSpPr txBox="1"/>
            <p:nvPr/>
          </p:nvSpPr>
          <p:spPr>
            <a:xfrm>
              <a:off x="7227327" y="2718604"/>
              <a:ext cx="1017210" cy="707886"/>
            </a:xfrm>
            <a:prstGeom prst="rect">
              <a:avLst/>
            </a:prstGeom>
            <a:noFill/>
          </p:spPr>
          <p:txBody>
            <a:bodyPr wrap="none" rtlCol="0">
              <a:spAutoFit/>
            </a:bodyPr>
            <a:lstStyle/>
            <a:p>
              <a:r>
                <a:rPr lang="en-US" sz="4000" dirty="0" smtClean="0">
                  <a:solidFill>
                    <a:srgbClr val="000090"/>
                  </a:solidFill>
                </a:rPr>
                <a:t>2</a:t>
              </a:r>
              <a:r>
                <a:rPr lang="en-US" sz="4000" baseline="30000" dirty="0" smtClean="0">
                  <a:solidFill>
                    <a:srgbClr val="000090"/>
                  </a:solidFill>
                </a:rPr>
                <a:t>+ </a:t>
              </a:r>
              <a:r>
                <a:rPr lang="en-US" sz="4000" dirty="0" smtClean="0">
                  <a:solidFill>
                    <a:srgbClr val="000090"/>
                  </a:solidFill>
                </a:rPr>
                <a:t>?</a:t>
              </a:r>
              <a:endParaRPr lang="en-US" sz="4000" dirty="0">
                <a:solidFill>
                  <a:srgbClr val="000090"/>
                </a:solidFill>
              </a:endParaRPr>
            </a:p>
          </p:txBody>
        </p:sp>
      </p:grpSp>
      <p:pic>
        <p:nvPicPr>
          <p:cNvPr id="4" name="Picture 3" descr="ImageHandl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5857" y="1974050"/>
            <a:ext cx="2743974" cy="1800000"/>
          </a:xfrm>
          <a:prstGeom prst="rect">
            <a:avLst/>
          </a:prstGeom>
        </p:spPr>
      </p:pic>
      <p:sp>
        <p:nvSpPr>
          <p:cNvPr id="28" name="Rectangle 27"/>
          <p:cNvSpPr/>
          <p:nvPr/>
        </p:nvSpPr>
        <p:spPr>
          <a:xfrm>
            <a:off x="1168330" y="733862"/>
            <a:ext cx="6718256" cy="707886"/>
          </a:xfrm>
          <a:prstGeom prst="rect">
            <a:avLst/>
          </a:prstGeom>
        </p:spPr>
        <p:txBody>
          <a:bodyPr wrap="none">
            <a:spAutoFit/>
          </a:bodyPr>
          <a:lstStyle/>
          <a:p>
            <a:r>
              <a:rPr lang="en-US" sz="4000" dirty="0" smtClean="0">
                <a:solidFill>
                  <a:schemeClr val="bg2"/>
                </a:solidFill>
                <a:latin typeface="AU Passata"/>
                <a:cs typeface="AU Passata"/>
              </a:rPr>
              <a:t>3</a:t>
            </a:r>
            <a:r>
              <a:rPr lang="en-US" sz="4000" dirty="0" smtClean="0">
                <a:solidFill>
                  <a:schemeClr val="bg2"/>
                </a:solidFill>
                <a:latin typeface="Symbol" charset="2"/>
                <a:cs typeface="Symbol" charset="2"/>
              </a:rPr>
              <a:t>a</a:t>
            </a:r>
            <a:r>
              <a:rPr lang="en-US" sz="4000" dirty="0" smtClean="0">
                <a:solidFill>
                  <a:schemeClr val="bg2"/>
                </a:solidFill>
                <a:latin typeface="AU Passata"/>
                <a:cs typeface="AU Passata"/>
              </a:rPr>
              <a:t>-rate at high temperatures </a:t>
            </a:r>
            <a:endParaRPr lang="en-US" sz="4000" dirty="0">
              <a:solidFill>
                <a:schemeClr val="bg2"/>
              </a:solidFill>
              <a:latin typeface="AU Passata"/>
              <a:cs typeface="AU Passata"/>
            </a:endParaRPr>
          </a:p>
        </p:txBody>
      </p:sp>
    </p:spTree>
    <p:extLst>
      <p:ext uri="{BB962C8B-B14F-4D97-AF65-F5344CB8AC3E}">
        <p14:creationId xmlns:p14="http://schemas.microsoft.com/office/powerpoint/2010/main" val="2649307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0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0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2000" fill="hold"/>
                                        <p:tgtEl>
                                          <p:spTgt spid="3"/>
                                        </p:tgtEl>
                                        <p:attrNameLst>
                                          <p:attrName>r</p:attrName>
                                        </p:attrNameLst>
                                      </p:cBhvr>
                                    </p:animRot>
                                  </p:childTnLst>
                                </p:cTn>
                              </p:par>
                              <p:par>
                                <p:cTn id="19" presetID="1" presetClass="entr" presetSubtype="0" fill="hold" nodeType="withEffect">
                                  <p:stCondLst>
                                    <p:cond delay="100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0" grpId="0"/>
      <p:bldP spid="4100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64242" b="1261"/>
          <a:stretch/>
        </p:blipFill>
        <p:spPr>
          <a:xfrm>
            <a:off x="0" y="829735"/>
            <a:ext cx="9144000" cy="1168038"/>
          </a:xfrm>
          <a:prstGeom prst="rect">
            <a:avLst/>
          </a:prstGeom>
        </p:spPr>
      </p:pic>
      <p:pic>
        <p:nvPicPr>
          <p:cNvPr id="3" name="Picture 2"/>
          <p:cNvPicPr>
            <a:picLocks noChangeAspect="1"/>
          </p:cNvPicPr>
          <p:nvPr/>
        </p:nvPicPr>
        <p:blipFill>
          <a:blip r:embed="rId3"/>
          <a:stretch>
            <a:fillRect/>
          </a:stretch>
        </p:blipFill>
        <p:spPr>
          <a:xfrm>
            <a:off x="0" y="1989668"/>
            <a:ext cx="4902200" cy="3327400"/>
          </a:xfrm>
          <a:prstGeom prst="rect">
            <a:avLst/>
          </a:prstGeom>
        </p:spPr>
      </p:pic>
      <p:sp>
        <p:nvSpPr>
          <p:cNvPr id="5" name="TextBox 4"/>
          <p:cNvSpPr txBox="1"/>
          <p:nvPr/>
        </p:nvSpPr>
        <p:spPr>
          <a:xfrm>
            <a:off x="135471" y="5130805"/>
            <a:ext cx="2806945" cy="646331"/>
          </a:xfrm>
          <a:prstGeom prst="rect">
            <a:avLst/>
          </a:prstGeom>
          <a:noFill/>
        </p:spPr>
        <p:txBody>
          <a:bodyPr wrap="none" rtlCol="0">
            <a:spAutoFit/>
          </a:bodyPr>
          <a:lstStyle/>
          <a:p>
            <a:r>
              <a:rPr lang="en-US" dirty="0" smtClean="0">
                <a:solidFill>
                  <a:srgbClr val="FF0000"/>
                </a:solidFill>
              </a:rPr>
              <a:t>Phys. </a:t>
            </a:r>
            <a:r>
              <a:rPr lang="en-US" dirty="0" err="1" smtClean="0">
                <a:solidFill>
                  <a:srgbClr val="FF0000"/>
                </a:solidFill>
              </a:rPr>
              <a:t>Lett</a:t>
            </a:r>
            <a:r>
              <a:rPr lang="en-US" dirty="0" smtClean="0">
                <a:solidFill>
                  <a:srgbClr val="FF0000"/>
                </a:solidFill>
              </a:rPr>
              <a:t>. B 2011.</a:t>
            </a:r>
          </a:p>
          <a:p>
            <a:r>
              <a:rPr lang="en-US" dirty="0">
                <a:solidFill>
                  <a:srgbClr val="FF0000"/>
                </a:solidFill>
              </a:rPr>
              <a:t>Phys. Rev. </a:t>
            </a:r>
            <a:r>
              <a:rPr lang="en-US" dirty="0" smtClean="0">
                <a:solidFill>
                  <a:srgbClr val="FF0000"/>
                </a:solidFill>
              </a:rPr>
              <a:t>C36 (1987) 54..</a:t>
            </a:r>
            <a:endParaRPr lang="en-US" dirty="0">
              <a:solidFill>
                <a:srgbClr val="FF0000"/>
              </a:solidFill>
            </a:endParaRPr>
          </a:p>
        </p:txBody>
      </p:sp>
      <p:grpSp>
        <p:nvGrpSpPr>
          <p:cNvPr id="7" name="Group 6"/>
          <p:cNvGrpSpPr/>
          <p:nvPr/>
        </p:nvGrpSpPr>
        <p:grpSpPr>
          <a:xfrm>
            <a:off x="2827883" y="3357023"/>
            <a:ext cx="6321725" cy="3395113"/>
            <a:chOff x="2827883" y="3357023"/>
            <a:chExt cx="6321725" cy="3395113"/>
          </a:xfrm>
        </p:grpSpPr>
        <p:pic>
          <p:nvPicPr>
            <p:cNvPr id="4" name="Picture 3"/>
            <p:cNvPicPr>
              <a:picLocks noChangeAspect="1"/>
            </p:cNvPicPr>
            <p:nvPr/>
          </p:nvPicPr>
          <p:blipFill>
            <a:blip r:embed="rId4"/>
            <a:stretch>
              <a:fillRect/>
            </a:stretch>
          </p:blipFill>
          <p:spPr>
            <a:xfrm>
              <a:off x="2827883" y="3512136"/>
              <a:ext cx="6321725" cy="3240000"/>
            </a:xfrm>
            <a:prstGeom prst="rect">
              <a:avLst/>
            </a:prstGeom>
          </p:spPr>
        </p:pic>
        <p:sp>
          <p:nvSpPr>
            <p:cNvPr id="6" name="TextBox 5"/>
            <p:cNvSpPr txBox="1"/>
            <p:nvPr/>
          </p:nvSpPr>
          <p:spPr>
            <a:xfrm>
              <a:off x="6894267" y="3357023"/>
              <a:ext cx="2136826" cy="369332"/>
            </a:xfrm>
            <a:prstGeom prst="rect">
              <a:avLst/>
            </a:prstGeom>
            <a:noFill/>
          </p:spPr>
          <p:txBody>
            <a:bodyPr wrap="none" rtlCol="0">
              <a:spAutoFit/>
            </a:bodyPr>
            <a:lstStyle/>
            <a:p>
              <a:r>
                <a:rPr lang="en-US" dirty="0" smtClean="0">
                  <a:solidFill>
                    <a:srgbClr val="FF0000"/>
                  </a:solidFill>
                </a:rPr>
                <a:t>The </a:t>
              </a:r>
              <a:r>
                <a:rPr lang="en-US" i="1" dirty="0" smtClean="0">
                  <a:solidFill>
                    <a:srgbClr val="FF0000"/>
                  </a:solidFill>
                </a:rPr>
                <a:t>et al</a:t>
              </a:r>
              <a:r>
                <a:rPr lang="en-US" dirty="0" smtClean="0">
                  <a:solidFill>
                    <a:srgbClr val="FF0000"/>
                  </a:solidFill>
                </a:rPr>
                <a:t>. APJ 1998</a:t>
              </a:r>
            </a:p>
          </p:txBody>
        </p:sp>
      </p:grpSp>
      <p:sp>
        <p:nvSpPr>
          <p:cNvPr id="8" name="Rectangle 7"/>
          <p:cNvSpPr/>
          <p:nvPr/>
        </p:nvSpPr>
        <p:spPr>
          <a:xfrm>
            <a:off x="5786673" y="2278354"/>
            <a:ext cx="3237067" cy="923330"/>
          </a:xfrm>
          <a:prstGeom prst="rect">
            <a:avLst/>
          </a:prstGeom>
        </p:spPr>
        <p:txBody>
          <a:bodyPr wrap="square">
            <a:spAutoFit/>
          </a:bodyPr>
          <a:lstStyle/>
          <a:p>
            <a:r>
              <a:rPr lang="en-US" dirty="0" err="1">
                <a:solidFill>
                  <a:srgbClr val="FF0000"/>
                </a:solidFill>
              </a:rPr>
              <a:t>Tur</a:t>
            </a:r>
            <a:r>
              <a:rPr lang="en-US" dirty="0">
                <a:solidFill>
                  <a:srgbClr val="FF0000"/>
                </a:solidFill>
              </a:rPr>
              <a:t> </a:t>
            </a:r>
            <a:r>
              <a:rPr lang="en-US" i="1" dirty="0">
                <a:solidFill>
                  <a:srgbClr val="FF0000"/>
                </a:solidFill>
              </a:rPr>
              <a:t>et al.  </a:t>
            </a:r>
            <a:r>
              <a:rPr lang="en-US" dirty="0">
                <a:solidFill>
                  <a:srgbClr val="FF0000"/>
                </a:solidFill>
              </a:rPr>
              <a:t>APJ 2010</a:t>
            </a:r>
          </a:p>
          <a:p>
            <a:r>
              <a:rPr lang="en-US" dirty="0" err="1">
                <a:solidFill>
                  <a:srgbClr val="FF0000"/>
                </a:solidFill>
              </a:rPr>
              <a:t>Magkotsios</a:t>
            </a:r>
            <a:r>
              <a:rPr lang="en-US" dirty="0">
                <a:solidFill>
                  <a:srgbClr val="FF0000"/>
                </a:solidFill>
              </a:rPr>
              <a:t> </a:t>
            </a:r>
            <a:r>
              <a:rPr lang="en-US" i="1" dirty="0">
                <a:solidFill>
                  <a:srgbClr val="FF0000"/>
                </a:solidFill>
              </a:rPr>
              <a:t>et al. </a:t>
            </a:r>
            <a:r>
              <a:rPr lang="en-US" dirty="0">
                <a:solidFill>
                  <a:srgbClr val="FF0000"/>
                </a:solidFill>
              </a:rPr>
              <a:t>APJs 2010</a:t>
            </a:r>
          </a:p>
          <a:p>
            <a:r>
              <a:rPr lang="en-US" dirty="0" err="1">
                <a:solidFill>
                  <a:srgbClr val="FF0000"/>
                </a:solidFill>
              </a:rPr>
              <a:t>Magkotsios</a:t>
            </a:r>
            <a:r>
              <a:rPr lang="en-US" dirty="0">
                <a:solidFill>
                  <a:srgbClr val="FF0000"/>
                </a:solidFill>
              </a:rPr>
              <a:t> </a:t>
            </a:r>
            <a:r>
              <a:rPr lang="en-US" i="1" dirty="0">
                <a:solidFill>
                  <a:srgbClr val="FF0000"/>
                </a:solidFill>
              </a:rPr>
              <a:t>et al. </a:t>
            </a:r>
            <a:r>
              <a:rPr lang="en-US" dirty="0">
                <a:solidFill>
                  <a:srgbClr val="FF0000"/>
                </a:solidFill>
              </a:rPr>
              <a:t>APJ 2011</a:t>
            </a:r>
          </a:p>
        </p:txBody>
      </p:sp>
    </p:spTree>
    <p:extLst>
      <p:ext uri="{BB962C8B-B14F-4D97-AF65-F5344CB8AC3E}">
        <p14:creationId xmlns:p14="http://schemas.microsoft.com/office/powerpoint/2010/main" val="493615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13FF094-20C4-403D-864D-9E59AE1A2C16}" type="slidenum">
              <a:rPr lang="da-DK" smtClean="0">
                <a:solidFill>
                  <a:srgbClr val="03428E"/>
                </a:solidFill>
              </a:rPr>
              <a:pPr/>
              <a:t>9</a:t>
            </a:fld>
            <a:endParaRPr lang="da-DK">
              <a:solidFill>
                <a:srgbClr val="03428E"/>
              </a:solidFill>
            </a:endParaRPr>
          </a:p>
        </p:txBody>
      </p:sp>
      <p:sp>
        <p:nvSpPr>
          <p:cNvPr id="3" name="Rectangle 2"/>
          <p:cNvSpPr/>
          <p:nvPr/>
        </p:nvSpPr>
        <p:spPr>
          <a:xfrm>
            <a:off x="660397" y="2099108"/>
            <a:ext cx="8120066" cy="3785652"/>
          </a:xfrm>
          <a:prstGeom prst="rect">
            <a:avLst/>
          </a:prstGeom>
        </p:spPr>
        <p:txBody>
          <a:bodyPr wrap="square">
            <a:spAutoFit/>
          </a:bodyPr>
          <a:lstStyle/>
          <a:p>
            <a:pPr algn="ctr"/>
            <a:endParaRPr lang="en-US" sz="4000" dirty="0" smtClean="0">
              <a:solidFill>
                <a:schemeClr val="bg2"/>
              </a:solidFill>
            </a:endParaRPr>
          </a:p>
          <a:p>
            <a:pPr marL="342900" indent="-342900">
              <a:buFont typeface="Arial"/>
              <a:buChar char="•"/>
            </a:pPr>
            <a:r>
              <a:rPr lang="en-US" sz="4000" dirty="0">
                <a:solidFill>
                  <a:schemeClr val="bg2"/>
                </a:solidFill>
              </a:rPr>
              <a:t>3</a:t>
            </a:r>
            <a:r>
              <a:rPr lang="en-US" sz="4000" dirty="0">
                <a:solidFill>
                  <a:schemeClr val="bg2"/>
                </a:solidFill>
                <a:latin typeface="Symbol" charset="2"/>
                <a:cs typeface="Symbol" charset="2"/>
              </a:rPr>
              <a:t>a</a:t>
            </a:r>
            <a:r>
              <a:rPr lang="en-US" sz="4000" dirty="0">
                <a:solidFill>
                  <a:schemeClr val="bg2"/>
                </a:solidFill>
              </a:rPr>
              <a:t> breakup of the Hoyle state </a:t>
            </a:r>
          </a:p>
          <a:p>
            <a:endParaRPr lang="en-US" sz="4000" dirty="0" smtClean="0">
              <a:solidFill>
                <a:schemeClr val="bg2"/>
              </a:solidFill>
            </a:endParaRPr>
          </a:p>
          <a:p>
            <a:endParaRPr lang="en-US" sz="4000" dirty="0">
              <a:solidFill>
                <a:schemeClr val="bg2"/>
              </a:solidFill>
            </a:endParaRPr>
          </a:p>
          <a:p>
            <a:pPr marL="342900" indent="-342900">
              <a:buFont typeface="Arial"/>
              <a:buChar char="•"/>
            </a:pPr>
            <a:r>
              <a:rPr lang="en-US" sz="4000" dirty="0">
                <a:solidFill>
                  <a:schemeClr val="bg2"/>
                </a:solidFill>
              </a:rPr>
              <a:t>Search for “missing” states in </a:t>
            </a:r>
            <a:r>
              <a:rPr lang="en-US" sz="4000" baseline="30000" dirty="0">
                <a:solidFill>
                  <a:schemeClr val="bg2"/>
                </a:solidFill>
              </a:rPr>
              <a:t>12</a:t>
            </a:r>
            <a:r>
              <a:rPr lang="en-US" sz="4000" dirty="0">
                <a:solidFill>
                  <a:schemeClr val="bg2"/>
                </a:solidFill>
              </a:rPr>
              <a:t>C</a:t>
            </a:r>
          </a:p>
          <a:p>
            <a:endParaRPr lang="en-US" sz="4000" dirty="0" smtClean="0">
              <a:solidFill>
                <a:schemeClr val="bg2"/>
              </a:solidFill>
            </a:endParaRPr>
          </a:p>
        </p:txBody>
      </p:sp>
      <p:graphicFrame>
        <p:nvGraphicFramePr>
          <p:cNvPr id="4" name="Object 77"/>
          <p:cNvGraphicFramePr>
            <a:graphicFrameLocks noChangeAspect="1"/>
          </p:cNvGraphicFramePr>
          <p:nvPr>
            <p:extLst>
              <p:ext uri="{D42A27DB-BD31-4B8C-83A1-F6EECF244321}">
                <p14:modId xmlns:p14="http://schemas.microsoft.com/office/powerpoint/2010/main" val="2730387798"/>
              </p:ext>
            </p:extLst>
          </p:nvPr>
        </p:nvGraphicFramePr>
        <p:xfrm>
          <a:off x="4121150" y="795867"/>
          <a:ext cx="654050" cy="1585913"/>
        </p:xfrm>
        <a:graphic>
          <a:graphicData uri="http://schemas.openxmlformats.org/presentationml/2006/ole">
            <mc:AlternateContent xmlns:mc="http://schemas.openxmlformats.org/markup-compatibility/2006">
              <mc:Choice xmlns:v="urn:schemas-microsoft-com:vml" Requires="v">
                <p:oleObj spid="_x0000_s54328" name="Clip" r:id="rId3" imgW="1623657" imgH="3935896" progId="MS_ClipArt_Gallery.5">
                  <p:embed/>
                </p:oleObj>
              </mc:Choice>
              <mc:Fallback>
                <p:oleObj name="Clip" r:id="rId3" imgW="1623657" imgH="3935896" progId="MS_ClipArt_Gallery.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1150" y="795867"/>
                        <a:ext cx="654050"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1355133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
      <a:dk1>
        <a:srgbClr val="000000"/>
      </a:dk1>
      <a:lt1>
        <a:srgbClr val="FFFFFF"/>
      </a:lt1>
      <a:dk2>
        <a:srgbClr val="81A0C6"/>
      </a:dk2>
      <a:lt2>
        <a:srgbClr val="03428E"/>
      </a:lt2>
      <a:accent1>
        <a:srgbClr val="FFFFFF"/>
      </a:accent1>
      <a:accent2>
        <a:srgbClr val="808092"/>
      </a:accent2>
      <a:accent3>
        <a:srgbClr val="FFFFFF"/>
      </a:accent3>
      <a:accent4>
        <a:srgbClr val="000000"/>
      </a:accent4>
      <a:accent5>
        <a:srgbClr val="FFFFFF"/>
      </a:accent5>
      <a:accent6>
        <a:srgbClr val="737384"/>
      </a:accent6>
      <a:hlink>
        <a:srgbClr val="E6ECF4"/>
      </a:hlink>
      <a:folHlink>
        <a:srgbClr val="E5E5E9"/>
      </a:folHlink>
    </a:clrScheme>
    <a:fontScheme name="AU">
      <a:majorFont>
        <a:latin typeface="AU Passata"/>
        <a:ea typeface=""/>
        <a:cs typeface=""/>
      </a:majorFont>
      <a:minorFont>
        <a:latin typeface="AU Passa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lnDef>
  </a:objectDefaults>
  <a:extraClrSchemeLst>
    <a:extraClrScheme>
      <a:clrScheme name="AU200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U200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U200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U200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U200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U200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U200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U200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U200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U200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U200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U2003 13">
        <a:dk1>
          <a:srgbClr val="000000"/>
        </a:dk1>
        <a:lt1>
          <a:srgbClr val="FFFFFF"/>
        </a:lt1>
        <a:dk2>
          <a:srgbClr val="000000"/>
        </a:dk2>
        <a:lt2>
          <a:srgbClr val="808080"/>
        </a:lt2>
        <a:accent1>
          <a:srgbClr val="03428E"/>
        </a:accent1>
        <a:accent2>
          <a:srgbClr val="333399"/>
        </a:accent2>
        <a:accent3>
          <a:srgbClr val="FFFF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4">
        <a:dk1>
          <a:srgbClr val="000000"/>
        </a:dk1>
        <a:lt1>
          <a:srgbClr val="0066FF"/>
        </a:lt1>
        <a:dk2>
          <a:srgbClr val="000000"/>
        </a:dk2>
        <a:lt2>
          <a:srgbClr val="808080"/>
        </a:lt2>
        <a:accent1>
          <a:srgbClr val="03428E"/>
        </a:accent1>
        <a:accent2>
          <a:srgbClr val="333399"/>
        </a:accent2>
        <a:accent3>
          <a:srgbClr val="AAB8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5">
        <a:dk1>
          <a:srgbClr val="000000"/>
        </a:dk1>
        <a:lt1>
          <a:srgbClr val="FFFFFF"/>
        </a:lt1>
        <a:dk2>
          <a:srgbClr val="000000"/>
        </a:dk2>
        <a:lt2>
          <a:srgbClr val="808080"/>
        </a:lt2>
        <a:accent1>
          <a:srgbClr val="197932"/>
        </a:accent1>
        <a:accent2>
          <a:srgbClr val="333399"/>
        </a:accent2>
        <a:accent3>
          <a:srgbClr val="FFFFFF"/>
        </a:accent3>
        <a:accent4>
          <a:srgbClr val="000000"/>
        </a:accent4>
        <a:accent5>
          <a:srgbClr val="ABBE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6">
        <a:dk1>
          <a:srgbClr val="000000"/>
        </a:dk1>
        <a:lt1>
          <a:srgbClr val="FFFFFF"/>
        </a:lt1>
        <a:dk2>
          <a:srgbClr val="000000"/>
        </a:dk2>
        <a:lt2>
          <a:srgbClr val="808092"/>
        </a:lt2>
        <a:accent1>
          <a:srgbClr val="03428E"/>
        </a:accent1>
        <a:accent2>
          <a:srgbClr val="81A0C6"/>
        </a:accent2>
        <a:accent3>
          <a:srgbClr val="FFFFFF"/>
        </a:accent3>
        <a:accent4>
          <a:srgbClr val="000000"/>
        </a:accent4>
        <a:accent5>
          <a:srgbClr val="AAB0C6"/>
        </a:accent5>
        <a:accent6>
          <a:srgbClr val="7491B3"/>
        </a:accent6>
        <a:hlink>
          <a:srgbClr val="E6ECF4"/>
        </a:hlink>
        <a:folHlink>
          <a:srgbClr val="E5E5E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7" charset="0"/>
            <a:ea typeface="ＭＳ Ｐゴシック" pitchFamily="17" charset="-128"/>
            <a:cs typeface="ＭＳ Ｐゴシック" pitchFamily="1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7" charset="0"/>
            <a:ea typeface="ＭＳ Ｐゴシック" pitchFamily="17" charset="-128"/>
            <a:cs typeface="ＭＳ Ｐゴシック" pitchFamily="1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6000"/>
          </a:lnSpc>
          <a:spcBef>
            <a:spcPct val="0"/>
          </a:spcBef>
          <a:spcAft>
            <a:spcPct val="0"/>
          </a:spcAft>
          <a:buClr>
            <a:srgbClr val="000000"/>
          </a:buClr>
          <a:buSzPct val="100000"/>
          <a:buFont typeface="Times New Roman" charset="0"/>
          <a:buNone/>
          <a:tabLst/>
          <a:defRPr kumimoji="0" lang="en-GB" sz="2000" b="0" i="0" u="none" strike="noStrike" cap="none" normalizeH="0" baseline="0">
            <a:ln>
              <a:noFill/>
            </a:ln>
            <a:effectLst/>
            <a:latin typeface="Candara"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6000"/>
          </a:lnSpc>
          <a:spcBef>
            <a:spcPct val="0"/>
          </a:spcBef>
          <a:spcAft>
            <a:spcPct val="0"/>
          </a:spcAft>
          <a:buClr>
            <a:srgbClr val="000000"/>
          </a:buClr>
          <a:buSzPct val="100000"/>
          <a:buFont typeface="Times New Roman" charset="0"/>
          <a:buNone/>
          <a:tabLst/>
          <a:defRPr kumimoji="0" lang="en-GB" sz="2000" b="0" i="0" u="none" strike="noStrike" cap="none" normalizeH="0" baseline="0">
            <a:ln>
              <a:noFill/>
            </a:ln>
            <a:effectLst/>
            <a:latin typeface="Candara"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lank">
  <a:themeElements>
    <a:clrScheme name="">
      <a:dk1>
        <a:srgbClr val="000000"/>
      </a:dk1>
      <a:lt1>
        <a:srgbClr val="FFFFFF"/>
      </a:lt1>
      <a:dk2>
        <a:srgbClr val="81A0C6"/>
      </a:dk2>
      <a:lt2>
        <a:srgbClr val="03428E"/>
      </a:lt2>
      <a:accent1>
        <a:srgbClr val="FFFFFF"/>
      </a:accent1>
      <a:accent2>
        <a:srgbClr val="808092"/>
      </a:accent2>
      <a:accent3>
        <a:srgbClr val="FFFFFF"/>
      </a:accent3>
      <a:accent4>
        <a:srgbClr val="000000"/>
      </a:accent4>
      <a:accent5>
        <a:srgbClr val="FFFFFF"/>
      </a:accent5>
      <a:accent6>
        <a:srgbClr val="737384"/>
      </a:accent6>
      <a:hlink>
        <a:srgbClr val="E6ECF4"/>
      </a:hlink>
      <a:folHlink>
        <a:srgbClr val="E5E5E9"/>
      </a:folHlink>
    </a:clrScheme>
    <a:fontScheme name="AU">
      <a:majorFont>
        <a:latin typeface="AU Passata"/>
        <a:ea typeface=""/>
        <a:cs typeface=""/>
      </a:majorFont>
      <a:minorFont>
        <a:latin typeface="AU Passa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smtClean="0">
            <a:ln>
              <a:noFill/>
            </a:ln>
            <a:solidFill>
              <a:schemeClr val="tx1"/>
            </a:solidFill>
            <a:effectLst/>
            <a:latin typeface="AU Passata" pitchFamily="34" charset="0"/>
          </a:defRPr>
        </a:defPPr>
      </a:lstStyle>
    </a:lnDef>
  </a:objectDefaults>
  <a:extraClrSchemeLst>
    <a:extraClrScheme>
      <a:clrScheme name="AU200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U200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U200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U200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U200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U200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U200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U200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U200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U200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U200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U2003 13">
        <a:dk1>
          <a:srgbClr val="000000"/>
        </a:dk1>
        <a:lt1>
          <a:srgbClr val="FFFFFF"/>
        </a:lt1>
        <a:dk2>
          <a:srgbClr val="000000"/>
        </a:dk2>
        <a:lt2>
          <a:srgbClr val="808080"/>
        </a:lt2>
        <a:accent1>
          <a:srgbClr val="03428E"/>
        </a:accent1>
        <a:accent2>
          <a:srgbClr val="333399"/>
        </a:accent2>
        <a:accent3>
          <a:srgbClr val="FFFF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4">
        <a:dk1>
          <a:srgbClr val="000000"/>
        </a:dk1>
        <a:lt1>
          <a:srgbClr val="0066FF"/>
        </a:lt1>
        <a:dk2>
          <a:srgbClr val="000000"/>
        </a:dk2>
        <a:lt2>
          <a:srgbClr val="808080"/>
        </a:lt2>
        <a:accent1>
          <a:srgbClr val="03428E"/>
        </a:accent1>
        <a:accent2>
          <a:srgbClr val="333399"/>
        </a:accent2>
        <a:accent3>
          <a:srgbClr val="AAB8FF"/>
        </a:accent3>
        <a:accent4>
          <a:srgbClr val="000000"/>
        </a:accent4>
        <a:accent5>
          <a:srgbClr val="AAB0C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5">
        <a:dk1>
          <a:srgbClr val="000000"/>
        </a:dk1>
        <a:lt1>
          <a:srgbClr val="FFFFFF"/>
        </a:lt1>
        <a:dk2>
          <a:srgbClr val="000000"/>
        </a:dk2>
        <a:lt2>
          <a:srgbClr val="808080"/>
        </a:lt2>
        <a:accent1>
          <a:srgbClr val="197932"/>
        </a:accent1>
        <a:accent2>
          <a:srgbClr val="333399"/>
        </a:accent2>
        <a:accent3>
          <a:srgbClr val="FFFFFF"/>
        </a:accent3>
        <a:accent4>
          <a:srgbClr val="000000"/>
        </a:accent4>
        <a:accent5>
          <a:srgbClr val="ABBE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2003 16">
        <a:dk1>
          <a:srgbClr val="000000"/>
        </a:dk1>
        <a:lt1>
          <a:srgbClr val="FFFFFF"/>
        </a:lt1>
        <a:dk2>
          <a:srgbClr val="000000"/>
        </a:dk2>
        <a:lt2>
          <a:srgbClr val="808092"/>
        </a:lt2>
        <a:accent1>
          <a:srgbClr val="03428E"/>
        </a:accent1>
        <a:accent2>
          <a:srgbClr val="81A0C6"/>
        </a:accent2>
        <a:accent3>
          <a:srgbClr val="FFFFFF"/>
        </a:accent3>
        <a:accent4>
          <a:srgbClr val="000000"/>
        </a:accent4>
        <a:accent5>
          <a:srgbClr val="AAB0C6"/>
        </a:accent5>
        <a:accent6>
          <a:srgbClr val="7491B3"/>
        </a:accent6>
        <a:hlink>
          <a:srgbClr val="E6ECF4"/>
        </a:hlink>
        <a:folHlink>
          <a:srgbClr val="E5E5E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1432</Words>
  <Application>Microsoft Office PowerPoint</Application>
  <PresentationFormat>Bildschirmpräsentation (4:3)</PresentationFormat>
  <Paragraphs>523</Paragraphs>
  <Slides>48</Slides>
  <Notes>19</Notes>
  <HiddenSlides>0</HiddenSlides>
  <MMClips>0</MMClips>
  <ScaleCrop>false</ScaleCrop>
  <HeadingPairs>
    <vt:vector size="6" baseType="variant">
      <vt:variant>
        <vt:lpstr>Design</vt:lpstr>
      </vt:variant>
      <vt:variant>
        <vt:i4>5</vt:i4>
      </vt:variant>
      <vt:variant>
        <vt:lpstr>Eingebettete OLE-Server</vt:lpstr>
      </vt:variant>
      <vt:variant>
        <vt:i4>2</vt:i4>
      </vt:variant>
      <vt:variant>
        <vt:lpstr>Folientitel</vt:lpstr>
      </vt:variant>
      <vt:variant>
        <vt:i4>48</vt:i4>
      </vt:variant>
    </vt:vector>
  </HeadingPairs>
  <TitlesOfParts>
    <vt:vector size="55" baseType="lpstr">
      <vt:lpstr>Blank</vt:lpstr>
      <vt:lpstr>Default Theme</vt:lpstr>
      <vt:lpstr>1_Blank Presentation</vt:lpstr>
      <vt:lpstr>3_Blank Presentation</vt:lpstr>
      <vt:lpstr>1_Blank</vt:lpstr>
      <vt:lpstr>Equation</vt:lpstr>
      <vt:lpstr>Clip</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Thank you for your attention !</vt:lpstr>
      <vt:lpstr>Bonus material…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University of Aarhus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Hans Fynbo</dc:creator>
  <cp:lastModifiedBy>audimax</cp:lastModifiedBy>
  <cp:revision>155</cp:revision>
  <dcterms:created xsi:type="dcterms:W3CDTF">2011-12-07T06:49:55Z</dcterms:created>
  <dcterms:modified xsi:type="dcterms:W3CDTF">2012-02-09T16:13:20Z</dcterms:modified>
</cp:coreProperties>
</file>